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2"/>
  </p:notesMasterIdLst>
  <p:handoutMasterIdLst>
    <p:handoutMasterId r:id="rId13"/>
  </p:handoutMasterIdLst>
  <p:sldIdLst>
    <p:sldId id="1091" r:id="rId2"/>
    <p:sldId id="1097" r:id="rId3"/>
    <p:sldId id="1098" r:id="rId4"/>
    <p:sldId id="1092" r:id="rId5"/>
    <p:sldId id="1093" r:id="rId6"/>
    <p:sldId id="1094" r:id="rId7"/>
    <p:sldId id="1099" r:id="rId8"/>
    <p:sldId id="1095" r:id="rId9"/>
    <p:sldId id="1096" r:id="rId10"/>
    <p:sldId id="1086" r:id="rId1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FFFF99"/>
    <a:srgbClr val="CC0066"/>
    <a:srgbClr val="0000FF"/>
    <a:srgbClr val="99FF99"/>
    <a:srgbClr val="FFCCCC"/>
    <a:srgbClr val="9FCAFF"/>
    <a:srgbClr val="DDDDDD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66" d="100"/>
          <a:sy n="66" d="100"/>
        </p:scale>
        <p:origin x="-1458" y="-108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FC2F66-0D43-499F-82B4-334CCD079FB3}" type="datetime1">
              <a:rPr lang="en-US" smtClean="0"/>
              <a:pPr/>
              <a:t>4/7/2011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6DE3257-E991-4D33-9A99-28B8D0C40452}" type="datetime1">
              <a:rPr lang="en-US" smtClean="0"/>
              <a:pPr/>
              <a:t>4/7/2011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483E30B-8292-48DF-8941-6CD23F6ECD92}" type="datetime1">
              <a:rPr lang="en-US" smtClean="0"/>
              <a:pPr/>
              <a:t>4/7/2011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FAEECDC1-89C9-4AD7-95AD-886FEA022173}" type="datetime1">
              <a:rPr lang="en-US" smtClean="0"/>
              <a:pPr/>
              <a:t>4/7/2011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EA27FE61-692A-41CC-9B58-F1B643E1E1E8}" type="datetime1">
              <a:rPr lang="en-US" smtClean="0"/>
              <a:pPr/>
              <a:t>4/7/2011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535118A-2DD0-4BA4-BE7C-5CDEE54E6EEF}" type="datetime1">
              <a:rPr lang="en-US" smtClean="0"/>
              <a:pPr>
                <a:defRPr/>
              </a:pPr>
              <a:t>4/7/2011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5197D3C8-F9BA-49D2-82F3-3832C3B2FD39}" type="datetime1">
              <a:rPr lang="en-US" smtClean="0"/>
              <a:pPr/>
              <a:t>4/7/2011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6A541B5-D95F-43A0-8F0E-DF57C3A9929B}" type="datetime1">
              <a:rPr lang="en-US" smtClean="0"/>
              <a:pPr/>
              <a:t>4/7/2011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196C73E-34EB-4AF1-8568-5D67FEE9970E}" type="datetime1">
              <a:rPr lang="en-US" smtClean="0"/>
              <a:pPr/>
              <a:t>4/7/2011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1C64488-70A7-4462-ACF9-EF5D5483850D}" type="datetime1">
              <a:rPr lang="en-US" smtClean="0"/>
              <a:pPr/>
              <a:t>4/7/2011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1CB0488-C9F3-404C-A74A-64E926AC9AD3}" type="datetime1">
              <a:rPr lang="en-US" smtClean="0"/>
              <a:pPr/>
              <a:t>4/7/2011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2BA16FE-ED84-4D67-AEBC-4A8BE8108C3F}" type="datetime1">
              <a:rPr lang="en-US" smtClean="0"/>
              <a:pPr/>
              <a:t>4/7/2011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FBFC1EA-7B7D-4DFA-85A2-4AD8CAA09E36}" type="datetime1">
              <a:rPr lang="en-US" smtClean="0"/>
              <a:pPr/>
              <a:t>4/7/2011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21C7B7B-84BF-4EC7-AE88-0B488E97C5E6}" type="datetime1">
              <a:rPr lang="en-US" smtClean="0"/>
              <a:pPr/>
              <a:t>4/7/2011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D9DF0CD5-52C1-4460-9371-B49C463306F0}" type="datetime1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6</a:t>
            </a:r>
            <a:r>
              <a:rPr lang="en-US" baseline="30000" dirty="0" smtClean="0"/>
              <a:t>th</a:t>
            </a:r>
            <a:r>
              <a:rPr lang="en-US" dirty="0" smtClean="0"/>
              <a:t> April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980660"/>
            <a:ext cx="8713210" cy="4896680"/>
          </a:xfrm>
        </p:spPr>
        <p:txBody>
          <a:bodyPr/>
          <a:lstStyle/>
          <a:p>
            <a:r>
              <a:rPr lang="en-US" dirty="0" smtClean="0"/>
              <a:t>Injection of 50 ns up to 108 bunches (3 x 36).</a:t>
            </a:r>
          </a:p>
          <a:p>
            <a:pPr lvl="1"/>
            <a:r>
              <a:rPr lang="en-US" dirty="0" smtClean="0"/>
              <a:t>OK - ~40-50% of dump level.</a:t>
            </a:r>
          </a:p>
          <a:p>
            <a:pPr lvl="1"/>
            <a:r>
              <a:rPr lang="en-US" dirty="0" smtClean="0"/>
              <a:t>Beam not so stable in the SPS with 3x36.</a:t>
            </a:r>
          </a:p>
          <a:p>
            <a:pPr lvl="1"/>
            <a:r>
              <a:rPr lang="en-US" dirty="0" smtClean="0"/>
              <a:t>Beam1 drifting… magnetic cross-talk from </a:t>
            </a:r>
            <a:r>
              <a:rPr lang="en-US" dirty="0" err="1" smtClean="0"/>
              <a:t>Hiradmat</a:t>
            </a:r>
            <a:r>
              <a:rPr lang="en-US" dirty="0" smtClean="0"/>
              <a:t>?</a:t>
            </a:r>
          </a:p>
          <a:p>
            <a:r>
              <a:rPr lang="en-US" dirty="0" smtClean="0"/>
              <a:t>Morning: scrubbing with trains of 36 bunches up to 300 b</a:t>
            </a:r>
          </a:p>
          <a:p>
            <a:r>
              <a:rPr lang="en-US" dirty="0" smtClean="0"/>
              <a:t>Afternoon: scrubbing with trains of 36 bunches up to 400 b</a:t>
            </a:r>
          </a:p>
          <a:p>
            <a:r>
              <a:rPr lang="en-US" dirty="0" smtClean="0"/>
              <a:t>Short access at 06:00 for RF.</a:t>
            </a:r>
          </a:p>
          <a:p>
            <a:pPr lvl="1"/>
            <a:r>
              <a:rPr lang="en-US" dirty="0" smtClean="0"/>
              <a:t>Fix an interlock cabling error (vacuum gauge).</a:t>
            </a:r>
          </a:p>
          <a:p>
            <a:r>
              <a:rPr lang="en-US" dirty="0" smtClean="0"/>
              <a:t>Intensity limit increased to 600 bunches for the night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Temporary reference orbit defined for trains to bridge systematic offset problem (</a:t>
            </a:r>
            <a:r>
              <a:rPr lang="en-US" dirty="0" smtClean="0">
                <a:sym typeface="Wingdings" pitchFamily="2" charset="2"/>
              </a:rPr>
              <a:t> see later).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BFD45AD-B689-4905-BE57-3E3381C46050}" type="datetime1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1450" y="3789050"/>
            <a:ext cx="3744520" cy="28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Injection setup with 50 </a:t>
            </a:r>
            <a:r>
              <a:rPr lang="en-US" dirty="0" smtClean="0"/>
              <a:t>ns up to 144 b.</a:t>
            </a:r>
          </a:p>
          <a:p>
            <a:r>
              <a:rPr lang="en-US" dirty="0" smtClean="0"/>
              <a:t>Orbit measurements single bunches – trains (</a:t>
            </a:r>
            <a:r>
              <a:rPr lang="en-US" dirty="0" err="1" smtClean="0"/>
              <a:t>tbc</a:t>
            </a:r>
            <a:r>
              <a:rPr lang="en-US" dirty="0" smtClean="0"/>
              <a:t>).</a:t>
            </a:r>
            <a:endParaRPr lang="en-US" dirty="0" smtClean="0"/>
          </a:p>
          <a:p>
            <a:r>
              <a:rPr lang="en-US" dirty="0" smtClean="0"/>
              <a:t>Scrubbing</a:t>
            </a:r>
            <a:r>
              <a:rPr lang="en-US" dirty="0" smtClean="0"/>
              <a:t> up to </a:t>
            </a:r>
            <a:r>
              <a:rPr lang="en-US" smtClean="0"/>
              <a:t>600.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D674874-373D-441D-88D8-9E05AA23D9A3}" type="datetime1">
              <a:rPr lang="en-US" smtClean="0"/>
              <a:pPr/>
              <a:t>4/7/2011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April - 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980660"/>
            <a:ext cx="8713210" cy="3960550"/>
          </a:xfrm>
        </p:spPr>
        <p:txBody>
          <a:bodyPr/>
          <a:lstStyle/>
          <a:p>
            <a:r>
              <a:rPr lang="en-US" dirty="0" smtClean="0"/>
              <a:t>RB S81 trip at 23:40 with 408+300 bunches (trains of 36). Access needed.</a:t>
            </a:r>
            <a:endParaRPr lang="en-US" dirty="0" smtClean="0"/>
          </a:p>
          <a:p>
            <a:pPr lvl="1"/>
            <a:r>
              <a:rPr lang="en-US" dirty="0" smtClean="0"/>
              <a:t>‘Bridge cooling..</a:t>
            </a:r>
            <a:endParaRPr lang="en-US" dirty="0" smtClean="0"/>
          </a:p>
          <a:p>
            <a:r>
              <a:rPr lang="en-US" dirty="0" smtClean="0"/>
              <a:t>After access ventilation door UL86 status indicates OPEN.</a:t>
            </a:r>
          </a:p>
          <a:p>
            <a:pPr lvl="1"/>
            <a:r>
              <a:rPr lang="en-US" dirty="0" smtClean="0"/>
              <a:t>New access to check it. It was closed – switch problem.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SIS interlock had to be masked – no more protection for this door.</a:t>
            </a:r>
          </a:p>
          <a:p>
            <a:r>
              <a:rPr lang="en-US" dirty="0" smtClean="0"/>
              <a:t>04:00 beam back.</a:t>
            </a:r>
            <a:endParaRPr lang="en-US" dirty="0" smtClean="0"/>
          </a:p>
          <a:p>
            <a:r>
              <a:rPr lang="en-US" dirty="0" smtClean="0"/>
              <a:t>06:30 408+336 bunches (trains of 36). Beam dumped due to </a:t>
            </a:r>
            <a:r>
              <a:rPr lang="en-US" dirty="0" err="1" smtClean="0"/>
              <a:t>cryo</a:t>
            </a:r>
            <a:r>
              <a:rPr lang="en-US" dirty="0" smtClean="0"/>
              <a:t> in AR45.</a:t>
            </a:r>
          </a:p>
          <a:p>
            <a:pPr lvl="1"/>
            <a:r>
              <a:rPr lang="en-US" dirty="0" smtClean="0"/>
              <a:t>Problem on a temperature sensor.</a:t>
            </a:r>
          </a:p>
          <a:p>
            <a:r>
              <a:rPr lang="en-US" dirty="0" smtClean="0"/>
              <a:t>07:15 RB S45 trip during pre-cycle.</a:t>
            </a:r>
          </a:p>
          <a:p>
            <a:pPr lvl="1"/>
            <a:r>
              <a:rPr lang="en-US" dirty="0" smtClean="0"/>
              <a:t>QPS…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BFD45AD-B689-4905-BE57-3E3381C46050}" type="datetime1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1450" y="3789050"/>
            <a:ext cx="3744520" cy="28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197D3C8-F9BA-49D2-82F3-3832C3B2FD39}" type="datetime1">
              <a:rPr lang="en-US" smtClean="0"/>
              <a:pPr/>
              <a:t>4/7/2011</a:t>
            </a:fld>
            <a:endParaRPr lang="en-US" dirty="0"/>
          </a:p>
        </p:txBody>
      </p:sp>
      <p:pic>
        <p:nvPicPr>
          <p:cNvPr id="1026" name="Picture 2" descr="http://elogbook.cern.ch/eLogbook/attach_reader?attach_id=11459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790" y="2420860"/>
            <a:ext cx="5784615" cy="4039207"/>
          </a:xfrm>
          <a:prstGeom prst="rect">
            <a:avLst/>
          </a:prstGeom>
          <a:noFill/>
        </p:spPr>
      </p:pic>
      <p:pic>
        <p:nvPicPr>
          <p:cNvPr id="1028" name="Picture 4" descr="http://elogbook.cern.ch/eLogbook/attach_reader?attach_id=11459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00" y="764630"/>
            <a:ext cx="6089524" cy="4567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ns satellites in trains of 36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F140F20-41A9-41BE-9801-9D160544996A}" type="datetime1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1450" y="3789050"/>
            <a:ext cx="3744520" cy="28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9218" name="Picture 2" descr="http://elogbook.cern.ch/eLogbook/attach_reader?attach_id=114569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60" y="980660"/>
            <a:ext cx="5661258" cy="5253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with 300 bunches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A0EA102-3319-4E43-BA7E-F357B775D1B6}" type="datetime1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1450" y="3789050"/>
            <a:ext cx="3744520" cy="28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194" name="Picture 2" descr="http://elogbook.cern.ch/eLogbook/attach_reader?attach_id=11457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10" y="819324"/>
            <a:ext cx="6766475" cy="5562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– up to </a:t>
            </a:r>
            <a:r>
              <a:rPr lang="en-US" dirty="0" smtClean="0"/>
              <a:t>408 </a:t>
            </a:r>
            <a:r>
              <a:rPr lang="en-US" dirty="0" smtClean="0"/>
              <a:t>bunches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7E929E0-EB7A-4DDE-88F2-52C0A6BDDC17}" type="datetime1">
              <a:rPr lang="en-US" smtClean="0"/>
              <a:pPr/>
              <a:t>4/7/2011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1450" y="3789050"/>
            <a:ext cx="3744520" cy="28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6146" name="Picture 2" descr="http://elogbook.cern.ch/eLogbook/attach_reader?attach_id=11459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60" y="1268700"/>
            <a:ext cx="7642473" cy="4776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Emittances</a:t>
            </a:r>
            <a:r>
              <a:rPr lang="en-US" dirty="0" smtClean="0"/>
              <a:t> for last fill (408+336)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197D3C8-F9BA-49D2-82F3-3832C3B2FD39}" type="datetime1">
              <a:rPr lang="en-US" smtClean="0"/>
              <a:pPr/>
              <a:t>4/7/2011</a:t>
            </a:fld>
            <a:endParaRPr lang="en-US" dirty="0"/>
          </a:p>
        </p:txBody>
      </p:sp>
      <p:pic>
        <p:nvPicPr>
          <p:cNvPr id="27650" name="Picture 2" descr="http://elogbook.cern.ch/eLogbook/attach_reader?attach_id=11460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10" y="2420860"/>
            <a:ext cx="5716266" cy="4225533"/>
          </a:xfrm>
          <a:prstGeom prst="rect">
            <a:avLst/>
          </a:prstGeom>
          <a:noFill/>
        </p:spPr>
      </p:pic>
      <p:pic>
        <p:nvPicPr>
          <p:cNvPr id="27652" name="Picture 4" descr="http://elogbook.cern.ch/eLogbook/attach_reader?attach_id=1146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630"/>
            <a:ext cx="5618851" cy="4153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1584220"/>
          </a:xfrm>
        </p:spPr>
        <p:txBody>
          <a:bodyPr/>
          <a:lstStyle/>
          <a:p>
            <a:r>
              <a:rPr lang="en-US" dirty="0" smtClean="0"/>
              <a:t>Recent observation of systematic BPM shifts could be traced to a filling pattern dependent shift (ADC).</a:t>
            </a:r>
          </a:p>
          <a:p>
            <a:pPr lvl="1"/>
            <a:r>
              <a:rPr lang="en-US" dirty="0" smtClean="0"/>
              <a:t>Orbit is different for first bunch of train and bunches with large spacing (reset effect).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5FE7066-C1FA-4274-9D08-4556639F0157}" type="datetime1">
              <a:rPr lang="en-US" smtClean="0"/>
              <a:pPr/>
              <a:t>4/7/2011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3068950"/>
            <a:ext cx="8460540" cy="338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36234" y="2636890"/>
            <a:ext cx="6561412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Orbit shift for second bunch in train </a:t>
            </a:r>
            <a:r>
              <a:rPr lang="en-US" dirty="0" err="1" smtClean="0"/>
              <a:t>wrt</a:t>
            </a:r>
            <a:r>
              <a:rPr lang="en-US" dirty="0" smtClean="0"/>
              <a:t> first : ~ -0.12 mm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1440200"/>
          </a:xfrm>
        </p:spPr>
        <p:txBody>
          <a:bodyPr/>
          <a:lstStyle/>
          <a:p>
            <a:r>
              <a:rPr lang="en-US" dirty="0" smtClean="0"/>
              <a:t>Affects mostly first bunch, structure in train not clear, depends on the BPM.</a:t>
            </a:r>
          </a:p>
          <a:p>
            <a:pPr lvl="1"/>
            <a:r>
              <a:rPr lang="en-US" dirty="0" smtClean="0"/>
              <a:t>Does not seem to be coherent /coming from the beam (</a:t>
            </a:r>
            <a:r>
              <a:rPr lang="en-US" dirty="0" err="1" smtClean="0"/>
              <a:t>betatron</a:t>
            </a:r>
            <a:r>
              <a:rPr lang="en-US" dirty="0" smtClean="0"/>
              <a:t> oscillation) - </a:t>
            </a:r>
            <a:r>
              <a:rPr lang="en-US" dirty="0" err="1" smtClean="0"/>
              <a:t>tbc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96EA32-0AEB-46C7-BEA4-5572E4800308}" type="datetime1">
              <a:rPr lang="en-US" smtClean="0"/>
              <a:pPr/>
              <a:t>4/7/2011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20" y="2420860"/>
            <a:ext cx="5400750" cy="405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48330" y="4365130"/>
            <a:ext cx="1664238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 trains of 36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860040" y="2780910"/>
            <a:ext cx="1872260" cy="3600500"/>
          </a:xfrm>
          <a:prstGeom prst="rect">
            <a:avLst/>
          </a:prstGeom>
          <a:noFill/>
          <a:ln w="38100" cap="sq" cmpd="sng" algn="ctr">
            <a:solidFill>
              <a:srgbClr val="C00000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42453</TotalTime>
  <Words>384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Pixel</vt:lpstr>
      <vt:lpstr>Wednesday 6th April</vt:lpstr>
      <vt:lpstr>Wednesday 6th April - night</vt:lpstr>
      <vt:lpstr>Slide 3</vt:lpstr>
      <vt:lpstr>5 ns satellites in trains of 36</vt:lpstr>
      <vt:lpstr>Losses with 300 bunches</vt:lpstr>
      <vt:lpstr>Vacuum – up to 408 bunches</vt:lpstr>
      <vt:lpstr>Emittances for last fill (408+336)</vt:lpstr>
      <vt:lpstr>Position shifts</vt:lpstr>
      <vt:lpstr>Position shift</vt:lpstr>
      <vt:lpstr>Today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jwenning</cp:lastModifiedBy>
  <cp:revision>2471</cp:revision>
  <dcterms:created xsi:type="dcterms:W3CDTF">2010-07-26T05:43:59Z</dcterms:created>
  <dcterms:modified xsi:type="dcterms:W3CDTF">2011-04-07T05:52:32Z</dcterms:modified>
</cp:coreProperties>
</file>