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1" r:id="rId1"/>
  </p:sldMasterIdLst>
  <p:notesMasterIdLst>
    <p:notesMasterId r:id="rId9"/>
  </p:notesMasterIdLst>
  <p:sldIdLst>
    <p:sldId id="763" r:id="rId2"/>
    <p:sldId id="760" r:id="rId3"/>
    <p:sldId id="764" r:id="rId4"/>
    <p:sldId id="766" r:id="rId5"/>
    <p:sldId id="767" r:id="rId6"/>
    <p:sldId id="765" r:id="rId7"/>
    <p:sldId id="761" r:id="rId8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vertBarState="maximized">
    <p:restoredLeft sz="15591" autoAdjust="0"/>
    <p:restoredTop sz="94706" autoAdjust="0"/>
  </p:normalViewPr>
  <p:slideViewPr>
    <p:cSldViewPr>
      <p:cViewPr varScale="1">
        <p:scale>
          <a:sx n="112" d="100"/>
          <a:sy n="112" d="100"/>
        </p:scale>
        <p:origin x="-16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4/2/11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 02/04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600200"/>
            <a:ext cx="455161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The real funny part of a TS:</a:t>
            </a:r>
          </a:p>
          <a:p>
            <a:endParaRPr lang="en-US" sz="2800" b="1" i="1" dirty="0" smtClean="0">
              <a:latin typeface="Times New Roman"/>
              <a:cs typeface="Times New Roman"/>
            </a:endParaRPr>
          </a:p>
          <a:p>
            <a:r>
              <a:rPr lang="en-US" sz="2800" b="1" i="1" dirty="0" smtClean="0">
                <a:latin typeface="Times New Roman"/>
                <a:cs typeface="Times New Roman"/>
              </a:rPr>
              <a:t>		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Trying to restart</a:t>
            </a:r>
            <a:endParaRPr lang="en-US" sz="2800" b="1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Pending issues from the technical stop:</a:t>
            </a:r>
          </a:p>
          <a:p>
            <a:pPr lvl="1"/>
            <a:r>
              <a:rPr lang="en-GB" sz="2000" dirty="0" err="1" smtClean="0"/>
              <a:t>Cryo</a:t>
            </a:r>
            <a:r>
              <a:rPr lang="en-GB" sz="2000" dirty="0" smtClean="0"/>
              <a:t> recovery in Sector 45:</a:t>
            </a:r>
          </a:p>
          <a:p>
            <a:pPr lvl="2"/>
            <a:r>
              <a:rPr lang="en-GB" sz="1600" dirty="0" err="1" smtClean="0"/>
              <a:t>Cryo</a:t>
            </a:r>
            <a:r>
              <a:rPr lang="en-GB" sz="1600" dirty="0" smtClean="0"/>
              <a:t> RF OK at 09:00 + RF conditioning + Access in UX45</a:t>
            </a:r>
          </a:p>
          <a:p>
            <a:pPr lvl="2"/>
            <a:r>
              <a:rPr lang="en-GB" sz="1600" dirty="0" smtClean="0"/>
              <a:t>Sector 45 OK by midday </a:t>
            </a:r>
            <a:r>
              <a:rPr lang="en-GB" sz="1600" dirty="0" smtClean="0">
                <a:sym typeface="Wingdings" pitchFamily="2" charset="2"/>
              </a:rPr>
              <a:t> pre-cycle</a:t>
            </a:r>
            <a:endParaRPr lang="en-GB" sz="1600" dirty="0" smtClean="0"/>
          </a:p>
          <a:p>
            <a:pPr lvl="1"/>
            <a:r>
              <a:rPr lang="en-GB" sz="2000" dirty="0" smtClean="0"/>
              <a:t>LBDS: issues with generator MKB.B2. Seems now OK. Access this morning in UA. LBDS should be OK by mid-morning</a:t>
            </a:r>
          </a:p>
          <a:p>
            <a:pPr lvl="1"/>
            <a:r>
              <a:rPr lang="en-GB" sz="2000" dirty="0" smtClean="0"/>
              <a:t>SPS: after installation of scraper vacuum recovering and possibility to pulse kickers in the area by midday. </a:t>
            </a:r>
          </a:p>
          <a:p>
            <a:pPr lvl="1">
              <a:buNone/>
            </a:pPr>
            <a:endParaRPr lang="en-GB" sz="2000" dirty="0" smtClean="0"/>
          </a:p>
          <a:p>
            <a:r>
              <a:rPr lang="en-GB" sz="2400" dirty="0" smtClean="0"/>
              <a:t>Over night test of the circuits where power converters have been replaced, pre-cycle etc.</a:t>
            </a:r>
          </a:p>
          <a:p>
            <a:r>
              <a:rPr lang="en-GB" sz="2400" dirty="0" smtClean="0"/>
              <a:t>This morning will continue with the tests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Hoping for beam at the beginning of the afternoon </a:t>
            </a:r>
            <a:r>
              <a:rPr lang="en-GB" sz="2400" dirty="0" smtClean="0"/>
              <a:t>(low intensity)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pPr lvl="1"/>
            <a:endParaRPr lang="en-GB" sz="2000" dirty="0" smtClean="0"/>
          </a:p>
          <a:p>
            <a:pPr lvl="1"/>
            <a:endParaRPr lang="en-GB" sz="2000" dirty="0" smtClean="0"/>
          </a:p>
          <a:p>
            <a:pPr lvl="1"/>
            <a:endParaRPr lang="en-GB" sz="2000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 01/04: Friday Morning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 02/04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371600"/>
            <a:ext cx="7357404" cy="4708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... just a selection</a:t>
            </a:r>
          </a:p>
          <a:p>
            <a:endParaRPr lang="en-US" sz="28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8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Friday morning: Hardware debugging</a:t>
            </a:r>
          </a:p>
          <a:p>
            <a:r>
              <a:rPr lang="en-US" sz="28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sz="1600" dirty="0" smtClean="0">
                <a:solidFill>
                  <a:srgbClr val="000000"/>
                </a:solidFill>
              </a:rPr>
              <a:t>waiting for </a:t>
            </a:r>
            <a:r>
              <a:rPr lang="en-US" sz="1600" dirty="0" err="1" smtClean="0">
                <a:solidFill>
                  <a:srgbClr val="000000"/>
                </a:solidFill>
              </a:rPr>
              <a:t>Cryo</a:t>
            </a:r>
            <a:r>
              <a:rPr lang="en-US" sz="1600" dirty="0" smtClean="0">
                <a:solidFill>
                  <a:srgbClr val="000000"/>
                </a:solidFill>
              </a:rPr>
              <a:t> ok in 4/5</a:t>
            </a:r>
            <a:endParaRPr lang="en-US" sz="28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8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sz="1600" dirty="0" smtClean="0"/>
              <a:t>vacuum valve VVGSH.3.6R4.B is still in undefined state</a:t>
            </a:r>
          </a:p>
          <a:p>
            <a:endParaRPr lang="en-US" sz="1600" b="1" i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r>
              <a:rPr lang="en-US" sz="1600" dirty="0" smtClean="0"/>
              <a:t>	run the available PCs once through the nominal cycle</a:t>
            </a:r>
          </a:p>
          <a:p>
            <a:r>
              <a:rPr lang="en-US" sz="1600" dirty="0" smtClean="0"/>
              <a:t> </a:t>
            </a:r>
          </a:p>
          <a:p>
            <a:r>
              <a:rPr lang="en-US" sz="1600" dirty="0" smtClean="0"/>
              <a:t>	RB.A34 has a QPS problem. Access is needed to fix it.</a:t>
            </a:r>
          </a:p>
          <a:p>
            <a:r>
              <a:rPr lang="en-US" sz="1600" dirty="0" smtClean="0"/>
              <a:t>	preparing access to P6 (kicker experts for MKB problem)</a:t>
            </a:r>
          </a:p>
          <a:p>
            <a:endParaRPr lang="en-US" sz="1600" b="1" i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r>
              <a:rPr lang="en-US" sz="1600" dirty="0" smtClean="0"/>
              <a:t>12:01 RSF2.A56B2 tripped while setting it to STANDBY</a:t>
            </a:r>
          </a:p>
          <a:p>
            <a:r>
              <a:rPr lang="en-US" sz="1600" dirty="0" smtClean="0"/>
              <a:t>12:01 RQTD.A45B1 tripped as well</a:t>
            </a:r>
          </a:p>
          <a:p>
            <a:r>
              <a:rPr lang="en-US" sz="1600" dirty="0" smtClean="0"/>
              <a:t>13:04 access to fix the power module of RQTD.A45B1</a:t>
            </a:r>
          </a:p>
          <a:p>
            <a:r>
              <a:rPr lang="en-US" sz="1600" dirty="0" smtClean="0"/>
              <a:t>13:12 loaded the ramp into the collimators and got an error for several of them</a:t>
            </a:r>
            <a:endParaRPr lang="en-US" sz="1600" b="1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 02/04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762000"/>
            <a:ext cx="7563122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Friday Late: Test Procedures</a:t>
            </a:r>
          </a:p>
          <a:p>
            <a:r>
              <a:rPr lang="en-US" sz="28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sz="1600" dirty="0" smtClean="0"/>
              <a:t>16:30 LHC SEQ: ramp started </a:t>
            </a:r>
          </a:p>
          <a:p>
            <a:r>
              <a:rPr lang="en-US" sz="1600" dirty="0" smtClean="0"/>
              <a:t>	</a:t>
            </a:r>
            <a:r>
              <a:rPr lang="en-US" sz="1600" i="1" dirty="0" smtClean="0">
                <a:latin typeface="Arial"/>
                <a:cs typeface="Arial"/>
              </a:rPr>
              <a:t>SPS Quad realignment</a:t>
            </a:r>
            <a:endParaRPr lang="en-US" sz="1600" i="1" dirty="0" smtClean="0"/>
          </a:p>
          <a:p>
            <a:r>
              <a:rPr lang="en-US" sz="1600" dirty="0" smtClean="0"/>
              <a:t>	17:24 trip of ROD.A34B1 and ROF.A34B1 during ramp down. </a:t>
            </a:r>
          </a:p>
          <a:p>
            <a:r>
              <a:rPr lang="en-US" sz="1600" dirty="0" smtClean="0"/>
              <a:t>	17:44 error when loading the TCDQ settings for the ramp:</a:t>
            </a:r>
          </a:p>
          <a:p>
            <a:r>
              <a:rPr lang="en-US" sz="1600" dirty="0" smtClean="0"/>
              <a:t>	The </a:t>
            </a:r>
            <a:r>
              <a:rPr lang="en-US" sz="1600" dirty="0" err="1" smtClean="0"/>
              <a:t>rampdown</a:t>
            </a:r>
            <a:r>
              <a:rPr lang="en-US" sz="1600" dirty="0" smtClean="0"/>
              <a:t> failed to load due to out of limit error on RCBV30.L4B1: </a:t>
            </a:r>
          </a:p>
          <a:p>
            <a:endParaRPr lang="en-US" sz="1600" dirty="0" smtClean="0"/>
          </a:p>
          <a:p>
            <a:r>
              <a:rPr lang="en-US" sz="1600" dirty="0" smtClean="0">
                <a:solidFill>
                  <a:srgbClr val="FF0000"/>
                </a:solidFill>
              </a:rPr>
              <a:t>got again a timing event to set all PIC sector access in CLOSED mode</a:t>
            </a:r>
          </a:p>
          <a:p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600" dirty="0" smtClean="0"/>
              <a:t>21:59 Finally: Tune, first B1 and B2 injection.</a:t>
            </a:r>
            <a:endParaRPr lang="en-US" sz="1600" dirty="0" smtClean="0">
              <a:solidFill>
                <a:srgbClr val="FF0000"/>
              </a:solidFill>
            </a:endParaRPr>
          </a:p>
          <a:p>
            <a:endParaRPr lang="en-US" sz="16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sz="28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8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lang="en-US" sz="1600" b="1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3124200"/>
            <a:ext cx="3600450" cy="206296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 02/04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762000"/>
            <a:ext cx="7806691" cy="5262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Friday Night: Beam ... partially</a:t>
            </a:r>
          </a:p>
          <a:p>
            <a:r>
              <a:rPr lang="en-US" sz="28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sz="1600" dirty="0" smtClean="0"/>
              <a:t>23:03 There seems to be some periodic fluctuation on the orbit </a:t>
            </a:r>
            <a:r>
              <a:rPr lang="en-US" sz="1600" i="1" dirty="0" smtClean="0">
                <a:latin typeface="Arial"/>
                <a:cs typeface="Arial"/>
              </a:rPr>
              <a:t>alignment</a:t>
            </a:r>
          </a:p>
          <a:p>
            <a:endParaRPr lang="en-US" sz="1600" i="1" dirty="0" smtClean="0">
              <a:latin typeface="Arial"/>
              <a:cs typeface="Arial"/>
            </a:endParaRPr>
          </a:p>
          <a:p>
            <a:r>
              <a:rPr lang="en-US" sz="1600" dirty="0" smtClean="0"/>
              <a:t>	 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solution (?) all we have done is removed RCBV30.L4B1	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Beam Presence thresholds measured</a:t>
            </a:r>
            <a:endParaRPr lang="en-US" sz="1600" i="1" dirty="0" smtClean="0"/>
          </a:p>
          <a:p>
            <a:r>
              <a:rPr lang="en-US" sz="1600" dirty="0" smtClean="0"/>
              <a:t>	</a:t>
            </a:r>
            <a:endParaRPr lang="en-US" sz="16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sz="28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8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lang="en-US" sz="1600" b="1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3810000"/>
            <a:ext cx="3083570" cy="24553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1828800"/>
            <a:ext cx="45720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 02/04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914400" y="1447800"/>
            <a:ext cx="76200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beams dumped because of the TCDQ B1 and B2.</a:t>
            </a:r>
          </a:p>
          <a:p>
            <a:r>
              <a:rPr lang="en-US" sz="1600" i="1" dirty="0" smtClean="0"/>
              <a:t>	“dump triggered by TCDQ function just at end of energy ramp ... suspect 	that there is a problem with the TCDQ ramp function.”</a:t>
            </a:r>
          </a:p>
          <a:p>
            <a:endParaRPr lang="en-US" sz="1600" i="1" dirty="0" smtClean="0"/>
          </a:p>
          <a:p>
            <a:endParaRPr lang="en-US" sz="1600" i="1" dirty="0" smtClean="0"/>
          </a:p>
          <a:p>
            <a:endParaRPr lang="en-US" sz="1600" i="1" dirty="0" smtClean="0"/>
          </a:p>
          <a:p>
            <a:endParaRPr lang="en-US" sz="1600" i="1" dirty="0" smtClean="0"/>
          </a:p>
          <a:p>
            <a:endParaRPr lang="en-US" sz="1600" i="1" dirty="0" smtClean="0"/>
          </a:p>
          <a:p>
            <a:endParaRPr lang="en-US" sz="1600" i="1" dirty="0" smtClean="0"/>
          </a:p>
          <a:p>
            <a:endParaRPr lang="en-US" sz="1600" i="1" dirty="0" smtClean="0"/>
          </a:p>
          <a:p>
            <a:endParaRPr lang="en-US" sz="1600" i="1" dirty="0" smtClean="0"/>
          </a:p>
          <a:p>
            <a:endParaRPr lang="en-US" sz="1600" i="1" dirty="0" smtClean="0"/>
          </a:p>
          <a:p>
            <a:endParaRPr lang="en-US" sz="1600" i="1" dirty="0" smtClean="0"/>
          </a:p>
          <a:p>
            <a:endParaRPr lang="en-US" sz="1600" i="1" dirty="0" smtClean="0"/>
          </a:p>
          <a:p>
            <a:endParaRPr lang="en-US" sz="1600" i="1" dirty="0" smtClean="0"/>
          </a:p>
          <a:p>
            <a:endParaRPr lang="en-US" sz="1600" i="1" dirty="0" smtClean="0"/>
          </a:p>
          <a:p>
            <a:r>
              <a:rPr lang="en-US" sz="1600" i="1" dirty="0" smtClean="0">
                <a:solidFill>
                  <a:srgbClr val="FF0000"/>
                </a:solidFill>
              </a:rPr>
              <a:t>problem not solved yet !</a:t>
            </a:r>
            <a:endParaRPr lang="en-US" sz="1600" i="1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2438400"/>
            <a:ext cx="2641600" cy="224407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Preliminary plan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990600"/>
          <a:ext cx="8610600" cy="5382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7239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Fri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20:00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Beam presence flag at injection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Test dump with pilot at 450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GeV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after change of MKD generators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Fri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21:00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Aperture check at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injection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Ramp/squeeze/collision with pilot intensities (Single_2b_1_1_1) - chromaticity measurement without tune feedback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Collimator alignment (nominal bunch intensity) at injection and loss maps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14:00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LSS6 BPM tests and injection setting-up with 75 ns beams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Abort gap cleaning - verification of the excitation window: nominal bunches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Injection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gap cleaning (Delphine is on shift) - part of the night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Ramp/squeeze/collision with pilot intensities (Single_2b_1_1_1) - chromaticity measurement without tune feedback after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feedforward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Beta * measurements (pt.2 and 8)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14:00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Injection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setting-up with 50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ns beam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22832</TotalTime>
  <Words>624</Words>
  <Application>Microsoft Macintosh PowerPoint</Application>
  <PresentationFormat>On-screen Show (4:3)</PresentationFormat>
  <Paragraphs>118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LHCpresentations</vt:lpstr>
      <vt:lpstr>Status 02/04</vt:lpstr>
      <vt:lpstr>Status 01/04: Friday Morning</vt:lpstr>
      <vt:lpstr>Status 02/04</vt:lpstr>
      <vt:lpstr>Status 02/04</vt:lpstr>
      <vt:lpstr>Status 02/04</vt:lpstr>
      <vt:lpstr>Status 02/04</vt:lpstr>
      <vt:lpstr>Preliminary 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Bernhard Holzer</cp:lastModifiedBy>
  <cp:revision>1917</cp:revision>
  <dcterms:created xsi:type="dcterms:W3CDTF">2011-04-02T06:55:57Z</dcterms:created>
  <dcterms:modified xsi:type="dcterms:W3CDTF">2011-04-02T07:45:21Z</dcterms:modified>
</cp:coreProperties>
</file>