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34"/>
  </p:notesMasterIdLst>
  <p:handoutMasterIdLst>
    <p:handoutMasterId r:id="rId35"/>
  </p:handoutMasterIdLst>
  <p:sldIdLst>
    <p:sldId id="1163" r:id="rId2"/>
    <p:sldId id="1197" r:id="rId3"/>
    <p:sldId id="1214" r:id="rId4"/>
    <p:sldId id="1184" r:id="rId5"/>
    <p:sldId id="1168" r:id="rId6"/>
    <p:sldId id="1173" r:id="rId7"/>
    <p:sldId id="1185" r:id="rId8"/>
    <p:sldId id="1186" r:id="rId9"/>
    <p:sldId id="1190" r:id="rId10"/>
    <p:sldId id="1208" r:id="rId11"/>
    <p:sldId id="1188" r:id="rId12"/>
    <p:sldId id="1177" r:id="rId13"/>
    <p:sldId id="1183" r:id="rId14"/>
    <p:sldId id="1179" r:id="rId15"/>
    <p:sldId id="1180" r:id="rId16"/>
    <p:sldId id="1178" r:id="rId17"/>
    <p:sldId id="1176" r:id="rId18"/>
    <p:sldId id="1210" r:id="rId19"/>
    <p:sldId id="1198" r:id="rId20"/>
    <p:sldId id="1200" r:id="rId21"/>
    <p:sldId id="1201" r:id="rId22"/>
    <p:sldId id="1202" r:id="rId23"/>
    <p:sldId id="1203" r:id="rId24"/>
    <p:sldId id="1204" r:id="rId25"/>
    <p:sldId id="1205" r:id="rId26"/>
    <p:sldId id="1207" r:id="rId27"/>
    <p:sldId id="1213" r:id="rId28"/>
    <p:sldId id="1162" r:id="rId29"/>
    <p:sldId id="1154" r:id="rId30"/>
    <p:sldId id="1209" r:id="rId31"/>
    <p:sldId id="1211" r:id="rId32"/>
    <p:sldId id="1212" r:id="rId33"/>
  </p:sldIdLst>
  <p:sldSz cx="9144000" cy="6858000" type="screen4x3"/>
  <p:notesSz cx="6797675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4FBE"/>
    <a:srgbClr val="B02E9D"/>
    <a:srgbClr val="0000FF"/>
    <a:srgbClr val="008000"/>
    <a:srgbClr val="FF0000"/>
    <a:srgbClr val="FFFF99"/>
    <a:srgbClr val="CC0066"/>
    <a:srgbClr val="99FF99"/>
    <a:srgbClr val="FFCCCC"/>
    <a:srgbClr val="9F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7" autoAdjust="0"/>
    <p:restoredTop sz="95267" autoAdjust="0"/>
  </p:normalViewPr>
  <p:slideViewPr>
    <p:cSldViewPr>
      <p:cViewPr varScale="1">
        <p:scale>
          <a:sx n="119" d="100"/>
          <a:sy n="119" d="100"/>
        </p:scale>
        <p:origin x="-616" y="-104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28/03/2011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28/03/2011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28/03/2011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28/03/2011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28/03/2011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28/03/2011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28/03/2011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28/03/2011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28/03/2011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28/03/2011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28/03/2011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28/03/2011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28/03/2011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28/03/2011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28/03/2011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Sat/Sun 26/27</a:t>
            </a:r>
            <a:r>
              <a:rPr lang="en-US" baseline="30000" dirty="0" smtClean="0"/>
              <a:t>th</a:t>
            </a:r>
            <a:r>
              <a:rPr lang="en-US" dirty="0" smtClean="0"/>
              <a:t> March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650"/>
            <a:ext cx="8229600" cy="5111750"/>
          </a:xfrm>
        </p:spPr>
        <p:txBody>
          <a:bodyPr/>
          <a:lstStyle/>
          <a:p>
            <a:r>
              <a:rPr lang="en-US" dirty="0" smtClean="0"/>
              <a:t>Sat 18h20: Stable beams. Fill #1653.</a:t>
            </a:r>
          </a:p>
          <a:p>
            <a:pPr lvl="0"/>
            <a:r>
              <a:rPr lang="en-US" dirty="0" smtClean="0"/>
              <a:t>Sun 10h02: Stable beams continued. </a:t>
            </a:r>
            <a:r>
              <a:rPr lang="en-US" dirty="0" err="1" smtClean="0"/>
              <a:t>vdM</a:t>
            </a:r>
            <a:r>
              <a:rPr lang="en-US" dirty="0" smtClean="0"/>
              <a:t> scans. Length calibrations.</a:t>
            </a:r>
          </a:p>
          <a:p>
            <a:pPr lvl="0"/>
            <a:r>
              <a:rPr lang="en-US" dirty="0" smtClean="0"/>
              <a:t>16h59: Beam dump. Delivered 21h 39min of 1.38TeV physics in this fill. Spontaneous LBDS trigger.</a:t>
            </a:r>
          </a:p>
          <a:p>
            <a:pPr lvl="0"/>
            <a:r>
              <a:rPr lang="en-US" dirty="0" smtClean="0"/>
              <a:t>18h15: Transfer line reference measurements before technical stop.</a:t>
            </a:r>
          </a:p>
          <a:p>
            <a:pPr lvl="0"/>
            <a:r>
              <a:rPr lang="en-US" dirty="0" smtClean="0"/>
              <a:t>19h45: Injection for next 1.38 </a:t>
            </a:r>
            <a:r>
              <a:rPr lang="en-US" dirty="0" err="1" smtClean="0"/>
              <a:t>TeV</a:t>
            </a:r>
            <a:r>
              <a:rPr lang="en-US" dirty="0" smtClean="0"/>
              <a:t> fill.</a:t>
            </a:r>
          </a:p>
          <a:p>
            <a:r>
              <a:rPr lang="en-US" dirty="0" smtClean="0"/>
              <a:t>21h16: Stable beams. 1.38 </a:t>
            </a:r>
            <a:r>
              <a:rPr lang="en-US" dirty="0" err="1" smtClean="0"/>
              <a:t>TeV</a:t>
            </a:r>
            <a:r>
              <a:rPr lang="en-US" dirty="0" smtClean="0"/>
              <a:t>.</a:t>
            </a:r>
          </a:p>
          <a:p>
            <a:r>
              <a:rPr lang="en-US" dirty="0" smtClean="0"/>
              <a:t>06h10: Beam dump for technical stop. 34h delivered…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: Fill 1647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29697" name="Picture 1" descr="https://ab-dep-op-elogbook.web.cern.ch/ab-dep-op-elogbook/elogbook/attach.php?attachId=1142272&amp;type=png&amp;fname=201103232217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30" y="692620"/>
            <a:ext cx="6822970" cy="5796212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>
            <a:off x="3275820" y="1700760"/>
            <a:ext cx="936130" cy="504070"/>
          </a:xfrm>
          <a:prstGeom prst="ellipse">
            <a:avLst/>
          </a:prstGeom>
          <a:noFill/>
          <a:ln w="762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24160" y="1700760"/>
            <a:ext cx="936130" cy="504070"/>
          </a:xfrm>
          <a:prstGeom prst="ellipse">
            <a:avLst/>
          </a:prstGeom>
          <a:noFill/>
          <a:ln w="762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: Parasitic beam-beam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attach.php?attachId=1142321&amp;type=png&amp;fname=20110324074234.png"/>
          <p:cNvPicPr>
            <a:picLocks noChangeAspect="1" noChangeArrowheads="1"/>
          </p:cNvPicPr>
          <p:nvPr/>
        </p:nvPicPr>
        <p:blipFill>
          <a:blip r:embed="rId2" cstate="print"/>
          <a:srcRect l="25967" t="15712" b="30631"/>
          <a:stretch>
            <a:fillRect/>
          </a:stretch>
        </p:blipFill>
        <p:spPr bwMode="auto">
          <a:xfrm>
            <a:off x="-1" y="692620"/>
            <a:ext cx="7119873" cy="4032560"/>
          </a:xfrm>
          <a:prstGeom prst="rect">
            <a:avLst/>
          </a:prstGeom>
          <a:noFill/>
        </p:spPr>
      </p:pic>
      <p:pic>
        <p:nvPicPr>
          <p:cNvPr id="1026" name="Picture 2" descr="https://ab-dep-op-elogbook.web.cern.ch/ab-dep-op-elogbook/elogbook/attach.php?attachId=1142320&amp;type=png&amp;fname=20110324073444.png"/>
          <p:cNvPicPr>
            <a:picLocks noChangeAspect="1" noChangeArrowheads="1"/>
          </p:cNvPicPr>
          <p:nvPr/>
        </p:nvPicPr>
        <p:blipFill>
          <a:blip r:embed="rId3" cstate="print"/>
          <a:srcRect b="51337"/>
          <a:stretch>
            <a:fillRect/>
          </a:stretch>
        </p:blipFill>
        <p:spPr bwMode="auto">
          <a:xfrm>
            <a:off x="-37910" y="4752195"/>
            <a:ext cx="9181910" cy="1629215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 bwMode="auto">
          <a:xfrm>
            <a:off x="2627730" y="5731732"/>
            <a:ext cx="597683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833091" y="1412720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IR8 Luminosity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71500" y="558930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Lifetime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7480" y="2996940"/>
            <a:ext cx="13227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W. Herr</a:t>
            </a:r>
          </a:p>
          <a:p>
            <a:pPr algn="l"/>
            <a:r>
              <a:rPr lang="en-US" dirty="0" smtClean="0"/>
              <a:t>T. </a:t>
            </a:r>
            <a:r>
              <a:rPr lang="en-US" dirty="0" err="1" smtClean="0"/>
              <a:t>Pieloni</a:t>
            </a:r>
            <a:endParaRPr lang="en-US" dirty="0" smtClean="0"/>
          </a:p>
          <a:p>
            <a:pPr algn="l"/>
            <a:r>
              <a:rPr lang="en-US" dirty="0" smtClean="0"/>
              <a:t>G. </a:t>
            </a:r>
            <a:r>
              <a:rPr lang="en-US" dirty="0" err="1" smtClean="0"/>
              <a:t>Papotti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04310" y="795508"/>
            <a:ext cx="23396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US" sz="1600" dirty="0" smtClean="0"/>
              <a:t>Head-on to 2.5 </a:t>
            </a:r>
            <a:r>
              <a:rPr lang="en-US" sz="1600" dirty="0" smtClean="0">
                <a:latin typeface="Symbol" pitchFamily="18" charset="2"/>
              </a:rPr>
              <a:t>s</a:t>
            </a:r>
            <a:r>
              <a:rPr lang="en-US" sz="1600" dirty="0" smtClean="0"/>
              <a:t> separation insteps of 0.5 </a:t>
            </a:r>
            <a:r>
              <a:rPr lang="en-US" sz="1600" dirty="0" smtClean="0">
                <a:latin typeface="Symbol" pitchFamily="18" charset="2"/>
              </a:rPr>
              <a:t>s</a:t>
            </a:r>
            <a:r>
              <a:rPr lang="en-US" sz="1600" dirty="0" smtClean="0"/>
              <a:t>, </a:t>
            </a:r>
            <a:r>
              <a:rPr lang="en-US" sz="1600" dirty="0" err="1" smtClean="0"/>
              <a:t>lumi</a:t>
            </a:r>
            <a:r>
              <a:rPr lang="en-US" sz="1600" dirty="0" smtClean="0"/>
              <a:t> reduced by factor ~3 for maximum separation.</a:t>
            </a:r>
          </a:p>
          <a:p>
            <a:pPr lvl="1" algn="l"/>
            <a:r>
              <a:rPr lang="en-US" sz="1600" dirty="0" smtClean="0"/>
              <a:t>No effect on lifetime or losses.</a:t>
            </a:r>
          </a:p>
          <a:p>
            <a:pPr lvl="1" algn="l"/>
            <a:r>
              <a:rPr lang="en-US" sz="1600" dirty="0" smtClean="0"/>
              <a:t>No reduction in </a:t>
            </a:r>
            <a:r>
              <a:rPr lang="en-US" sz="1600" dirty="0" err="1" smtClean="0"/>
              <a:t>luminsoity</a:t>
            </a:r>
            <a:r>
              <a:rPr lang="en-US" sz="1600" dirty="0" smtClean="0"/>
              <a:t> in other IR’s (indicates insignificant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growth or none at all)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: </a:t>
            </a:r>
            <a:r>
              <a:rPr lang="en-US" dirty="0" err="1" smtClean="0"/>
              <a:t>Uncaptured</a:t>
            </a:r>
            <a:r>
              <a:rPr lang="en-US" dirty="0" smtClean="0"/>
              <a:t> Beam Start of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35841" name="Picture 1" descr="https://ab-dep-op-elogbook.web.cern.ch/ab-dep-op-elogbook/elogbook/attach.php?attachId=1142017&amp;type=png&amp;fname=20110322204040.png"/>
          <p:cNvPicPr>
            <a:picLocks noChangeAspect="1" noChangeArrowheads="1"/>
          </p:cNvPicPr>
          <p:nvPr/>
        </p:nvPicPr>
        <p:blipFill>
          <a:blip r:embed="rId2" cstate="print"/>
          <a:srcRect t="31619" b="8286"/>
          <a:stretch>
            <a:fillRect/>
          </a:stretch>
        </p:blipFill>
        <p:spPr bwMode="auto">
          <a:xfrm>
            <a:off x="42765" y="908650"/>
            <a:ext cx="9101235" cy="45091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0114" y="5661310"/>
            <a:ext cx="796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Fill #1645, 200 bunches, 2.4e13 p per beam, peak luminosity 2.5e32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88239" y="285292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40596" y="285292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IR7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: Leakage to </a:t>
            </a:r>
            <a:r>
              <a:rPr lang="en-US" dirty="0" err="1" smtClean="0"/>
              <a:t>DS+Arc</a:t>
            </a:r>
            <a:r>
              <a:rPr lang="en-US" dirty="0" smtClean="0"/>
              <a:t>: Start of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40961" name="Picture 1" descr="https://ab-dep-op-elogbook.web.cern.ch/ab-dep-op-elogbook/elogbook/attach.php?attachId=1142019&amp;type=png&amp;fname=20110322204611.png"/>
          <p:cNvPicPr>
            <a:picLocks noChangeAspect="1" noChangeArrowheads="1"/>
          </p:cNvPicPr>
          <p:nvPr/>
        </p:nvPicPr>
        <p:blipFill>
          <a:blip r:embed="rId2" cstate="print"/>
          <a:srcRect t="31902" b="8745"/>
          <a:stretch>
            <a:fillRect/>
          </a:stretch>
        </p:blipFill>
        <p:spPr bwMode="auto">
          <a:xfrm>
            <a:off x="0" y="980660"/>
            <a:ext cx="9144000" cy="44744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0114" y="5661310"/>
            <a:ext cx="796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Fill #1645, 200 bunches, 2.4e13 p per beam, peak luminosity 2.5e32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2555720" y="3429000"/>
            <a:ext cx="936130" cy="50407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88280" y="4365130"/>
            <a:ext cx="1728240" cy="100814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10" y="3028890"/>
            <a:ext cx="1011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IR3 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52400" y="3965020"/>
            <a:ext cx="56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: Cleaning During Squeeze to 1.5m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37889" name="Picture 1" descr="https://ab-dep-op-elogbook.web.cern.ch/ab-dep-op-elogbook/elogbook/attach.php?attachId=1142024&amp;type=png&amp;fname=20110322210017.png"/>
          <p:cNvPicPr>
            <a:picLocks noChangeAspect="1" noChangeArrowheads="1"/>
          </p:cNvPicPr>
          <p:nvPr/>
        </p:nvPicPr>
        <p:blipFill>
          <a:blip r:embed="rId2" cstate="print"/>
          <a:srcRect t="31619" b="8286"/>
          <a:stretch>
            <a:fillRect/>
          </a:stretch>
        </p:blipFill>
        <p:spPr bwMode="auto">
          <a:xfrm>
            <a:off x="0" y="908650"/>
            <a:ext cx="9156700" cy="45366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0114" y="5661310"/>
            <a:ext cx="796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Fill #1645, 200 bunches, 2.4e13 p per beam, peak luminosity 2.5e32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88239" y="403703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40596" y="374899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IR7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: Luminosity Operation Collimation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36867" name="Picture 3" descr="https://ab-dep-op-elogbook.web.cern.ch/ab-dep-op-elogbook/elogbook/attach.php?attachId=1142037&amp;type=png&amp;fname=20110322214111.png"/>
          <p:cNvPicPr>
            <a:picLocks noChangeAspect="1" noChangeArrowheads="1"/>
          </p:cNvPicPr>
          <p:nvPr/>
        </p:nvPicPr>
        <p:blipFill>
          <a:blip r:embed="rId2" cstate="print"/>
          <a:srcRect t="31619" b="8286"/>
          <a:stretch>
            <a:fillRect/>
          </a:stretch>
        </p:blipFill>
        <p:spPr bwMode="auto">
          <a:xfrm>
            <a:off x="0" y="908650"/>
            <a:ext cx="9144000" cy="45303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0114" y="5661310"/>
            <a:ext cx="796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Fill #1645, 200 bunches, 2.4e13 p per beam, peak luminosity 2.5e32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88239" y="270890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76320" y="206081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7632" y="2780910"/>
            <a:ext cx="97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80785" y="198880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06683" y="2132820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LHCb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2150" y="292493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IR6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: SEU in IR1/5 Disp. Suppressors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34817" name="Picture 1" descr="https://ab-dep-op-elogbook.web.cern.ch/ab-dep-op-elogbook/elogbook/attach.php?attachId=1142294&amp;type=png&amp;fname=20110324041141.png"/>
          <p:cNvPicPr>
            <a:picLocks noChangeAspect="1" noChangeArrowheads="1"/>
          </p:cNvPicPr>
          <p:nvPr/>
        </p:nvPicPr>
        <p:blipFill>
          <a:blip r:embed="rId2" cstate="print"/>
          <a:srcRect l="21620" t="40019" r="36906" b="8601"/>
          <a:stretch>
            <a:fillRect/>
          </a:stretch>
        </p:blipFill>
        <p:spPr bwMode="auto">
          <a:xfrm>
            <a:off x="107380" y="764630"/>
            <a:ext cx="4464620" cy="3571696"/>
          </a:xfrm>
          <a:prstGeom prst="rect">
            <a:avLst/>
          </a:prstGeom>
          <a:noFill/>
        </p:spPr>
      </p:pic>
      <p:pic>
        <p:nvPicPr>
          <p:cNvPr id="34818" name="Picture 2" descr="https://ab-dep-op-elogbook.web.cern.ch/ab-dep-op-elogbook/elogbook/attach.php?attachId=1142275&amp;type=png&amp;fname=201103232341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9550" y="2564880"/>
            <a:ext cx="5124450" cy="4114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4010" y="836640"/>
            <a:ext cx="1239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MB.B8L1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78099" y="6093370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MB.A9R5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07249" y="1268700"/>
            <a:ext cx="2685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Fill 1647, 24.3.</a:t>
            </a:r>
          </a:p>
          <a:p>
            <a:r>
              <a:rPr lang="en-US" sz="2400" dirty="0" smtClean="0"/>
              <a:t>Luminosity 2.5e32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3.5 </a:t>
            </a:r>
            <a:r>
              <a:rPr lang="en-US" dirty="0" err="1" smtClean="0"/>
              <a:t>TeV</a:t>
            </a:r>
            <a:r>
              <a:rPr lang="en-US" dirty="0" smtClean="0"/>
              <a:t>: Losses in DS of IR5 (CMS)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30721" name="Picture 1" descr="https://ab-dep-op-elogbook.web.cern.ch/ab-dep-op-elogbook/elogbook/attach.php?attachId=1142338&amp;type=png&amp;fname=20110324101443.png"/>
          <p:cNvPicPr>
            <a:picLocks noChangeAspect="1" noChangeArrowheads="1"/>
          </p:cNvPicPr>
          <p:nvPr/>
        </p:nvPicPr>
        <p:blipFill>
          <a:blip r:embed="rId2" cstate="print"/>
          <a:srcRect t="31713" b="8015"/>
          <a:stretch>
            <a:fillRect/>
          </a:stretch>
        </p:blipFill>
        <p:spPr bwMode="auto">
          <a:xfrm>
            <a:off x="0" y="1052670"/>
            <a:ext cx="9144000" cy="4530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0114" y="5661310"/>
            <a:ext cx="796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Fill #1647, 200 bunches, 2.4e13 p per beam, peak luminosity 2.5e32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2987780" y="4293120"/>
            <a:ext cx="936130" cy="50407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36120" y="4077090"/>
            <a:ext cx="936130" cy="50407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: Halo Scraping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attach.php?attachId=1142341&amp;type=png&amp;fname=20110324102613.png"/>
          <p:cNvPicPr>
            <a:picLocks noChangeAspect="1" noChangeArrowheads="1"/>
          </p:cNvPicPr>
          <p:nvPr/>
        </p:nvPicPr>
        <p:blipFill>
          <a:blip r:embed="rId2" cstate="print"/>
          <a:srcRect l="39815" t="11500" b="12185"/>
          <a:stretch>
            <a:fillRect/>
          </a:stretch>
        </p:blipFill>
        <p:spPr bwMode="auto">
          <a:xfrm>
            <a:off x="899490" y="692620"/>
            <a:ext cx="6192860" cy="61451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236370" y="1052670"/>
            <a:ext cx="164840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D. </a:t>
            </a:r>
            <a:r>
              <a:rPr lang="en-US" dirty="0" err="1" smtClean="0"/>
              <a:t>Wollmann</a:t>
            </a:r>
            <a:endParaRPr lang="en-US" dirty="0" smtClean="0"/>
          </a:p>
          <a:p>
            <a:pPr algn="l"/>
            <a:r>
              <a:rPr lang="en-US" dirty="0" smtClean="0"/>
              <a:t>F. </a:t>
            </a:r>
            <a:r>
              <a:rPr lang="en-US" dirty="0" err="1" smtClean="0"/>
              <a:t>Burkart</a:t>
            </a:r>
            <a:endParaRPr lang="en-US" dirty="0" smtClean="0"/>
          </a:p>
          <a:p>
            <a:pPr algn="l"/>
            <a:r>
              <a:rPr lang="en-US" dirty="0" smtClean="0"/>
              <a:t>R. </a:t>
            </a:r>
            <a:r>
              <a:rPr lang="en-US" dirty="0" err="1" smtClean="0"/>
              <a:t>Assmann</a:t>
            </a:r>
            <a:endParaRPr lang="en-US" dirty="0" smtClean="0"/>
          </a:p>
          <a:p>
            <a:pPr algn="l"/>
            <a:r>
              <a:rPr lang="en-US" dirty="0" smtClean="0"/>
              <a:t>S. </a:t>
            </a:r>
            <a:r>
              <a:rPr lang="en-US" dirty="0" err="1" smtClean="0"/>
              <a:t>Redaelli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1.38 </a:t>
            </a:r>
            <a:r>
              <a:rPr lang="en-US" dirty="0" err="1" smtClean="0"/>
              <a:t>TeV</a:t>
            </a:r>
            <a:r>
              <a:rPr lang="en-US" dirty="0" smtClean="0"/>
              <a:t>: Stable Beams</a:t>
            </a:r>
            <a:endParaRPr lang="en-US" dirty="0"/>
          </a:p>
        </p:txBody>
      </p:sp>
      <p:pic>
        <p:nvPicPr>
          <p:cNvPr id="7" name="Content Placeholder 6" descr="fill_1380gev_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530" y="908650"/>
            <a:ext cx="6815666" cy="5111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 1.38 </a:t>
            </a:r>
            <a:r>
              <a:rPr lang="en-US" dirty="0" err="1" smtClean="0"/>
              <a:t>TeV</a:t>
            </a:r>
            <a:r>
              <a:rPr lang="en-US" dirty="0" smtClean="0"/>
              <a:t>; Fill #1654</a:t>
            </a:r>
            <a:endParaRPr lang="en-US" dirty="0"/>
          </a:p>
        </p:txBody>
      </p:sp>
      <p:pic>
        <p:nvPicPr>
          <p:cNvPr id="7" name="Content Placeholder 6" descr="phot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167" y="908650"/>
            <a:ext cx="6815666" cy="5111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1.38 </a:t>
            </a:r>
            <a:r>
              <a:rPr lang="en-US" dirty="0" err="1" smtClean="0"/>
              <a:t>TeV</a:t>
            </a:r>
            <a:r>
              <a:rPr lang="en-US" dirty="0" smtClean="0"/>
              <a:t>: See Effect of Collisions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26625" name="Picture 1" descr="https://ab-dep-op-elogbook.web.cern.ch/ab-dep-op-elogbook/elogbook/attach.php?attachId=1142659&amp;type=png&amp;fname=201103252013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716623"/>
            <a:ext cx="8497180" cy="5664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1.38 </a:t>
            </a:r>
            <a:r>
              <a:rPr lang="en-US" dirty="0" err="1" smtClean="0"/>
              <a:t>TeV</a:t>
            </a:r>
            <a:r>
              <a:rPr lang="en-US" dirty="0" smtClean="0"/>
              <a:t>: Lifetime and Losses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30721" name="Picture 1" descr="https://ab-dep-op-elogbook.web.cern.ch/ab-dep-op-elogbook/elogbook/attach.php?attachId=1142660&amp;type=png&amp;fname=20110325201330.png"/>
          <p:cNvPicPr>
            <a:picLocks noChangeAspect="1" noChangeArrowheads="1"/>
          </p:cNvPicPr>
          <p:nvPr/>
        </p:nvPicPr>
        <p:blipFill>
          <a:blip r:embed="rId2" cstate="print"/>
          <a:srcRect b="59395"/>
          <a:stretch>
            <a:fillRect/>
          </a:stretch>
        </p:blipFill>
        <p:spPr bwMode="auto">
          <a:xfrm>
            <a:off x="35370" y="692620"/>
            <a:ext cx="9033079" cy="2448340"/>
          </a:xfrm>
          <a:prstGeom prst="rect">
            <a:avLst/>
          </a:prstGeom>
          <a:noFill/>
        </p:spPr>
      </p:pic>
      <p:pic>
        <p:nvPicPr>
          <p:cNvPr id="30722" name="Picture 2" descr="https://ab-dep-op-elogbook.web.cern.ch/ab-dep-op-elogbook/elogbook/attach.php?attachId=1142655&amp;type=png&amp;fname=20110325195855.png"/>
          <p:cNvPicPr>
            <a:picLocks noChangeAspect="1" noChangeArrowheads="1"/>
          </p:cNvPicPr>
          <p:nvPr/>
        </p:nvPicPr>
        <p:blipFill>
          <a:blip r:embed="rId3" cstate="print"/>
          <a:srcRect t="32916" b="5202"/>
          <a:stretch>
            <a:fillRect/>
          </a:stretch>
        </p:blipFill>
        <p:spPr bwMode="auto">
          <a:xfrm>
            <a:off x="1115520" y="3212970"/>
            <a:ext cx="6954725" cy="3384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1.38 </a:t>
            </a:r>
            <a:r>
              <a:rPr lang="en-US" dirty="0" err="1" smtClean="0"/>
              <a:t>TeV</a:t>
            </a:r>
            <a:r>
              <a:rPr lang="en-US" dirty="0" smtClean="0"/>
              <a:t>: Bunch Length (blue, purple)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attach.php?attachId=1142676&amp;type=png&amp;fname=201103252210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692620"/>
            <a:ext cx="7173080" cy="5711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1.38 </a:t>
            </a:r>
            <a:r>
              <a:rPr lang="en-US" dirty="0" err="1" smtClean="0"/>
              <a:t>TeV</a:t>
            </a:r>
            <a:r>
              <a:rPr lang="en-US" dirty="0" smtClean="0"/>
              <a:t>: Beam-beam fill #1651, b1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3073" name="Picture 1" descr="https://ab-dep-op-elogbook.web.cern.ch/ab-dep-op-elogbook/elogbook/attach.php?attachId=1142899&amp;type=png&amp;fname=201103270823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628916"/>
            <a:ext cx="8281150" cy="618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1.38 </a:t>
            </a:r>
            <a:r>
              <a:rPr lang="en-US" dirty="0" err="1" smtClean="0"/>
              <a:t>TeV</a:t>
            </a:r>
            <a:r>
              <a:rPr lang="en-US" dirty="0" smtClean="0"/>
              <a:t>: Beam-beam fill #1651, b2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29697" name="Picture 1" descr="https://ab-dep-op-elogbook.web.cern.ch/ab-dep-op-elogbook/elogbook/attach.php?attachId=1142900&amp;type=png&amp;fname=201103270823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33" y="603226"/>
            <a:ext cx="8328747" cy="6260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1.38 </a:t>
            </a:r>
            <a:r>
              <a:rPr lang="en-US" dirty="0" err="1" smtClean="0"/>
              <a:t>TeV</a:t>
            </a:r>
            <a:r>
              <a:rPr lang="en-US" dirty="0" smtClean="0"/>
              <a:t>: Why the Interlock?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60" y="764630"/>
            <a:ext cx="8373620" cy="5615820"/>
          </a:xfrm>
        </p:spPr>
        <p:txBody>
          <a:bodyPr/>
          <a:lstStyle/>
          <a:p>
            <a:r>
              <a:rPr lang="en-US" dirty="0" smtClean="0"/>
              <a:t>A single bunch with larger loss rates and low intensity is no problem </a:t>
            </a:r>
            <a:r>
              <a:rPr lang="en-US" dirty="0" smtClean="0">
                <a:sym typeface="Wingdings" pitchFamily="2" charset="2"/>
              </a:rPr>
              <a:t> collimation takes care of it.</a:t>
            </a:r>
          </a:p>
          <a:p>
            <a:r>
              <a:rPr lang="en-US" dirty="0" smtClean="0">
                <a:sym typeface="Wingdings" pitchFamily="2" charset="2"/>
              </a:rPr>
              <a:t>Problem comes from BPM for dump protection: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 BPM is used to verify that local IR6 orbit is in allowed range for a beam dump (dump kick depends on offset in </a:t>
            </a:r>
            <a:r>
              <a:rPr lang="en-US" dirty="0" err="1" smtClean="0">
                <a:sym typeface="Wingdings" pitchFamily="2" charset="2"/>
              </a:rPr>
              <a:t>quadrupole</a:t>
            </a:r>
            <a:r>
              <a:rPr lang="en-US" dirty="0" smtClean="0">
                <a:sym typeface="Wingdings" pitchFamily="2" charset="2"/>
              </a:rPr>
              <a:t>).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Interlock checks that every bunch is inside orbit specification.</a:t>
            </a:r>
          </a:p>
          <a:p>
            <a:r>
              <a:rPr lang="en-US" dirty="0" smtClean="0">
                <a:sym typeface="Wingdings" pitchFamily="2" charset="2"/>
              </a:rPr>
              <a:t>Interlock due to intensity dependence of BPM readings: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 the region of 4-5e10 p per bunch, the BPM reading diverges.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If all bunches have low intensity  no problem, sensitivity range is switched (only possible for all bunches).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If only one or few bunches have low intensity  BPM reading for these bunches becomes artificially large and triggers interlock.</a:t>
            </a:r>
          </a:p>
          <a:p>
            <a:r>
              <a:rPr lang="en-US" dirty="0" smtClean="0">
                <a:sym typeface="Wingdings" pitchFamily="2" charset="2"/>
              </a:rPr>
              <a:t>Interlock due to instrumental effects + single bunch logic.</a:t>
            </a:r>
          </a:p>
          <a:p>
            <a:r>
              <a:rPr lang="en-US" dirty="0" smtClean="0">
                <a:sym typeface="Wingdings" pitchFamily="2" charset="2"/>
              </a:rPr>
              <a:t>Known but we could live with it so far due small beam-beam effects at 3.5 </a:t>
            </a:r>
            <a:r>
              <a:rPr lang="en-US" dirty="0" err="1" smtClean="0">
                <a:sym typeface="Wingdings" pitchFamily="2" charset="2"/>
              </a:rPr>
              <a:t>TeV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1.38 </a:t>
            </a:r>
            <a:r>
              <a:rPr lang="en-US" dirty="0" err="1" smtClean="0"/>
              <a:t>TeV</a:t>
            </a:r>
            <a:r>
              <a:rPr lang="en-US" dirty="0" smtClean="0"/>
              <a:t>: Losses in Physics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7" name="Picture 1" descr="https://ab-dep-op-elogbook.web.cern.ch/ab-dep-op-elogbook/elogbook/attach.php?attachId=1142534&amp;type=png&amp;fname=20110325061314.png"/>
          <p:cNvPicPr>
            <a:picLocks noChangeAspect="1" noChangeArrowheads="1"/>
          </p:cNvPicPr>
          <p:nvPr/>
        </p:nvPicPr>
        <p:blipFill>
          <a:blip r:embed="rId2" cstate="print"/>
          <a:srcRect t="31129" b="23787"/>
          <a:stretch>
            <a:fillRect/>
          </a:stretch>
        </p:blipFill>
        <p:spPr bwMode="auto">
          <a:xfrm>
            <a:off x="-1" y="1196690"/>
            <a:ext cx="9105724" cy="3384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 1.38 </a:t>
            </a:r>
            <a:r>
              <a:rPr lang="en-US" dirty="0" err="1" smtClean="0"/>
              <a:t>TeV</a:t>
            </a:r>
            <a:r>
              <a:rPr lang="en-US" dirty="0" smtClean="0"/>
              <a:t>; Fill #1654</a:t>
            </a:r>
            <a:endParaRPr lang="en-US" dirty="0"/>
          </a:p>
        </p:txBody>
      </p:sp>
      <p:pic>
        <p:nvPicPr>
          <p:cNvPr id="7" name="Content Placeholder 6" descr="phot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167" y="908650"/>
            <a:ext cx="6815666" cy="5111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440" y="2551310"/>
          <a:ext cx="8065119" cy="1381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88373"/>
                <a:gridCol w="4584637"/>
                <a:gridCol w="7921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 06:00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Dump</a:t>
                      </a:r>
                      <a:r>
                        <a:rPr lang="en-US" baseline="0" dirty="0" smtClean="0"/>
                        <a:t> beams for 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 – Thu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Technical</a:t>
                      </a:r>
                      <a:r>
                        <a:rPr lang="en-GB" baseline="0" dirty="0" smtClean="0"/>
                        <a:t> stop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Recovery for scrubbing run or</a:t>
                      </a:r>
                      <a:r>
                        <a:rPr lang="en-GB" baseline="0" dirty="0" smtClean="0"/>
                        <a:t> 3.5 </a:t>
                      </a:r>
                      <a:r>
                        <a:rPr lang="en-GB" baseline="0" dirty="0" err="1" smtClean="0"/>
                        <a:t>TeV</a:t>
                      </a:r>
                      <a:r>
                        <a:rPr lang="en-GB" baseline="0" dirty="0" smtClean="0"/>
                        <a:t> physics </a:t>
                      </a:r>
                      <a:r>
                        <a:rPr lang="en-GB" baseline="0" dirty="0" smtClean="0">
                          <a:sym typeface="Wingdings" pitchFamily="2" charset="2"/>
                        </a:rPr>
                        <a:t> to be discussed at LMC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440" y="868590"/>
            <a:ext cx="8281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1.38 </a:t>
            </a:r>
            <a:r>
              <a:rPr lang="en-US" dirty="0" err="1" smtClean="0"/>
              <a:t>TeV</a:t>
            </a:r>
            <a:r>
              <a:rPr lang="en-US" dirty="0" smtClean="0"/>
              <a:t> done. </a:t>
            </a:r>
          </a:p>
          <a:p>
            <a:pPr algn="l"/>
            <a:r>
              <a:rPr lang="en-US" dirty="0" smtClean="0"/>
              <a:t>Ready for 296 bunches at 3.5 </a:t>
            </a:r>
            <a:r>
              <a:rPr lang="en-US" dirty="0" err="1" smtClean="0"/>
              <a:t>TeV</a:t>
            </a:r>
            <a:r>
              <a:rPr lang="en-US" dirty="0" smtClean="0"/>
              <a:t> when we return for physics. </a:t>
            </a:r>
          </a:p>
          <a:p>
            <a:pPr algn="l"/>
            <a:r>
              <a:rPr lang="en-US" dirty="0" err="1" smtClean="0"/>
              <a:t>Tevatron</a:t>
            </a:r>
            <a:r>
              <a:rPr lang="en-US" dirty="0" smtClean="0"/>
              <a:t> record luminosity is in reach.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Noted – Per Hagen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2050" name="il_fi" descr="http://nedcolville.files.wordpress.com/2010/11/kronenbourg-1664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30" y="2780910"/>
            <a:ext cx="3407303" cy="25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580" y="1412720"/>
            <a:ext cx="547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 the “soon to come” fill 1664 be celebrated? with or without crossing angle…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Long Fill…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7" name="Picture 6" descr="lhc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692620"/>
            <a:ext cx="7705070" cy="5778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1900" y="3513224"/>
            <a:ext cx="739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TL</a:t>
            </a:r>
            <a:br>
              <a:rPr lang="en-US" dirty="0" smtClean="0"/>
            </a:br>
            <a:r>
              <a:rPr lang="en-US" dirty="0" smtClean="0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73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During Luminosity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38913" name="Picture 1" descr="https://ab-dep-op-elogbook.web.cern.ch/ab-dep-op-elogbook/elogbook/attach.php?attachId=1142041&amp;type=png&amp;fname=20110322214503.png"/>
          <p:cNvPicPr>
            <a:picLocks noChangeAspect="1" noChangeArrowheads="1"/>
          </p:cNvPicPr>
          <p:nvPr/>
        </p:nvPicPr>
        <p:blipFill>
          <a:blip r:embed="rId2" cstate="print"/>
          <a:srcRect t="31619" b="8286"/>
          <a:stretch>
            <a:fillRect/>
          </a:stretch>
        </p:blipFill>
        <p:spPr bwMode="auto">
          <a:xfrm>
            <a:off x="35370" y="877980"/>
            <a:ext cx="9073260" cy="44952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0114" y="5661310"/>
            <a:ext cx="796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Fill #1645, 200 bunches, 2.4e13 p per beam, peak luminosity 2.5e32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1.38 </a:t>
            </a:r>
            <a:r>
              <a:rPr lang="en-US" dirty="0" err="1" smtClean="0"/>
              <a:t>TeV</a:t>
            </a:r>
            <a:r>
              <a:rPr lang="en-US" dirty="0" smtClean="0"/>
              <a:t>: Bunch Length and Intensity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2049" name="Picture 1" descr="https://ab-dep-op-elogbook.web.cern.ch/ab-dep-op-elogbook/elogbook/attach.php?attachId=1142897&amp;type=png&amp;fname=201103270823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692620"/>
            <a:ext cx="8052823" cy="607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1650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692620"/>
            <a:ext cx="7782451" cy="58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68430" y="188550"/>
            <a:ext cx="1224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Reyes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 calibration and reference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7600"/>
            <a:ext cx="8229600" cy="5111750"/>
          </a:xfrm>
        </p:spPr>
        <p:txBody>
          <a:bodyPr/>
          <a:lstStyle/>
          <a:p>
            <a:r>
              <a:rPr lang="en-US" dirty="0" smtClean="0"/>
              <a:t>quantify effect of each TCDI on the showers seen by the BLMs in the LHC ring during B1 and B2 injections</a:t>
            </a:r>
          </a:p>
          <a:p>
            <a:r>
              <a:rPr lang="en-US" dirty="0" smtClean="0"/>
              <a:t>B1 injection loss studies were made to verify the effect of the installed shielding during the shut down</a:t>
            </a:r>
          </a:p>
          <a:p>
            <a:r>
              <a:rPr lang="en-US" dirty="0" smtClean="0"/>
              <a:t>B2 injection studies were made to take a full reference loss data set before the shielding will be installed during the next TS</a:t>
            </a:r>
          </a:p>
          <a:p>
            <a:r>
              <a:rPr lang="en-US" dirty="0" smtClean="0"/>
              <a:t>opened all TCDI's to +-10mm and moved the left jaw for each TCDI </a:t>
            </a:r>
            <a:r>
              <a:rPr lang="en-US" dirty="0" err="1" smtClean="0"/>
              <a:t>seperately</a:t>
            </a:r>
            <a:r>
              <a:rPr lang="en-US" dirty="0" smtClean="0"/>
              <a:t> to -3 sigma</a:t>
            </a:r>
          </a:p>
          <a:p>
            <a:r>
              <a:rPr lang="en-US" dirty="0" smtClean="0"/>
              <a:t>we took 3 shots for each setting, for the 2 beams (6 TCDI's per beam)</a:t>
            </a:r>
          </a:p>
          <a:p>
            <a:r>
              <a:rPr lang="en-US" dirty="0" smtClean="0"/>
              <a:t>data analysis will follow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20340" y="5445280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C. </a:t>
            </a:r>
            <a:r>
              <a:rPr lang="en-US" dirty="0" err="1" smtClean="0"/>
              <a:t>Bracco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B2 first shot on TCDIV.87645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4097" name="Picture 1" descr="https://ab-dep-op-elogbook.web.cern.ch/ab-dep-op-elogbook/elogbook/attach.php?attachId=1143044&amp;type=png&amp;fname=20110327185401.png"/>
          <p:cNvPicPr>
            <a:picLocks noChangeAspect="1" noChangeArrowheads="1"/>
          </p:cNvPicPr>
          <p:nvPr/>
        </p:nvPicPr>
        <p:blipFill>
          <a:blip r:embed="rId2" cstate="print"/>
          <a:srcRect l="2066" t="19036" r="855" b="8898"/>
          <a:stretch>
            <a:fillRect/>
          </a:stretch>
        </p:blipFill>
        <p:spPr bwMode="auto">
          <a:xfrm>
            <a:off x="152216" y="908650"/>
            <a:ext cx="8812394" cy="49686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560" y="2060810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C. </a:t>
            </a:r>
            <a:r>
              <a:rPr lang="en-US" dirty="0" err="1" smtClean="0"/>
              <a:t>Bracco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1.38 </a:t>
            </a:r>
            <a:r>
              <a:rPr lang="en-US" dirty="0" err="1" smtClean="0"/>
              <a:t>TeV</a:t>
            </a:r>
            <a:r>
              <a:rPr lang="en-US" dirty="0" smtClean="0"/>
              <a:t>: </a:t>
            </a:r>
            <a:r>
              <a:rPr lang="en-US" dirty="0" err="1" smtClean="0"/>
              <a:t>vdM</a:t>
            </a:r>
            <a:r>
              <a:rPr lang="en-US" dirty="0" smtClean="0"/>
              <a:t> scan in IP2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33793" name="Picture 1" descr="https://ab-dep-op-elogbook.web.cern.ch/ab-dep-op-elogbook/elogbook/attach.php?attachId=1142952&amp;type=png&amp;fname=20110327121758.png"/>
          <p:cNvPicPr>
            <a:picLocks noChangeAspect="1" noChangeArrowheads="1"/>
          </p:cNvPicPr>
          <p:nvPr/>
        </p:nvPicPr>
        <p:blipFill>
          <a:blip r:embed="rId2" cstate="print"/>
          <a:srcRect l="16579" t="28525" r="17708" b="25826"/>
          <a:stretch>
            <a:fillRect/>
          </a:stretch>
        </p:blipFill>
        <p:spPr bwMode="auto">
          <a:xfrm>
            <a:off x="-36640" y="1556740"/>
            <a:ext cx="9152850" cy="4968690"/>
          </a:xfrm>
          <a:prstGeom prst="rect">
            <a:avLst/>
          </a:prstGeom>
          <a:noFill/>
        </p:spPr>
      </p:pic>
      <p:pic>
        <p:nvPicPr>
          <p:cNvPr id="8" name="Picture 1" descr="https://ab-dep-op-elogbook.web.cern.ch/ab-dep-op-elogbook/elogbook/attach.php?attachId=1142952&amp;type=png&amp;fname=20110327121758.png"/>
          <p:cNvPicPr>
            <a:picLocks noChangeAspect="1" noChangeArrowheads="1"/>
          </p:cNvPicPr>
          <p:nvPr/>
        </p:nvPicPr>
        <p:blipFill>
          <a:blip r:embed="rId2" cstate="print"/>
          <a:srcRect l="83471" t="46144" r="2761" b="42644"/>
          <a:stretch>
            <a:fillRect/>
          </a:stretch>
        </p:blipFill>
        <p:spPr bwMode="auto">
          <a:xfrm>
            <a:off x="6654511" y="764630"/>
            <a:ext cx="2489489" cy="1584220"/>
          </a:xfrm>
          <a:prstGeom prst="rect">
            <a:avLst/>
          </a:prstGeom>
          <a:noFill/>
        </p:spPr>
      </p:pic>
      <p:pic>
        <p:nvPicPr>
          <p:cNvPr id="9" name="Picture 1" descr="https://ab-dep-op-elogbook.web.cern.ch/ab-dep-op-elogbook/elogbook/attach.php?attachId=1142952&amp;type=png&amp;fname=20110327121758.png"/>
          <p:cNvPicPr>
            <a:picLocks noChangeAspect="1" noChangeArrowheads="1"/>
          </p:cNvPicPr>
          <p:nvPr/>
        </p:nvPicPr>
        <p:blipFill>
          <a:blip r:embed="rId2" cstate="print"/>
          <a:srcRect l="1413" t="45958" r="84192" b="42830"/>
          <a:stretch>
            <a:fillRect/>
          </a:stretch>
        </p:blipFill>
        <p:spPr bwMode="auto">
          <a:xfrm>
            <a:off x="1907630" y="764630"/>
            <a:ext cx="2602647" cy="1584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40"/>
            <a:ext cx="8229600" cy="5544770"/>
          </a:xfrm>
        </p:spPr>
        <p:txBody>
          <a:bodyPr/>
          <a:lstStyle/>
          <a:p>
            <a:r>
              <a:rPr lang="en-US" dirty="0" smtClean="0"/>
              <a:t>Main 3.5 </a:t>
            </a:r>
            <a:r>
              <a:rPr lang="en-US" dirty="0" err="1" smtClean="0"/>
              <a:t>TeV</a:t>
            </a:r>
            <a:r>
              <a:rPr lang="en-US" dirty="0" smtClean="0"/>
              <a:t> achievements and issues:</a:t>
            </a:r>
          </a:p>
          <a:p>
            <a:pPr lvl="1"/>
            <a:r>
              <a:rPr lang="en-US" dirty="0" smtClean="0"/>
              <a:t>Operation with 200b. </a:t>
            </a:r>
          </a:p>
          <a:p>
            <a:pPr lvl="1"/>
            <a:r>
              <a:rPr lang="en-US" dirty="0" smtClean="0"/>
              <a:t>Peak luminosity: 	2.5e32		(new LHC best)</a:t>
            </a:r>
          </a:p>
          <a:p>
            <a:pPr lvl="1"/>
            <a:r>
              <a:rPr lang="en-US" dirty="0" smtClean="0"/>
              <a:t>Fill luminosity:	7.3 pb-1	(new LHC best)</a:t>
            </a:r>
          </a:p>
          <a:p>
            <a:pPr lvl="1"/>
            <a:r>
              <a:rPr lang="en-US" dirty="0" smtClean="0"/>
              <a:t>Readiness for 296b.</a:t>
            </a:r>
          </a:p>
          <a:p>
            <a:pPr lvl="1"/>
            <a:r>
              <a:rPr lang="en-US" dirty="0" smtClean="0"/>
              <a:t>Losses into dispersion suppressors: IR1 and IR5 SEU’s.</a:t>
            </a:r>
          </a:p>
          <a:p>
            <a:pPr lvl="1"/>
            <a:r>
              <a:rPr lang="en-US" dirty="0" smtClean="0"/>
              <a:t>Beam-beam separation tests in IP8: no beam-beam issue.</a:t>
            </a:r>
          </a:p>
          <a:p>
            <a:r>
              <a:rPr lang="en-US" dirty="0" smtClean="0"/>
              <a:t>Main 1.38 </a:t>
            </a:r>
            <a:r>
              <a:rPr lang="en-US" dirty="0" err="1" smtClean="0"/>
              <a:t>TeV</a:t>
            </a:r>
            <a:r>
              <a:rPr lang="en-US" dirty="0" smtClean="0"/>
              <a:t> achievements and issues:</a:t>
            </a:r>
          </a:p>
          <a:p>
            <a:pPr lvl="1"/>
            <a:r>
              <a:rPr lang="en-US" dirty="0" smtClean="0"/>
              <a:t>Commissioned 1.38 </a:t>
            </a:r>
            <a:r>
              <a:rPr lang="en-US" dirty="0" err="1" smtClean="0"/>
              <a:t>TeV</a:t>
            </a:r>
            <a:r>
              <a:rPr lang="en-US" dirty="0" smtClean="0"/>
              <a:t>: collision orbit, collimation settings.</a:t>
            </a:r>
          </a:p>
          <a:p>
            <a:pPr lvl="1"/>
            <a:r>
              <a:rPr lang="en-US" dirty="0" smtClean="0"/>
              <a:t>Delivered requested </a:t>
            </a:r>
            <a:r>
              <a:rPr lang="en-US" dirty="0" smtClean="0"/>
              <a:t>34h </a:t>
            </a:r>
            <a:r>
              <a:rPr lang="en-US" dirty="0" smtClean="0"/>
              <a:t>physics.</a:t>
            </a:r>
          </a:p>
          <a:p>
            <a:pPr lvl="1"/>
            <a:r>
              <a:rPr lang="en-US" dirty="0" smtClean="0"/>
              <a:t>Stronger 1.38 </a:t>
            </a:r>
            <a:r>
              <a:rPr lang="en-US" dirty="0" err="1" smtClean="0"/>
              <a:t>TeV</a:t>
            </a:r>
            <a:r>
              <a:rPr lang="en-US" dirty="0" smtClean="0"/>
              <a:t> beam-beam effects. Controlled with larger </a:t>
            </a:r>
            <a:r>
              <a:rPr lang="en-US" dirty="0" err="1" smtClean="0"/>
              <a:t>emittances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vdM</a:t>
            </a:r>
            <a:r>
              <a:rPr lang="en-US" dirty="0" smtClean="0"/>
              <a:t> and length scale calibrations.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764630"/>
            <a:ext cx="8435400" cy="5544770"/>
          </a:xfrm>
        </p:spPr>
        <p:txBody>
          <a:bodyPr/>
          <a:lstStyle/>
          <a:p>
            <a:r>
              <a:rPr lang="en-US" dirty="0" smtClean="0"/>
              <a:t>Other achievements:</a:t>
            </a:r>
          </a:p>
          <a:p>
            <a:pPr lvl="1"/>
            <a:r>
              <a:rPr lang="en-US" dirty="0" smtClean="0"/>
              <a:t>RF voltage interlock increased to 3.5 MV</a:t>
            </a:r>
          </a:p>
          <a:p>
            <a:pPr lvl="1"/>
            <a:r>
              <a:rPr lang="en-US" dirty="0" smtClean="0"/>
              <a:t>LHC fast BCT phase tuning</a:t>
            </a:r>
          </a:p>
          <a:p>
            <a:pPr lvl="1"/>
            <a:r>
              <a:rPr lang="en-US" dirty="0" smtClean="0"/>
              <a:t>FGC software update</a:t>
            </a:r>
          </a:p>
          <a:p>
            <a:pPr lvl="1"/>
            <a:r>
              <a:rPr lang="en-US" dirty="0" smtClean="0"/>
              <a:t>Collimator low-level software updated</a:t>
            </a:r>
          </a:p>
          <a:p>
            <a:pPr lvl="1"/>
            <a:r>
              <a:rPr lang="en-US" dirty="0" smtClean="0"/>
              <a:t>New LSA version with better K smoothing in ramp and physics</a:t>
            </a:r>
          </a:p>
          <a:p>
            <a:pPr lvl="1"/>
            <a:r>
              <a:rPr lang="en-US" dirty="0" smtClean="0"/>
              <a:t>Update BI-QP fixed display</a:t>
            </a:r>
          </a:p>
          <a:p>
            <a:pPr lvl="1"/>
            <a:r>
              <a:rPr lang="en-US" dirty="0" smtClean="0"/>
              <a:t>Abort gap cleaning commissioned</a:t>
            </a:r>
          </a:p>
          <a:p>
            <a:pPr lvl="1"/>
            <a:r>
              <a:rPr lang="en-US" dirty="0" smtClean="0"/>
              <a:t>IR6 interlock BPMs reconfiguration and tests for 1.38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/>
              <a:t>Availability issues:</a:t>
            </a:r>
          </a:p>
          <a:p>
            <a:pPr lvl="1"/>
            <a:r>
              <a:rPr lang="en-US" dirty="0" smtClean="0"/>
              <a:t>Controls system (Java Message Server): 11h</a:t>
            </a:r>
          </a:p>
          <a:p>
            <a:pPr lvl="1"/>
            <a:r>
              <a:rPr lang="en-US" dirty="0" smtClean="0"/>
              <a:t>Clogged water pipe in power converter RQTL11.R6B1: 9h</a:t>
            </a:r>
          </a:p>
          <a:p>
            <a:pPr lvl="1"/>
            <a:r>
              <a:rPr lang="en-US" dirty="0" smtClean="0"/>
              <a:t>BPMS different readings (dump): follow-up needed</a:t>
            </a:r>
          </a:p>
          <a:p>
            <a:pPr lvl="1"/>
            <a:r>
              <a:rPr lang="en-US" dirty="0" smtClean="0"/>
              <a:t>Trip RB in 81. Water problem on bridge B (</a:t>
            </a:r>
            <a:r>
              <a:rPr lang="en-US" dirty="0" err="1" smtClean="0"/>
              <a:t>Thyristor</a:t>
            </a:r>
            <a:r>
              <a:rPr lang="en-US" dirty="0" smtClean="0"/>
              <a:t> bank). 3.5h</a:t>
            </a:r>
          </a:p>
          <a:p>
            <a:pPr lvl="1"/>
            <a:r>
              <a:rPr lang="en-US" dirty="0" smtClean="0"/>
              <a:t>Trip </a:t>
            </a:r>
            <a:r>
              <a:rPr lang="en-US" dirty="0" err="1" smtClean="0"/>
              <a:t>RB.in</a:t>
            </a:r>
            <a:r>
              <a:rPr lang="en-US" dirty="0" smtClean="0"/>
              <a:t> 78. Bridge B + act. filter disabled (</a:t>
            </a:r>
            <a:r>
              <a:rPr lang="en-US" dirty="0" err="1" smtClean="0"/>
              <a:t>Thyristor</a:t>
            </a:r>
            <a:r>
              <a:rPr lang="en-US" dirty="0" smtClean="0"/>
              <a:t> bank). 10h.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3.5 </a:t>
            </a:r>
            <a:r>
              <a:rPr lang="en-GB" dirty="0" err="1" smtClean="0"/>
              <a:t>TeV</a:t>
            </a:r>
            <a:r>
              <a:rPr lang="en-GB" dirty="0" smtClean="0"/>
              <a:t> (from ATLAS...)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80" y="836640"/>
            <a:ext cx="8857229" cy="475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45626</TotalTime>
  <Words>1283</Words>
  <Application>Microsoft Macintosh PowerPoint</Application>
  <PresentationFormat>On-screen Show (4:3)</PresentationFormat>
  <Paragraphs>196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Pixel</vt:lpstr>
      <vt:lpstr>Sat/Sun 26/27th March</vt:lpstr>
      <vt:lpstr>The Long 1.38 TeV; Fill #1654</vt:lpstr>
      <vt:lpstr>The Other Long Fill…</vt:lpstr>
      <vt:lpstr>TL calibration and reference measurements</vt:lpstr>
      <vt:lpstr>B2 first shot on TCDIV.87645</vt:lpstr>
      <vt:lpstr>1.38 TeV: vdM scan in IP2</vt:lpstr>
      <vt:lpstr>The Last Week</vt:lpstr>
      <vt:lpstr>The Last Week</vt:lpstr>
      <vt:lpstr>3.5 TeV (from ATLAS...)</vt:lpstr>
      <vt:lpstr>3.5 TeV: Fill 1647</vt:lpstr>
      <vt:lpstr>3.5 TeV: Parasitic beam-beam study</vt:lpstr>
      <vt:lpstr>3.5 TeV: Uncaptured Beam Start of Ramp</vt:lpstr>
      <vt:lpstr>3.5 TeV: Leakage to DS+Arc: Start of Ramp</vt:lpstr>
      <vt:lpstr>3.5 TeV: Cleaning During Squeeze to 1.5m</vt:lpstr>
      <vt:lpstr>3.5 TeV: Luminosity Operation Collimation</vt:lpstr>
      <vt:lpstr>3.5 TeV: SEU in IR1/5 Disp. Suppressors</vt:lpstr>
      <vt:lpstr>WHY? 3.5 TeV: Losses in DS of IR5 (CMS)</vt:lpstr>
      <vt:lpstr>3.5 TeV: Halo Scraping</vt:lpstr>
      <vt:lpstr>1.38 TeV: Stable Beams</vt:lpstr>
      <vt:lpstr>1.38 TeV: See Effect of Collisions</vt:lpstr>
      <vt:lpstr>1.38 TeV: Lifetime and Losses</vt:lpstr>
      <vt:lpstr>1.38 TeV: Bunch Length (blue, purple)</vt:lpstr>
      <vt:lpstr>1.38 TeV: Beam-beam fill #1651, b1</vt:lpstr>
      <vt:lpstr>1.38 TeV: Beam-beam fill #1651, b2</vt:lpstr>
      <vt:lpstr>1.38 TeV: Why the Interlock?</vt:lpstr>
      <vt:lpstr>1.38 TeV: Losses in Physics</vt:lpstr>
      <vt:lpstr>The Long 1.38 TeV; Fill #1654</vt:lpstr>
      <vt:lpstr>Incoming</vt:lpstr>
      <vt:lpstr>Noted – Per Hagen</vt:lpstr>
      <vt:lpstr>Cleaning During Luminosity Operation</vt:lpstr>
      <vt:lpstr>1.38 TeV: Bunch Length and Intensity</vt:lpstr>
      <vt:lpstr>1650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Ralph Assmann</cp:lastModifiedBy>
  <cp:revision>2744</cp:revision>
  <dcterms:created xsi:type="dcterms:W3CDTF">2010-07-26T05:43:59Z</dcterms:created>
  <dcterms:modified xsi:type="dcterms:W3CDTF">2011-03-28T06:22:53Z</dcterms:modified>
</cp:coreProperties>
</file>