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1"/>
  </p:notesMasterIdLst>
  <p:handoutMasterIdLst>
    <p:handoutMasterId r:id="rId12"/>
  </p:handoutMasterIdLst>
  <p:sldIdLst>
    <p:sldId id="1154" r:id="rId2"/>
    <p:sldId id="1156" r:id="rId3"/>
    <p:sldId id="1157" r:id="rId4"/>
    <p:sldId id="1155" r:id="rId5"/>
    <p:sldId id="1159" r:id="rId6"/>
    <p:sldId id="1158" r:id="rId7"/>
    <p:sldId id="1160" r:id="rId8"/>
    <p:sldId id="1153" r:id="rId9"/>
    <p:sldId id="1150" r:id="rId10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4FBE"/>
    <a:srgbClr val="B02E9D"/>
    <a:srgbClr val="0000FF"/>
    <a:srgbClr val="008000"/>
    <a:srgbClr val="FF0000"/>
    <a:srgbClr val="FFFF99"/>
    <a:srgbClr val="CC0066"/>
    <a:srgbClr val="99FF99"/>
    <a:srgbClr val="FFCCCC"/>
    <a:srgbClr val="9FCA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37" autoAdjust="0"/>
    <p:restoredTop sz="95267" autoAdjust="0"/>
  </p:normalViewPr>
  <p:slideViewPr>
    <p:cSldViewPr>
      <p:cViewPr varScale="1">
        <p:scale>
          <a:sx n="79" d="100"/>
          <a:sy n="79" d="100"/>
        </p:scale>
        <p:origin x="-762" y="-78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24/03/2011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24/03/2011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24/03/2011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24/03/2011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24/03/2011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24/03/2011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24/03/2011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24/03/2011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24/03/2011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24/03/2011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24/03/2011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24/03/2011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24/03/2011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24/03/2011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24/03/2011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22.3.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92620"/>
            <a:ext cx="8229600" cy="5544770"/>
          </a:xfrm>
        </p:spPr>
        <p:txBody>
          <a:bodyPr/>
          <a:lstStyle/>
          <a:p>
            <a:pPr lvl="0"/>
            <a:r>
              <a:rPr lang="en-US" dirty="0" smtClean="0"/>
              <a:t>06h10: Programmed dump.</a:t>
            </a:r>
          </a:p>
          <a:p>
            <a:pPr lvl="0"/>
            <a:r>
              <a:rPr lang="en-US" dirty="0" smtClean="0"/>
              <a:t>07h54: Injection. 200b.</a:t>
            </a:r>
          </a:p>
          <a:p>
            <a:pPr lvl="0"/>
            <a:r>
              <a:rPr lang="en-US" dirty="0" smtClean="0"/>
              <a:t>08h39: Ramp.</a:t>
            </a:r>
          </a:p>
          <a:p>
            <a:pPr lvl="0"/>
            <a:r>
              <a:rPr lang="en-US" dirty="0" smtClean="0"/>
              <a:t>09h18: Stable beams. 2.4e32 </a:t>
            </a:r>
            <a:r>
              <a:rPr lang="en-US" dirty="0" err="1" smtClean="0"/>
              <a:t>lumi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09h32: Beam dump due to RQTL11.R6B1 trip. </a:t>
            </a:r>
            <a:r>
              <a:rPr lang="en-US" b="1" dirty="0" smtClean="0"/>
              <a:t>EPC and CV intervention in PM65 </a:t>
            </a:r>
            <a:r>
              <a:rPr lang="en-US" b="1" dirty="0" smtClean="0">
                <a:sym typeface="Wingdings" pitchFamily="2" charset="2"/>
              </a:rPr>
              <a:t> 9 hours</a:t>
            </a:r>
            <a:r>
              <a:rPr lang="en-US" b="1" dirty="0" smtClean="0"/>
              <a:t>.</a:t>
            </a:r>
            <a:r>
              <a:rPr lang="en-US" dirty="0" smtClean="0"/>
              <a:t> Change of water manifold in PC rack. </a:t>
            </a:r>
          </a:p>
          <a:p>
            <a:pPr lvl="1"/>
            <a:r>
              <a:rPr lang="en-US" dirty="0" smtClean="0"/>
              <a:t>Rebooting BLM crates (missing/broken NFS mounts). </a:t>
            </a:r>
          </a:p>
          <a:p>
            <a:pPr lvl="1"/>
            <a:r>
              <a:rPr lang="en-US" dirty="0" smtClean="0"/>
              <a:t>New version of LSA with improvements for smoothing (K) in ramp and physics (Greg). </a:t>
            </a:r>
          </a:p>
          <a:p>
            <a:pPr lvl="1"/>
            <a:r>
              <a:rPr lang="en-US" dirty="0" smtClean="0"/>
              <a:t>Collimator dry ramp of collimator functions for 1.38 </a:t>
            </a:r>
            <a:r>
              <a:rPr lang="en-US" dirty="0" err="1" smtClean="0"/>
              <a:t>TeV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PNO.a3 test on RQTL11.R2B2. </a:t>
            </a:r>
          </a:p>
          <a:p>
            <a:pPr lvl="1"/>
            <a:r>
              <a:rPr lang="en-US" dirty="0" smtClean="0"/>
              <a:t>QH power supply discharging on dipoles of S45 (C19L5) -&gt; fixed with access. </a:t>
            </a:r>
          </a:p>
          <a:p>
            <a:pPr lvl="1"/>
            <a:r>
              <a:rPr lang="en-US" dirty="0" smtClean="0"/>
              <a:t>RF tests on cavity 4B2.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24/03/2011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Collimator Settings 1.38 </a:t>
            </a:r>
            <a:r>
              <a:rPr lang="en-US" dirty="0" err="1" smtClean="0"/>
              <a:t>TeV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640"/>
            <a:ext cx="8229600" cy="5544770"/>
          </a:xfrm>
        </p:spPr>
        <p:txBody>
          <a:bodyPr/>
          <a:lstStyle/>
          <a:p>
            <a:r>
              <a:rPr lang="en-US" dirty="0" smtClean="0"/>
              <a:t>Usual ramp functions, essentially truncated at 1.38 </a:t>
            </a:r>
            <a:r>
              <a:rPr lang="en-US" dirty="0" err="1" smtClean="0"/>
              <a:t>TeV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Use of standard energy-dependent gap interlock function!</a:t>
            </a:r>
          </a:p>
          <a:p>
            <a:pPr lvl="1"/>
            <a:r>
              <a:rPr lang="en-US" dirty="0" smtClean="0"/>
              <a:t>TCT's end up at 18.5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, the TCDQ at 8.5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Settings after collision:</a:t>
            </a:r>
          </a:p>
          <a:p>
            <a:pPr lvl="1"/>
            <a:r>
              <a:rPr lang="en-US" dirty="0" smtClean="0"/>
              <a:t>Close TCT's to 14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. Leaves 5.5 sigma margin to TCDQ.</a:t>
            </a:r>
          </a:p>
          <a:p>
            <a:r>
              <a:rPr lang="en-US" dirty="0" err="1" smtClean="0"/>
              <a:t>vdM</a:t>
            </a:r>
            <a:r>
              <a:rPr lang="en-US" dirty="0" smtClean="0"/>
              <a:t> scans:</a:t>
            </a:r>
          </a:p>
          <a:p>
            <a:pPr lvl="1"/>
            <a:r>
              <a:rPr lang="en-US" dirty="0" smtClean="0"/>
              <a:t>Assign 2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margin at TCT's to </a:t>
            </a:r>
            <a:r>
              <a:rPr lang="en-US" dirty="0" err="1" smtClean="0"/>
              <a:t>vdM</a:t>
            </a:r>
            <a:r>
              <a:rPr lang="en-US" dirty="0" smtClean="0"/>
              <a:t> scans.</a:t>
            </a:r>
          </a:p>
          <a:p>
            <a:pPr lvl="1"/>
            <a:r>
              <a:rPr lang="en-US" dirty="0" smtClean="0"/>
              <a:t>Keep 3.5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margin between TCT and TCDQ.</a:t>
            </a:r>
          </a:p>
          <a:p>
            <a:r>
              <a:rPr lang="en-US" dirty="0" smtClean="0"/>
              <a:t>The allowed </a:t>
            </a:r>
            <a:r>
              <a:rPr lang="en-US" dirty="0" err="1" smtClean="0"/>
              <a:t>vdM</a:t>
            </a:r>
            <a:r>
              <a:rPr lang="en-US" dirty="0" smtClean="0"/>
              <a:t> scan ranges are then (at IP, per beam, 1.38 </a:t>
            </a:r>
            <a:r>
              <a:rPr lang="en-US" dirty="0" err="1" smtClean="0"/>
              <a:t>TeV</a:t>
            </a:r>
            <a:r>
              <a:rPr lang="en-US" dirty="0" smtClean="0"/>
              <a:t>, injection optics, in nominal beam size):</a:t>
            </a:r>
          </a:p>
          <a:p>
            <a:pPr lvl="1"/>
            <a:r>
              <a:rPr lang="en-US" dirty="0" smtClean="0"/>
              <a:t>IR1, IR5: 		3.0 </a:t>
            </a:r>
            <a:r>
              <a:rPr lang="en-US" dirty="0" smtClean="0">
                <a:latin typeface="Symbol" pitchFamily="18" charset="2"/>
              </a:rPr>
              <a:t>s</a:t>
            </a:r>
          </a:p>
          <a:p>
            <a:pPr lvl="1"/>
            <a:r>
              <a:rPr lang="en-US" dirty="0" smtClean="0"/>
              <a:t>IR2, IR8: 		3.1 </a:t>
            </a:r>
            <a:r>
              <a:rPr lang="en-US" dirty="0" smtClean="0">
                <a:latin typeface="Symbol" pitchFamily="18" charset="2"/>
              </a:rPr>
              <a:t>s</a:t>
            </a:r>
          </a:p>
          <a:p>
            <a:r>
              <a:rPr lang="en-US" dirty="0" smtClean="0"/>
              <a:t>Functions and limits generated and uploaded into controls system.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24/03/2011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Collimator Dry Ramp 1.38 </a:t>
            </a:r>
            <a:r>
              <a:rPr lang="en-US" dirty="0" err="1" smtClean="0"/>
              <a:t>TeV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24/03/2011</a:t>
            </a:r>
            <a:endParaRPr lang="en-US" dirty="0"/>
          </a:p>
        </p:txBody>
      </p:sp>
      <p:pic>
        <p:nvPicPr>
          <p:cNvPr id="1025" name="Picture 1" descr="https://ab-dep-op-elogbook.web.cern.ch/ab-dep-op-elogbook/elogbook/attach.php?attachId=1142181&amp;type=png&amp;fname=2011032314175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6130" y="692620"/>
            <a:ext cx="7308380" cy="57700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22.3.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20"/>
            <a:ext cx="8229600" cy="5832810"/>
          </a:xfrm>
        </p:spPr>
        <p:txBody>
          <a:bodyPr/>
          <a:lstStyle/>
          <a:p>
            <a:pPr lvl="0"/>
            <a:r>
              <a:rPr lang="en-US" dirty="0" smtClean="0"/>
              <a:t>18h35: </a:t>
            </a:r>
            <a:r>
              <a:rPr lang="en-US" dirty="0" err="1" smtClean="0"/>
              <a:t>Precycle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20h27: Injection.</a:t>
            </a:r>
          </a:p>
          <a:p>
            <a:pPr lvl="0"/>
            <a:r>
              <a:rPr lang="en-US" dirty="0" smtClean="0"/>
              <a:t>21h08: Incorporation problem.</a:t>
            </a:r>
          </a:p>
          <a:p>
            <a:r>
              <a:rPr lang="en-US" dirty="0" smtClean="0"/>
              <a:t>21h42: Ramp.</a:t>
            </a:r>
          </a:p>
          <a:p>
            <a:r>
              <a:rPr lang="en-US" dirty="0" smtClean="0"/>
              <a:t>22h20: Stable beams. 2.57e32 </a:t>
            </a:r>
            <a:r>
              <a:rPr lang="en-US" dirty="0" err="1" smtClean="0"/>
              <a:t>lumi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RF trip 4B2</a:t>
            </a:r>
            <a:r>
              <a:rPr lang="en-US" dirty="0" smtClean="0"/>
              <a:t>.</a:t>
            </a:r>
          </a:p>
          <a:p>
            <a:r>
              <a:rPr lang="en-US" dirty="0" smtClean="0"/>
              <a:t>05h30: Parasitic studies on leveling by vertical beam-beam separation in IR8.</a:t>
            </a:r>
          </a:p>
          <a:p>
            <a:pPr lvl="1"/>
            <a:r>
              <a:rPr lang="en-US" dirty="0" smtClean="0"/>
              <a:t>Possible in IR8 in stable beams due to small changes at TCT.</a:t>
            </a:r>
          </a:p>
          <a:p>
            <a:pPr lvl="1"/>
            <a:r>
              <a:rPr lang="en-US" dirty="0" smtClean="0"/>
              <a:t>Head-on to 2.5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separation insteps of 0.5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, </a:t>
            </a:r>
            <a:r>
              <a:rPr lang="en-US" dirty="0" err="1" smtClean="0"/>
              <a:t>lumi</a:t>
            </a:r>
            <a:r>
              <a:rPr lang="en-US" dirty="0" smtClean="0"/>
              <a:t> reduced by factor ~3 for maximum separation.</a:t>
            </a:r>
          </a:p>
          <a:p>
            <a:pPr lvl="1"/>
            <a:r>
              <a:rPr lang="en-US" dirty="0" smtClean="0"/>
              <a:t>No effect on lifetime or losses.</a:t>
            </a:r>
          </a:p>
          <a:p>
            <a:pPr lvl="1"/>
            <a:r>
              <a:rPr lang="en-US" dirty="0" smtClean="0"/>
              <a:t>No reduction in </a:t>
            </a:r>
            <a:r>
              <a:rPr lang="en-US" dirty="0" err="1" smtClean="0"/>
              <a:t>luminsoity</a:t>
            </a:r>
            <a:r>
              <a:rPr lang="en-US" dirty="0" smtClean="0"/>
              <a:t> in other IR’s (indicates insignificant </a:t>
            </a:r>
            <a:r>
              <a:rPr lang="en-US" dirty="0" err="1" smtClean="0"/>
              <a:t>emittance</a:t>
            </a:r>
            <a:r>
              <a:rPr lang="en-US" dirty="0" smtClean="0"/>
              <a:t> growth or none at all)</a:t>
            </a:r>
          </a:p>
          <a:p>
            <a:pPr lvl="1"/>
            <a:r>
              <a:rPr lang="en-US" dirty="0" smtClean="0"/>
              <a:t>To be analyzed in detail (bunch by bunch in FBCT)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24/03/2011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Parasitic beam-beam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24/03/2011</a:t>
            </a:r>
            <a:endParaRPr lang="en-US" dirty="0"/>
          </a:p>
        </p:txBody>
      </p:sp>
      <p:pic>
        <p:nvPicPr>
          <p:cNvPr id="1025" name="Picture 1" descr="https://ab-dep-op-elogbook.web.cern.ch/ab-dep-op-elogbook/elogbook/attach.php?attachId=1142321&amp;type=png&amp;fname=20110324074234.png"/>
          <p:cNvPicPr>
            <a:picLocks noChangeAspect="1" noChangeArrowheads="1"/>
          </p:cNvPicPr>
          <p:nvPr/>
        </p:nvPicPr>
        <p:blipFill>
          <a:blip r:embed="rId2" cstate="print"/>
          <a:srcRect l="25967" t="15712" b="30631"/>
          <a:stretch>
            <a:fillRect/>
          </a:stretch>
        </p:blipFill>
        <p:spPr bwMode="auto">
          <a:xfrm>
            <a:off x="-1" y="692620"/>
            <a:ext cx="7119873" cy="4032560"/>
          </a:xfrm>
          <a:prstGeom prst="rect">
            <a:avLst/>
          </a:prstGeom>
          <a:noFill/>
        </p:spPr>
      </p:pic>
      <p:pic>
        <p:nvPicPr>
          <p:cNvPr id="1026" name="Picture 2" descr="https://ab-dep-op-elogbook.web.cern.ch/ab-dep-op-elogbook/elogbook/attach.php?attachId=1142320&amp;type=png&amp;fname=20110324073444.png"/>
          <p:cNvPicPr>
            <a:picLocks noChangeAspect="1" noChangeArrowheads="1"/>
          </p:cNvPicPr>
          <p:nvPr/>
        </p:nvPicPr>
        <p:blipFill>
          <a:blip r:embed="rId3" cstate="print"/>
          <a:srcRect b="51337"/>
          <a:stretch>
            <a:fillRect/>
          </a:stretch>
        </p:blipFill>
        <p:spPr bwMode="auto">
          <a:xfrm>
            <a:off x="-37910" y="4752195"/>
            <a:ext cx="9181910" cy="1629215"/>
          </a:xfrm>
          <a:prstGeom prst="rect">
            <a:avLst/>
          </a:prstGeom>
          <a:noFill/>
        </p:spPr>
      </p:pic>
      <p:cxnSp>
        <p:nvCxnSpPr>
          <p:cNvPr id="10" name="Straight Arrow Connector 9"/>
          <p:cNvCxnSpPr/>
          <p:nvPr/>
        </p:nvCxnSpPr>
        <p:spPr bwMode="auto">
          <a:xfrm>
            <a:off x="2627730" y="5731732"/>
            <a:ext cx="5976830" cy="1588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3833091" y="1412720"/>
            <a:ext cx="18806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IR8 Luminosity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71500" y="5589300"/>
            <a:ext cx="1082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Lifetime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380390" y="1052670"/>
            <a:ext cx="132279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W. Herr</a:t>
            </a:r>
          </a:p>
          <a:p>
            <a:pPr algn="l"/>
            <a:r>
              <a:rPr lang="en-US" dirty="0" smtClean="0"/>
              <a:t>T. </a:t>
            </a:r>
            <a:r>
              <a:rPr lang="en-US" dirty="0" err="1" smtClean="0"/>
              <a:t>Pieloni</a:t>
            </a:r>
            <a:endParaRPr lang="en-US" dirty="0" smtClean="0"/>
          </a:p>
          <a:p>
            <a:pPr algn="l"/>
            <a:r>
              <a:rPr lang="en-US" dirty="0" smtClean="0"/>
              <a:t>G. </a:t>
            </a:r>
            <a:r>
              <a:rPr lang="en-US" dirty="0" err="1" smtClean="0"/>
              <a:t>Papotti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1647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24/03/2011</a:t>
            </a:r>
            <a:endParaRPr lang="en-US" dirty="0"/>
          </a:p>
        </p:txBody>
      </p:sp>
      <p:pic>
        <p:nvPicPr>
          <p:cNvPr id="29697" name="Picture 1" descr="https://ab-dep-op-elogbook.web.cern.ch/ab-dep-op-elogbook/elogbook/attach.php?attachId=1142272&amp;type=png&amp;fname=2011032322171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530" y="692620"/>
            <a:ext cx="6822970" cy="57962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Luminosity in Fill 1647 </a:t>
            </a:r>
            <a:endParaRPr lang="en-US" dirty="0"/>
          </a:p>
        </p:txBody>
      </p:sp>
      <p:pic>
        <p:nvPicPr>
          <p:cNvPr id="7" name="Content Placeholder 6" descr="Screen shot 2011-03-24 at 8.07.08 A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480" y="836640"/>
            <a:ext cx="4000500" cy="40894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24/03/2011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96107" y="5229250"/>
            <a:ext cx="42562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buFont typeface="Wingdings"/>
              <a:buChar char="è"/>
            </a:pPr>
            <a:r>
              <a:rPr lang="en-US" sz="2400" dirty="0" smtClean="0">
                <a:sym typeface="Wingdings" pitchFamily="2" charset="2"/>
              </a:rPr>
              <a:t> 	ATLAS: 	6.16 pb-1</a:t>
            </a:r>
          </a:p>
          <a:p>
            <a:pPr algn="l">
              <a:buFont typeface="Wingdings"/>
              <a:buChar char="è"/>
            </a:pPr>
            <a:r>
              <a:rPr lang="en-US" sz="2400" dirty="0" smtClean="0">
                <a:sym typeface="Wingdings" pitchFamily="2" charset="2"/>
              </a:rPr>
              <a:t> 	CMS: 		6.25 pb-1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Incoming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D66058-8582-419F-AA3B-A79C8D77E78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24/03/2011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9441" y="908650"/>
          <a:ext cx="8065119" cy="47193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88373"/>
                <a:gridCol w="4584637"/>
                <a:gridCol w="7921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Thurs AM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1.38 </a:t>
                      </a:r>
                      <a:r>
                        <a:rPr lang="en-US" dirty="0" err="1" smtClean="0"/>
                        <a:t>TeV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commissioning (after SPS injection kicker is fixed)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Thurs PM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1.38 TeV</a:t>
                      </a:r>
                      <a:r>
                        <a:rPr lang="en-US" baseline="0" dirty="0" smtClean="0"/>
                        <a:t> stable beams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Fri inter-fill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ADT/AGC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Fri PM/night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1.38 TeV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Energy gaps interlock test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h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Sat PM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1.38 TeV (plus extra ramp for quench test)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Sat night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Back to 3.5 TeV, test ramp,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physics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Sun AM/PM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Transfer lines tests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h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Aperture </a:t>
                      </a:r>
                      <a:r>
                        <a:rPr lang="en-GB" dirty="0" err="1" smtClean="0"/>
                        <a:t>measurment</a:t>
                      </a:r>
                      <a:r>
                        <a:rPr lang="en-GB" dirty="0" smtClean="0"/>
                        <a:t> TI2/8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3h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Intensity increase with </a:t>
                      </a:r>
                      <a:r>
                        <a:rPr lang="en-US" dirty="0" smtClean="0"/>
                        <a:t>75 </a:t>
                      </a:r>
                      <a:r>
                        <a:rPr lang="en-US" dirty="0" smtClean="0"/>
                        <a:t>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h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Sun</a:t>
                      </a:r>
                      <a:r>
                        <a:rPr lang="en-GB" baseline="0" dirty="0" smtClean="0"/>
                        <a:t> PM/night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Physics continued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Mon 06:00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Dump</a:t>
                      </a:r>
                      <a:r>
                        <a:rPr lang="en-US" baseline="0" dirty="0" smtClean="0"/>
                        <a:t> beams for 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91600" y="5877340"/>
            <a:ext cx="6093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no </a:t>
            </a:r>
            <a:r>
              <a:rPr lang="en-US" dirty="0" smtClean="0"/>
              <a:t>50 ns nor 25 ns required over the weekend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Outstanding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5111750"/>
          </a:xfrm>
        </p:spPr>
        <p:txBody>
          <a:bodyPr/>
          <a:lstStyle/>
          <a:p>
            <a:r>
              <a:rPr lang="fr-CH" dirty="0" smtClean="0"/>
              <a:t>Injection of 96 </a:t>
            </a:r>
            <a:r>
              <a:rPr lang="fr-CH" dirty="0" err="1" smtClean="0"/>
              <a:t>bunches</a:t>
            </a:r>
            <a:r>
              <a:rPr lang="fr-CH" dirty="0" smtClean="0"/>
              <a:t> (</a:t>
            </a:r>
            <a:r>
              <a:rPr lang="fr-CH" dirty="0" smtClean="0">
                <a:sym typeface="Wingdings" pitchFamily="2" charset="2"/>
              </a:rPr>
              <a:t> weekend</a:t>
            </a:r>
            <a:r>
              <a:rPr lang="fr-CH" dirty="0" smtClean="0"/>
              <a:t>)</a:t>
            </a:r>
            <a:endParaRPr lang="en-GB" dirty="0" smtClean="0"/>
          </a:p>
          <a:p>
            <a:r>
              <a:rPr lang="fr-CH" dirty="0" smtClean="0"/>
              <a:t>Timing distribution (</a:t>
            </a:r>
            <a:r>
              <a:rPr lang="fr-CH" dirty="0" smtClean="0">
                <a:sym typeface="Wingdings" pitchFamily="2" charset="2"/>
              </a:rPr>
              <a:t> </a:t>
            </a:r>
            <a:r>
              <a:rPr lang="fr-CH" dirty="0" err="1" smtClean="0">
                <a:sym typeface="Wingdings" pitchFamily="2" charset="2"/>
              </a:rPr>
              <a:t>technical</a:t>
            </a:r>
            <a:r>
              <a:rPr lang="fr-CH" dirty="0" smtClean="0">
                <a:sym typeface="Wingdings" pitchFamily="2" charset="2"/>
              </a:rPr>
              <a:t> stop</a:t>
            </a:r>
            <a:r>
              <a:rPr lang="fr-CH" dirty="0" smtClean="0"/>
              <a:t>)</a:t>
            </a:r>
          </a:p>
          <a:p>
            <a:r>
              <a:rPr lang="en-GB" strike="sngStrike" dirty="0" smtClean="0"/>
              <a:t>FGC firmware update</a:t>
            </a:r>
          </a:p>
          <a:p>
            <a:r>
              <a:rPr lang="en-GB" strike="sngStrike" dirty="0" smtClean="0"/>
              <a:t>Collimation system controls fix</a:t>
            </a:r>
          </a:p>
          <a:p>
            <a:r>
              <a:rPr lang="en-GB" dirty="0" smtClean="0"/>
              <a:t>1.38 </a:t>
            </a:r>
            <a:r>
              <a:rPr lang="en-GB" dirty="0" err="1" smtClean="0"/>
              <a:t>TeV</a:t>
            </a:r>
            <a:r>
              <a:rPr lang="en-GB" dirty="0" smtClean="0"/>
              <a:t> setting-up (</a:t>
            </a:r>
            <a:r>
              <a:rPr lang="en-GB" dirty="0" smtClean="0">
                <a:sym typeface="Wingdings" pitchFamily="2" charset="2"/>
              </a:rPr>
              <a:t> Thursday onwards</a:t>
            </a:r>
            <a:r>
              <a:rPr lang="en-GB" dirty="0" smtClean="0"/>
              <a:t>)</a:t>
            </a:r>
          </a:p>
          <a:p>
            <a:pPr lvl="1"/>
            <a:r>
              <a:rPr lang="fr-CH" dirty="0" err="1" smtClean="0"/>
              <a:t>Crossing</a:t>
            </a:r>
            <a:r>
              <a:rPr lang="fr-CH" dirty="0" smtClean="0"/>
              <a:t> angle all </a:t>
            </a:r>
            <a:r>
              <a:rPr lang="fr-CH" dirty="0" err="1" smtClean="0"/>
              <a:t>zero</a:t>
            </a:r>
            <a:r>
              <a:rPr lang="fr-CH" dirty="0" smtClean="0"/>
              <a:t>: OK</a:t>
            </a:r>
          </a:p>
          <a:p>
            <a:pPr lvl="1"/>
            <a:r>
              <a:rPr lang="fr-CH" dirty="0" err="1" smtClean="0"/>
              <a:t>TCTs</a:t>
            </a:r>
            <a:r>
              <a:rPr lang="fr-CH" dirty="0" smtClean="0"/>
              <a:t> to set up &amp; </a:t>
            </a:r>
            <a:r>
              <a:rPr lang="fr-CH" dirty="0" err="1" smtClean="0"/>
              <a:t>loss</a:t>
            </a:r>
            <a:r>
              <a:rPr lang="fr-CH" dirty="0" smtClean="0"/>
              <a:t> </a:t>
            </a:r>
            <a:r>
              <a:rPr lang="fr-CH" dirty="0" err="1" smtClean="0"/>
              <a:t>maps</a:t>
            </a:r>
            <a:endParaRPr lang="en-GB" dirty="0" smtClean="0"/>
          </a:p>
          <a:p>
            <a:r>
              <a:rPr lang="en-GB" dirty="0" smtClean="0"/>
              <a:t>Interlock tests for the roman pot (</a:t>
            </a:r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smtClean="0"/>
              <a:t>parasitic or TS)</a:t>
            </a:r>
          </a:p>
          <a:p>
            <a:r>
              <a:rPr lang="en-GB" strike="sngStrike" dirty="0" smtClean="0"/>
              <a:t>RF voltage limit interlock</a:t>
            </a:r>
          </a:p>
          <a:p>
            <a:r>
              <a:rPr lang="en-GB" dirty="0" smtClean="0"/>
              <a:t>Longitudinal blow-up (</a:t>
            </a:r>
            <a:r>
              <a:rPr lang="en-GB" dirty="0" smtClean="0">
                <a:sym typeface="Wingdings" pitchFamily="2" charset="2"/>
              </a:rPr>
              <a:t> if needed)</a:t>
            </a:r>
            <a:endParaRPr lang="en-GB" dirty="0" smtClean="0"/>
          </a:p>
          <a:p>
            <a:r>
              <a:rPr lang="en-GB" dirty="0" smtClean="0"/>
              <a:t>Wire scanners</a:t>
            </a:r>
          </a:p>
          <a:p>
            <a:r>
              <a:rPr lang="fr-CH" dirty="0" err="1" smtClean="0"/>
              <a:t>Abort</a:t>
            </a:r>
            <a:r>
              <a:rPr lang="fr-CH" dirty="0" smtClean="0"/>
              <a:t> gap </a:t>
            </a:r>
            <a:r>
              <a:rPr lang="fr-CH" dirty="0" err="1" smtClean="0"/>
              <a:t>cleaning</a:t>
            </a:r>
            <a:r>
              <a:rPr lang="fr-CH" dirty="0" smtClean="0"/>
              <a:t> (</a:t>
            </a:r>
            <a:r>
              <a:rPr lang="fr-CH" dirty="0" smtClean="0">
                <a:sym typeface="Wingdings" pitchFamily="2" charset="2"/>
              </a:rPr>
              <a:t> </a:t>
            </a:r>
            <a:r>
              <a:rPr lang="fr-CH" dirty="0" err="1" smtClean="0">
                <a:sym typeface="Wingdings" pitchFamily="2" charset="2"/>
              </a:rPr>
              <a:t>with</a:t>
            </a:r>
            <a:r>
              <a:rPr lang="fr-CH" dirty="0" smtClean="0">
                <a:sym typeface="Wingdings" pitchFamily="2" charset="2"/>
              </a:rPr>
              <a:t> </a:t>
            </a:r>
            <a:r>
              <a:rPr lang="fr-CH" dirty="0" err="1" smtClean="0">
                <a:sym typeface="Wingdings" pitchFamily="2" charset="2"/>
              </a:rPr>
              <a:t>high</a:t>
            </a:r>
            <a:r>
              <a:rPr lang="fr-CH" dirty="0" smtClean="0">
                <a:sym typeface="Wingdings" pitchFamily="2" charset="2"/>
              </a:rPr>
              <a:t> </a:t>
            </a:r>
            <a:r>
              <a:rPr lang="fr-CH" dirty="0" err="1" smtClean="0">
                <a:sym typeface="Wingdings" pitchFamily="2" charset="2"/>
              </a:rPr>
              <a:t>intensity</a:t>
            </a:r>
            <a:r>
              <a:rPr lang="fr-CH" dirty="0" smtClean="0">
                <a:sym typeface="Wingdings" pitchFamily="2" charset="2"/>
              </a:rPr>
              <a:t> injection</a:t>
            </a:r>
            <a:r>
              <a:rPr lang="fr-CH" dirty="0" smtClean="0"/>
              <a:t>)</a:t>
            </a:r>
          </a:p>
          <a:p>
            <a:r>
              <a:rPr lang="fr-CH" dirty="0" smtClean="0"/>
              <a:t>Injection gap </a:t>
            </a:r>
            <a:r>
              <a:rPr lang="fr-CH" dirty="0" err="1" smtClean="0"/>
              <a:t>cleaning</a:t>
            </a:r>
            <a:r>
              <a:rPr lang="fr-CH" dirty="0" smtClean="0"/>
              <a:t> (</a:t>
            </a:r>
            <a:r>
              <a:rPr lang="fr-CH" dirty="0" smtClean="0">
                <a:sym typeface="Wingdings" pitchFamily="2" charset="2"/>
              </a:rPr>
              <a:t> </a:t>
            </a:r>
            <a:r>
              <a:rPr lang="fr-CH" dirty="0" err="1" smtClean="0">
                <a:sym typeface="Wingdings" pitchFamily="2" charset="2"/>
              </a:rPr>
              <a:t>with</a:t>
            </a:r>
            <a:r>
              <a:rPr lang="fr-CH" dirty="0" smtClean="0">
                <a:sym typeface="Wingdings" pitchFamily="2" charset="2"/>
              </a:rPr>
              <a:t> </a:t>
            </a:r>
            <a:r>
              <a:rPr lang="fr-CH" dirty="0" err="1" smtClean="0">
                <a:sym typeface="Wingdings" pitchFamily="2" charset="2"/>
              </a:rPr>
              <a:t>high</a:t>
            </a:r>
            <a:r>
              <a:rPr lang="fr-CH" dirty="0" smtClean="0">
                <a:sym typeface="Wingdings" pitchFamily="2" charset="2"/>
              </a:rPr>
              <a:t> </a:t>
            </a:r>
            <a:r>
              <a:rPr lang="fr-CH" dirty="0" err="1" smtClean="0">
                <a:sym typeface="Wingdings" pitchFamily="2" charset="2"/>
              </a:rPr>
              <a:t>intensity</a:t>
            </a:r>
            <a:r>
              <a:rPr lang="fr-CH" dirty="0" smtClean="0">
                <a:sym typeface="Wingdings" pitchFamily="2" charset="2"/>
              </a:rPr>
              <a:t> injection</a:t>
            </a:r>
            <a:r>
              <a:rPr lang="fr-CH" dirty="0" smtClean="0"/>
              <a:t>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24/03/2011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44785</TotalTime>
  <Words>583</Words>
  <Application>Microsoft Office PowerPoint</Application>
  <PresentationFormat>On-screen Show (4:3)</PresentationFormat>
  <Paragraphs>110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Pixel</vt:lpstr>
      <vt:lpstr>Wednesday 22.3.</vt:lpstr>
      <vt:lpstr>Collimator Settings 1.38 TeV</vt:lpstr>
      <vt:lpstr>Collimator Dry Ramp 1.38 TeV</vt:lpstr>
      <vt:lpstr>Wednesday 22.3.</vt:lpstr>
      <vt:lpstr>Parasitic beam-beam study</vt:lpstr>
      <vt:lpstr>Fill 1647</vt:lpstr>
      <vt:lpstr>Luminosity in Fill 1647 </vt:lpstr>
      <vt:lpstr>Incoming</vt:lpstr>
      <vt:lpstr>Outstanding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2651</cp:revision>
  <dcterms:created xsi:type="dcterms:W3CDTF">2010-07-26T05:43:59Z</dcterms:created>
  <dcterms:modified xsi:type="dcterms:W3CDTF">2011-03-24T07:24:53Z</dcterms:modified>
</cp:coreProperties>
</file>