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1"/>
  </p:notesMasterIdLst>
  <p:handoutMasterIdLst>
    <p:handoutMasterId r:id="rId12"/>
  </p:handoutMasterIdLst>
  <p:sldIdLst>
    <p:sldId id="1152" r:id="rId2"/>
    <p:sldId id="1154" r:id="rId3"/>
    <p:sldId id="1155" r:id="rId4"/>
    <p:sldId id="1157" r:id="rId5"/>
    <p:sldId id="1156" r:id="rId6"/>
    <p:sldId id="1158" r:id="rId7"/>
    <p:sldId id="1159" r:id="rId8"/>
    <p:sldId id="1153" r:id="rId9"/>
    <p:sldId id="1150" r:id="rId10"/>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4FBE"/>
    <a:srgbClr val="B02E9D"/>
    <a:srgbClr val="0000FF"/>
    <a:srgbClr val="008000"/>
    <a:srgbClr val="FF0000"/>
    <a:srgbClr val="FFFF99"/>
    <a:srgbClr val="CC0066"/>
    <a:srgbClr val="99FF99"/>
    <a:srgbClr val="FFCCCC"/>
    <a:srgbClr val="9FCA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7" autoAdjust="0"/>
    <p:restoredTop sz="95267" autoAdjust="0"/>
  </p:normalViewPr>
  <p:slideViewPr>
    <p:cSldViewPr>
      <p:cViewPr varScale="1">
        <p:scale>
          <a:sx n="94" d="100"/>
          <a:sy n="94" d="100"/>
        </p:scale>
        <p:origin x="-558" y="-96"/>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3/22/2011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 xmlns:p14="http://schemas.microsoft.com/office/powerpoint/2010/main"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 xmlns:p14="http://schemas.microsoft.com/office/powerpoint/2010/main"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23/03/2011</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23/03/2011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23/03/2011</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23/03/2011</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23/03/2011</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23/03/2011</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endParaRPr lang="en-US" dirty="0"/>
          </a:p>
        </p:txBody>
      </p:sp>
      <p:sp>
        <p:nvSpPr>
          <p:cNvPr id="7" name="Footer Placeholder 3"/>
          <p:cNvSpPr>
            <a:spLocks noGrp="1"/>
          </p:cNvSpPr>
          <p:nvPr userDrawn="1">
            <p:ph type="ftr" sz="quarter" idx="10"/>
          </p:nvPr>
        </p:nvSpPr>
        <p:spPr>
          <a:xfrm>
            <a:off x="3124200" y="6632575"/>
            <a:ext cx="2895600" cy="252413"/>
          </a:xfrm>
        </p:spPr>
        <p:txBody>
          <a:bodyPr/>
          <a:lstStyle/>
          <a:p>
            <a:r>
              <a:rPr lang="en-US" dirty="0" smtClean="0"/>
              <a:t>LHC 8:30 meeting</a:t>
            </a:r>
            <a:endParaRPr lang="en-US" dirty="0"/>
          </a:p>
        </p:txBody>
      </p:sp>
      <p:sp>
        <p:nvSpPr>
          <p:cNvPr id="8" name="Date Placeholder 4"/>
          <p:cNvSpPr>
            <a:spLocks noGrp="1"/>
          </p:cNvSpPr>
          <p:nvPr userDrawn="1">
            <p:ph type="dt" sz="half" idx="12"/>
          </p:nvPr>
        </p:nvSpPr>
        <p:spPr>
          <a:xfrm>
            <a:off x="34925" y="6616700"/>
            <a:ext cx="2133600" cy="268288"/>
          </a:xfrm>
        </p:spPr>
        <p:txBody>
          <a:bodyPr/>
          <a:lstStyle>
            <a:lvl1pPr>
              <a:defRPr/>
            </a:lvl1pPr>
          </a:lstStyle>
          <a:p>
            <a:r>
              <a:rPr lang="en-US" smtClean="0"/>
              <a:t>23/03/2011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23/03/2011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23/03/2011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23/03/2011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23/03/2011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23/03/2011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23/03/2011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23/03/2011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23/03/2011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Yesterday’s morning’s controls issues</a:t>
            </a:r>
            <a:endParaRPr lang="en-GB" dirty="0"/>
          </a:p>
        </p:txBody>
      </p:sp>
      <p:sp>
        <p:nvSpPr>
          <p:cNvPr id="5" name="Content Placeholder 4"/>
          <p:cNvSpPr>
            <a:spLocks noGrp="1"/>
          </p:cNvSpPr>
          <p:nvPr>
            <p:ph idx="1"/>
          </p:nvPr>
        </p:nvSpPr>
        <p:spPr/>
        <p:txBody>
          <a:bodyPr/>
          <a:lstStyle/>
          <a:p>
            <a:r>
              <a:rPr lang="en-US" sz="1600" dirty="0" smtClean="0"/>
              <a:t>The JMS brokers went gradually out of memory due to bad clients (slow or too demanding clients). Around midnight the brokers were not able to answer to all requests, ending up in a congestion of the message circulation. </a:t>
            </a:r>
            <a:br>
              <a:rPr lang="en-US" sz="1600" dirty="0" smtClean="0"/>
            </a:br>
            <a:r>
              <a:rPr lang="en-US" sz="1600" dirty="0" smtClean="0"/>
              <a:t>The reboots during the night were not successful as there were still some clients 'avalanching' the brokers. </a:t>
            </a:r>
            <a:br>
              <a:rPr lang="en-US" sz="1600" dirty="0" smtClean="0"/>
            </a:br>
            <a:r>
              <a:rPr lang="en-US" sz="1600" dirty="0" smtClean="0"/>
              <a:t>This morning we searched for some clients on the CCC consoles and killed a few of them. Then the clean restart of the JMS brokers went ok and since 10h30 this morning the situation is ok. </a:t>
            </a:r>
            <a:br>
              <a:rPr lang="en-US" sz="1600" dirty="0" smtClean="0"/>
            </a:br>
            <a:r>
              <a:rPr lang="en-US" sz="1600" dirty="0" smtClean="0"/>
              <a:t/>
            </a:r>
            <a:br>
              <a:rPr lang="en-US" sz="1600" dirty="0" smtClean="0"/>
            </a:br>
            <a:r>
              <a:rPr lang="en-US" sz="1600" dirty="0" smtClean="0"/>
              <a:t>The BPM issue was a side-effect as the client concentrator was in a bad state due to the JMS service not answering correctly and therefore ended up into opening too many subscriptions to the BPM crates, hence crashing the server there. </a:t>
            </a:r>
            <a:br>
              <a:rPr lang="en-US" sz="1600" dirty="0" smtClean="0"/>
            </a:br>
            <a:r>
              <a:rPr lang="en-US" sz="1600" dirty="0" smtClean="0"/>
              <a:t/>
            </a:r>
            <a:br>
              <a:rPr lang="en-US" sz="1600" dirty="0" smtClean="0"/>
            </a:br>
            <a:r>
              <a:rPr lang="en-US" sz="1600" dirty="0" smtClean="0"/>
              <a:t>We continue now to monitor the traffic and the memory usage until tomorrow morning. </a:t>
            </a:r>
            <a:br>
              <a:rPr lang="en-US" sz="1600" dirty="0" smtClean="0"/>
            </a:br>
            <a:r>
              <a:rPr lang="en-US" sz="1600" dirty="0" smtClean="0"/>
              <a:t/>
            </a:r>
            <a:br>
              <a:rPr lang="en-US" sz="1600" dirty="0" smtClean="0"/>
            </a:br>
            <a:r>
              <a:rPr lang="en-US" sz="1600" dirty="0" smtClean="0"/>
              <a:t>We will also (1) make sure the notification system from DIAMON informs the JMS team well in advance when the memory consumption rises and (2) to detect bad clients.</a:t>
            </a:r>
            <a:endParaRPr lang="en-GB" sz="1600" dirty="0"/>
          </a:p>
        </p:txBody>
      </p:sp>
      <p:sp>
        <p:nvSpPr>
          <p:cNvPr id="6" name="TextBox 5"/>
          <p:cNvSpPr txBox="1"/>
          <p:nvPr/>
        </p:nvSpPr>
        <p:spPr>
          <a:xfrm>
            <a:off x="5220090" y="6165380"/>
            <a:ext cx="2160300" cy="369332"/>
          </a:xfrm>
          <a:prstGeom prst="rect">
            <a:avLst/>
          </a:prstGeom>
          <a:noFill/>
        </p:spPr>
        <p:txBody>
          <a:bodyPr wrap="square" rtlCol="0">
            <a:spAutoFit/>
          </a:bodyPr>
          <a:lstStyle/>
          <a:p>
            <a:r>
              <a:rPr lang="en-US" sz="1800" dirty="0" smtClean="0"/>
              <a:t>Pierre Charrue</a:t>
            </a:r>
            <a:endParaRPr lang="en-GB" sz="1800" dirty="0"/>
          </a:p>
        </p:txBody>
      </p:sp>
      <p:sp>
        <p:nvSpPr>
          <p:cNvPr id="7" name="Date Placeholder 6"/>
          <p:cNvSpPr>
            <a:spLocks noGrp="1"/>
          </p:cNvSpPr>
          <p:nvPr>
            <p:ph type="dt" sz="half" idx="12"/>
          </p:nvPr>
        </p:nvSpPr>
        <p:spPr/>
        <p:txBody>
          <a:bodyPr/>
          <a:lstStyle/>
          <a:p>
            <a:r>
              <a:rPr lang="en-US" smtClean="0"/>
              <a:t>23/03/2011</a:t>
            </a:r>
            <a:endParaRPr lang="en-US" dirty="0"/>
          </a:p>
        </p:txBody>
      </p:sp>
      <p:sp>
        <p:nvSpPr>
          <p:cNvPr id="8" name="Slide Number Placeholder 7"/>
          <p:cNvSpPr>
            <a:spLocks noGrp="1"/>
          </p:cNvSpPr>
          <p:nvPr>
            <p:ph type="sldNum" sz="quarter" idx="11"/>
          </p:nvPr>
        </p:nvSpPr>
        <p:spPr/>
        <p:txBody>
          <a:bodyPr/>
          <a:lstStyle/>
          <a:p>
            <a:endParaRPr lang="en-US" dirty="0"/>
          </a:p>
        </p:txBody>
      </p:sp>
      <p:sp>
        <p:nvSpPr>
          <p:cNvPr id="9" name="Footer Placeholder 8"/>
          <p:cNvSpPr>
            <a:spLocks noGrp="1"/>
          </p:cNvSpPr>
          <p:nvPr>
            <p:ph type="ftr" sz="quarter" idx="10"/>
          </p:nvPr>
        </p:nvSpPr>
        <p:spPr/>
        <p:txBody>
          <a:bodyPr/>
          <a:lstStyle/>
          <a:p>
            <a:r>
              <a:rPr lang="en-US" smtClean="0"/>
              <a:t>LHC 8:30 meeting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Yesterday</a:t>
            </a:r>
            <a:endParaRPr lang="en-GB" dirty="0"/>
          </a:p>
        </p:txBody>
      </p:sp>
      <p:sp>
        <p:nvSpPr>
          <p:cNvPr id="3" name="Content Placeholder 2"/>
          <p:cNvSpPr>
            <a:spLocks noGrp="1"/>
          </p:cNvSpPr>
          <p:nvPr>
            <p:ph idx="1"/>
          </p:nvPr>
        </p:nvSpPr>
        <p:spPr>
          <a:xfrm>
            <a:off x="467430" y="836640"/>
            <a:ext cx="8229600" cy="5111750"/>
          </a:xfrm>
        </p:spPr>
        <p:txBody>
          <a:bodyPr/>
          <a:lstStyle/>
          <a:p>
            <a:r>
              <a:rPr lang="en-US" dirty="0" smtClean="0"/>
              <a:t>11:00 Beam back</a:t>
            </a:r>
          </a:p>
          <a:p>
            <a:r>
              <a:rPr lang="en-US" dirty="0" smtClean="0"/>
              <a:t>12:10 Stable beams Fill 1644   136 bunches</a:t>
            </a:r>
          </a:p>
          <a:p>
            <a:pPr lvl="1"/>
            <a:r>
              <a:rPr lang="en-US" dirty="0" smtClean="0"/>
              <a:t>Initial luminosity   1.6e32</a:t>
            </a:r>
          </a:p>
          <a:p>
            <a:r>
              <a:rPr lang="en-US" dirty="0" smtClean="0"/>
              <a:t>Afternoon: POPS down…, PS switches back to rotating machine…</a:t>
            </a:r>
          </a:p>
          <a:p>
            <a:pPr lvl="1"/>
            <a:r>
              <a:rPr lang="en-US" dirty="0" smtClean="0"/>
              <a:t>Beam quality good from the injectors, even though they had to check all settings for all beams after the switch back to rotating machine in PS.</a:t>
            </a:r>
          </a:p>
          <a:p>
            <a:r>
              <a:rPr lang="en-US" dirty="0" smtClean="0"/>
              <a:t>18:00 beams dumped</a:t>
            </a:r>
          </a:p>
          <a:p>
            <a:r>
              <a:rPr lang="en-US" dirty="0" smtClean="0"/>
              <a:t>19:12 Starting filling for 200 b</a:t>
            </a:r>
          </a:p>
          <a:p>
            <a:pPr lvl="1"/>
            <a:r>
              <a:rPr lang="en-US" dirty="0" smtClean="0"/>
              <a:t>just in time injection schedule</a:t>
            </a:r>
          </a:p>
          <a:p>
            <a:pPr lvl="1"/>
            <a:r>
              <a:rPr lang="en-US" dirty="0" smtClean="0"/>
              <a:t>just in time approval from </a:t>
            </a:r>
            <a:r>
              <a:rPr lang="en-US" dirty="0" err="1" smtClean="0"/>
              <a:t>rMPP</a:t>
            </a:r>
            <a:endParaRPr lang="en-US" dirty="0" smtClean="0"/>
          </a:p>
          <a:p>
            <a:pPr lvl="1"/>
            <a:r>
              <a:rPr lang="en-US" dirty="0" smtClean="0"/>
              <a:t>Brennan checked the BPMD </a:t>
            </a:r>
            <a:r>
              <a:rPr lang="en-US" dirty="0" smtClean="0"/>
              <a:t>interlock</a:t>
            </a:r>
          </a:p>
          <a:p>
            <a:pPr lvl="1"/>
            <a:r>
              <a:rPr lang="en-US" dirty="0" smtClean="0"/>
              <a:t>Over interjected pilot OK - just</a:t>
            </a:r>
            <a:endParaRPr lang="en-US" dirty="0" smtClean="0"/>
          </a:p>
          <a:p>
            <a:pPr lvl="1"/>
            <a:endParaRPr lang="en-GB" dirty="0"/>
          </a:p>
        </p:txBody>
      </p:sp>
      <p:sp>
        <p:nvSpPr>
          <p:cNvPr id="4" name="Slide Number Placeholder 3"/>
          <p:cNvSpPr>
            <a:spLocks noGrp="1"/>
          </p:cNvSpPr>
          <p:nvPr>
            <p:ph type="sldNum" sz="quarter" idx="11"/>
          </p:nvPr>
        </p:nvSpPr>
        <p:spPr/>
        <p:txBody>
          <a:bodyPr/>
          <a:lstStyle/>
          <a:p>
            <a:endParaRPr lang="en-US" dirty="0"/>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23/03/2011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Yesterday evening</a:t>
            </a:r>
            <a:endParaRPr lang="en-GB" dirty="0"/>
          </a:p>
        </p:txBody>
      </p:sp>
      <p:sp>
        <p:nvSpPr>
          <p:cNvPr id="3" name="Content Placeholder 2"/>
          <p:cNvSpPr>
            <a:spLocks noGrp="1"/>
          </p:cNvSpPr>
          <p:nvPr>
            <p:ph idx="1"/>
          </p:nvPr>
        </p:nvSpPr>
        <p:spPr>
          <a:xfrm>
            <a:off x="323410" y="764630"/>
            <a:ext cx="8229600" cy="5111750"/>
          </a:xfrm>
        </p:spPr>
        <p:txBody>
          <a:bodyPr/>
          <a:lstStyle/>
          <a:p>
            <a:r>
              <a:rPr lang="en-US" dirty="0" smtClean="0"/>
              <a:t>21:15 Stable beams   fill 1645   200 bunch</a:t>
            </a:r>
          </a:p>
          <a:p>
            <a:pPr lvl="1"/>
            <a:r>
              <a:rPr lang="en-US" dirty="0" smtClean="0"/>
              <a:t>initial </a:t>
            </a:r>
            <a:r>
              <a:rPr lang="en-US" dirty="0" err="1" smtClean="0"/>
              <a:t>lumi</a:t>
            </a:r>
            <a:r>
              <a:rPr lang="en-US" dirty="0" smtClean="0"/>
              <a:t>  ~2.5 e32     (emittance ~2.4 micron)</a:t>
            </a:r>
            <a:endParaRPr lang="en-GB" dirty="0"/>
          </a:p>
        </p:txBody>
      </p:sp>
      <p:sp>
        <p:nvSpPr>
          <p:cNvPr id="4" name="Slide Number Placeholder 3"/>
          <p:cNvSpPr>
            <a:spLocks noGrp="1"/>
          </p:cNvSpPr>
          <p:nvPr>
            <p:ph type="sldNum" sz="quarter" idx="11"/>
          </p:nvPr>
        </p:nvSpPr>
        <p:spPr/>
        <p:txBody>
          <a:bodyPr/>
          <a:lstStyle/>
          <a:p>
            <a:endParaRPr lang="en-US" dirty="0"/>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23/03/2011</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11450" y="1700760"/>
            <a:ext cx="8172500" cy="44251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Night shift summary</a:t>
            </a:r>
            <a:endParaRPr lang="en-GB" dirty="0"/>
          </a:p>
        </p:txBody>
      </p:sp>
      <p:sp>
        <p:nvSpPr>
          <p:cNvPr id="3" name="Content Placeholder 2"/>
          <p:cNvSpPr>
            <a:spLocks noGrp="1"/>
          </p:cNvSpPr>
          <p:nvPr>
            <p:ph idx="1"/>
          </p:nvPr>
        </p:nvSpPr>
        <p:spPr/>
        <p:txBody>
          <a:bodyPr/>
          <a:lstStyle/>
          <a:p>
            <a:r>
              <a:rPr lang="en-US" dirty="0" smtClean="0"/>
              <a:t>Held on to the stable beams until the programmed dump at 6:10. </a:t>
            </a:r>
            <a:br>
              <a:rPr lang="en-US" dirty="0" smtClean="0"/>
            </a:br>
            <a:r>
              <a:rPr lang="en-US" dirty="0" smtClean="0"/>
              <a:t>Performed only small optimizations in Alice and LHCb. </a:t>
            </a:r>
            <a:br>
              <a:rPr lang="en-US" dirty="0" smtClean="0"/>
            </a:br>
            <a:r>
              <a:rPr lang="en-US" dirty="0" smtClean="0"/>
              <a:t/>
            </a:r>
            <a:br>
              <a:rPr lang="en-US" dirty="0" smtClean="0"/>
            </a:br>
            <a:r>
              <a:rPr lang="en-US" dirty="0" smtClean="0"/>
              <a:t>To be noted: </a:t>
            </a:r>
            <a:br>
              <a:rPr lang="en-US" dirty="0" smtClean="0"/>
            </a:br>
            <a:r>
              <a:rPr lang="en-US" dirty="0" smtClean="0"/>
              <a:t>- a couple of RF LL line trips (4B2 and 3B2); </a:t>
            </a:r>
            <a:br>
              <a:rPr lang="en-US" dirty="0" smtClean="0"/>
            </a:br>
            <a:r>
              <a:rPr lang="en-US" dirty="0" smtClean="0"/>
              <a:t>- RB.A45 has lost a quench heater power supply; </a:t>
            </a:r>
            <a:br>
              <a:rPr lang="en-US" dirty="0" smtClean="0"/>
            </a:br>
            <a:r>
              <a:rPr lang="en-US" dirty="0" smtClean="0"/>
              <a:t>- this shift crew gave no access during this full MAN. </a:t>
            </a:r>
            <a:endParaRPr lang="en-GB" dirty="0"/>
          </a:p>
        </p:txBody>
      </p:sp>
      <p:sp>
        <p:nvSpPr>
          <p:cNvPr id="4" name="Slide Number Placeholder 3"/>
          <p:cNvSpPr>
            <a:spLocks noGrp="1"/>
          </p:cNvSpPr>
          <p:nvPr>
            <p:ph type="sldNum" sz="quarter" idx="11"/>
          </p:nvPr>
        </p:nvSpPr>
        <p:spPr/>
        <p:txBody>
          <a:bodyPr/>
          <a:lstStyle/>
          <a:p>
            <a:endParaRPr lang="en-US" dirty="0"/>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23/03/2011</a:t>
            </a:r>
            <a:endParaRPr lang="en-US" dirty="0"/>
          </a:p>
        </p:txBody>
      </p:sp>
      <p:sp>
        <p:nvSpPr>
          <p:cNvPr id="9" name="TextBox 8"/>
          <p:cNvSpPr txBox="1"/>
          <p:nvPr/>
        </p:nvSpPr>
        <p:spPr>
          <a:xfrm>
            <a:off x="4355970" y="5301260"/>
            <a:ext cx="3240450" cy="400110"/>
          </a:xfrm>
          <a:prstGeom prst="rect">
            <a:avLst/>
          </a:prstGeom>
          <a:noFill/>
        </p:spPr>
        <p:txBody>
          <a:bodyPr wrap="square" rtlCol="0">
            <a:spAutoFit/>
          </a:bodyPr>
          <a:lstStyle/>
          <a:p>
            <a:r>
              <a:rPr lang="en-US" dirty="0" smtClean="0"/>
              <a:t>Giulia &amp; Lasse</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Feed-forward in ramp</a:t>
            </a:r>
            <a:endParaRPr lang="en-GB" dirty="0"/>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p>
            <a:endParaRPr lang="en-US" dirty="0"/>
          </a:p>
        </p:txBody>
      </p:sp>
      <p:sp>
        <p:nvSpPr>
          <p:cNvPr id="6" name="Date Placeholder 5"/>
          <p:cNvSpPr>
            <a:spLocks noGrp="1"/>
          </p:cNvSpPr>
          <p:nvPr>
            <p:ph type="dt" sz="half" idx="12"/>
          </p:nvPr>
        </p:nvSpPr>
        <p:spPr/>
        <p:txBody>
          <a:bodyPr/>
          <a:lstStyle/>
          <a:p>
            <a:r>
              <a:rPr lang="en-US" smtClean="0"/>
              <a:t>23/03/2011</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331550" y="908650"/>
            <a:ext cx="6389300" cy="53244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EOF 06:00 this morning</a:t>
            </a:r>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6</a:t>
            </a:fld>
            <a:endParaRPr lang="en-US"/>
          </a:p>
        </p:txBody>
      </p:sp>
      <p:sp>
        <p:nvSpPr>
          <p:cNvPr id="5" name="Date Placeholder 4"/>
          <p:cNvSpPr>
            <a:spLocks noGrp="1"/>
          </p:cNvSpPr>
          <p:nvPr>
            <p:ph type="dt" sz="half" idx="12"/>
          </p:nvPr>
        </p:nvSpPr>
        <p:spPr/>
        <p:txBody>
          <a:bodyPr/>
          <a:lstStyle/>
          <a:p>
            <a:r>
              <a:rPr lang="en-US" smtClean="0"/>
              <a:t>23/03/2011</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611450" y="836640"/>
            <a:ext cx="7730525" cy="57282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Totals</a:t>
            </a:r>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7</a:t>
            </a:fld>
            <a:endParaRPr lang="en-US"/>
          </a:p>
        </p:txBody>
      </p:sp>
      <p:sp>
        <p:nvSpPr>
          <p:cNvPr id="5" name="Date Placeholder 4"/>
          <p:cNvSpPr>
            <a:spLocks noGrp="1"/>
          </p:cNvSpPr>
          <p:nvPr>
            <p:ph type="dt" sz="half" idx="12"/>
          </p:nvPr>
        </p:nvSpPr>
        <p:spPr/>
        <p:txBody>
          <a:bodyPr/>
          <a:lstStyle/>
          <a:p>
            <a:r>
              <a:rPr lang="en-US" smtClean="0"/>
              <a:t>23/03/2011</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4572000" y="2492870"/>
            <a:ext cx="3744520" cy="2897136"/>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395420" y="2492870"/>
            <a:ext cx="3645827" cy="2413434"/>
          </a:xfrm>
          <a:prstGeom prst="rect">
            <a:avLst/>
          </a:prstGeom>
          <a:noFill/>
          <a:ln w="9525">
            <a:noFill/>
            <a:miter lim="800000"/>
            <a:headEnd/>
            <a:tailEnd/>
          </a:ln>
        </p:spPr>
      </p:pic>
      <p:sp>
        <p:nvSpPr>
          <p:cNvPr id="8" name="TextBox 7"/>
          <p:cNvSpPr txBox="1"/>
          <p:nvPr/>
        </p:nvSpPr>
        <p:spPr>
          <a:xfrm>
            <a:off x="5220090" y="1916790"/>
            <a:ext cx="1944270" cy="400110"/>
          </a:xfrm>
          <a:prstGeom prst="rect">
            <a:avLst/>
          </a:prstGeom>
          <a:noFill/>
        </p:spPr>
        <p:txBody>
          <a:bodyPr wrap="square" rtlCol="0">
            <a:spAutoFit/>
          </a:bodyPr>
          <a:lstStyle/>
          <a:p>
            <a:r>
              <a:rPr lang="en-US" dirty="0" smtClean="0"/>
              <a:t>Total</a:t>
            </a:r>
            <a:endParaRPr lang="en-GB" dirty="0"/>
          </a:p>
        </p:txBody>
      </p:sp>
      <p:sp>
        <p:nvSpPr>
          <p:cNvPr id="9" name="TextBox 8"/>
          <p:cNvSpPr txBox="1"/>
          <p:nvPr/>
        </p:nvSpPr>
        <p:spPr>
          <a:xfrm>
            <a:off x="1187530" y="2132820"/>
            <a:ext cx="2016280" cy="400110"/>
          </a:xfrm>
          <a:prstGeom prst="rect">
            <a:avLst/>
          </a:prstGeom>
          <a:noFill/>
        </p:spPr>
        <p:txBody>
          <a:bodyPr wrap="square" rtlCol="0">
            <a:spAutoFit/>
          </a:bodyPr>
          <a:lstStyle/>
          <a:p>
            <a:r>
              <a:rPr lang="en-US" dirty="0" smtClean="0"/>
              <a:t>1645</a:t>
            </a:r>
            <a:endParaRPr lang="en-GB" dirty="0"/>
          </a:p>
        </p:txBody>
      </p:sp>
      <p:sp>
        <p:nvSpPr>
          <p:cNvPr id="10" name="TextBox 9"/>
          <p:cNvSpPr txBox="1"/>
          <p:nvPr/>
        </p:nvSpPr>
        <p:spPr>
          <a:xfrm>
            <a:off x="5796170" y="6021360"/>
            <a:ext cx="3024420" cy="400110"/>
          </a:xfrm>
          <a:prstGeom prst="rect">
            <a:avLst/>
          </a:prstGeom>
          <a:noFill/>
        </p:spPr>
        <p:txBody>
          <a:bodyPr wrap="square" rtlCol="0">
            <a:spAutoFit/>
          </a:bodyPr>
          <a:lstStyle/>
          <a:p>
            <a:r>
              <a:rPr lang="en-US" dirty="0" smtClean="0"/>
              <a:t>Thanks Atlas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Incoming</a:t>
            </a:r>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8</a:t>
            </a:fld>
            <a:endParaRPr lang="en-US"/>
          </a:p>
        </p:txBody>
      </p:sp>
      <p:sp>
        <p:nvSpPr>
          <p:cNvPr id="5" name="Date Placeholder 4"/>
          <p:cNvSpPr>
            <a:spLocks noGrp="1"/>
          </p:cNvSpPr>
          <p:nvPr>
            <p:ph type="dt" sz="half" idx="12"/>
          </p:nvPr>
        </p:nvSpPr>
        <p:spPr/>
        <p:txBody>
          <a:bodyPr/>
          <a:lstStyle/>
          <a:p>
            <a:r>
              <a:rPr lang="en-US" smtClean="0"/>
              <a:t>23/03/2011</a:t>
            </a:r>
            <a:endParaRPr lang="en-US" dirty="0"/>
          </a:p>
        </p:txBody>
      </p:sp>
      <p:graphicFrame>
        <p:nvGraphicFramePr>
          <p:cNvPr id="6" name="Table 5"/>
          <p:cNvGraphicFramePr>
            <a:graphicFrameLocks noGrp="1"/>
          </p:cNvGraphicFramePr>
          <p:nvPr/>
        </p:nvGraphicFramePr>
        <p:xfrm>
          <a:off x="467430" y="836640"/>
          <a:ext cx="8065119" cy="5557520"/>
        </p:xfrm>
        <a:graphic>
          <a:graphicData uri="http://schemas.openxmlformats.org/drawingml/2006/table">
            <a:tbl>
              <a:tblPr bandRow="1">
                <a:tableStyleId>{5C22544A-7EE6-4342-B048-85BDC9FD1C3A}</a:tableStyleId>
              </a:tblPr>
              <a:tblGrid>
                <a:gridCol w="2688373"/>
                <a:gridCol w="4584637"/>
                <a:gridCol w="792109"/>
              </a:tblGrid>
              <a:tr h="370840">
                <a:tc>
                  <a:txBody>
                    <a:bodyPr/>
                    <a:lstStyle/>
                    <a:p>
                      <a:r>
                        <a:rPr lang="en-US" dirty="0" smtClean="0"/>
                        <a:t>Tues PM</a:t>
                      </a:r>
                      <a:endParaRPr lang="en-GB" dirty="0"/>
                    </a:p>
                  </a:txBody>
                  <a:tcPr/>
                </a:tc>
                <a:tc>
                  <a:txBody>
                    <a:bodyPr/>
                    <a:lstStyle/>
                    <a:p>
                      <a:r>
                        <a:rPr lang="en-US" dirty="0" smtClean="0"/>
                        <a:t>200b</a:t>
                      </a:r>
                      <a:endParaRPr lang="en-GB" dirty="0"/>
                    </a:p>
                  </a:txBody>
                  <a:tcPr/>
                </a:tc>
                <a:tc>
                  <a:txBody>
                    <a:bodyPr/>
                    <a:lstStyle/>
                    <a:p>
                      <a:endParaRPr lang="en-GB"/>
                    </a:p>
                  </a:txBody>
                  <a:tcPr/>
                </a:tc>
              </a:tr>
              <a:tr h="354190">
                <a:tc>
                  <a:txBody>
                    <a:bodyPr/>
                    <a:lstStyle/>
                    <a:p>
                      <a:r>
                        <a:rPr lang="en-US" dirty="0" smtClean="0"/>
                        <a:t>Weds AM</a:t>
                      </a:r>
                      <a:endParaRPr lang="en-GB" dirty="0"/>
                    </a:p>
                  </a:txBody>
                  <a:tcPr/>
                </a:tc>
                <a:tc>
                  <a:txBody>
                    <a:bodyPr/>
                    <a:lstStyle/>
                    <a:p>
                      <a:r>
                        <a:rPr lang="en-US" dirty="0" smtClean="0"/>
                        <a:t>200b </a:t>
                      </a:r>
                      <a:endParaRPr lang="en-GB" dirty="0"/>
                    </a:p>
                  </a:txBody>
                  <a:tcPr/>
                </a:tc>
                <a:tc>
                  <a:txBody>
                    <a:bodyPr/>
                    <a:lstStyle/>
                    <a:p>
                      <a:endParaRPr lang="en-GB"/>
                    </a:p>
                  </a:txBody>
                  <a:tcPr/>
                </a:tc>
              </a:tr>
              <a:tr h="370840">
                <a:tc>
                  <a:txBody>
                    <a:bodyPr/>
                    <a:lstStyle/>
                    <a:p>
                      <a:r>
                        <a:rPr lang="en-US" dirty="0" smtClean="0"/>
                        <a:t>Weds PM</a:t>
                      </a:r>
                      <a:endParaRPr lang="en-GB" dirty="0"/>
                    </a:p>
                  </a:txBody>
                  <a:tcPr/>
                </a:tc>
                <a:tc>
                  <a:txBody>
                    <a:bodyPr/>
                    <a:lstStyle/>
                    <a:p>
                      <a:r>
                        <a:rPr lang="en-US" dirty="0" smtClean="0"/>
                        <a:t>1.38 TeV commissioning</a:t>
                      </a:r>
                      <a:endParaRPr lang="en-GB" dirty="0"/>
                    </a:p>
                  </a:txBody>
                  <a:tcPr/>
                </a:tc>
                <a:tc>
                  <a:txBody>
                    <a:bodyPr/>
                    <a:lstStyle/>
                    <a:p>
                      <a:endParaRPr lang="en-GB" dirty="0"/>
                    </a:p>
                  </a:txBody>
                  <a:tcPr/>
                </a:tc>
              </a:tr>
              <a:tr h="370840">
                <a:tc>
                  <a:txBody>
                    <a:bodyPr/>
                    <a:lstStyle/>
                    <a:p>
                      <a:r>
                        <a:rPr lang="en-US" dirty="0" smtClean="0"/>
                        <a:t>Thurs AM</a:t>
                      </a:r>
                      <a:endParaRPr lang="en-GB" dirty="0"/>
                    </a:p>
                  </a:txBody>
                  <a:tcPr/>
                </a:tc>
                <a:tc>
                  <a:txBody>
                    <a:bodyPr/>
                    <a:lstStyle/>
                    <a:p>
                      <a:r>
                        <a:rPr lang="en-US" dirty="0" smtClean="0"/>
                        <a:t>1.38 TeV</a:t>
                      </a:r>
                      <a:r>
                        <a:rPr lang="en-US" baseline="0" dirty="0" smtClean="0"/>
                        <a:t> stable beams</a:t>
                      </a:r>
                      <a:endParaRPr lang="en-GB" dirty="0"/>
                    </a:p>
                  </a:txBody>
                  <a:tcPr/>
                </a:tc>
                <a:tc>
                  <a:txBody>
                    <a:bodyPr/>
                    <a:lstStyle/>
                    <a:p>
                      <a:endParaRPr lang="en-GB"/>
                    </a:p>
                  </a:txBody>
                  <a:tcPr/>
                </a:tc>
              </a:tr>
              <a:tr h="370840">
                <a:tc>
                  <a:txBody>
                    <a:bodyPr/>
                    <a:lstStyle/>
                    <a:p>
                      <a:r>
                        <a:rPr lang="en-US" dirty="0" smtClean="0"/>
                        <a:t>Thurs inter-fill</a:t>
                      </a:r>
                      <a:endParaRPr lang="en-GB" dirty="0"/>
                    </a:p>
                  </a:txBody>
                  <a:tcPr/>
                </a:tc>
                <a:tc>
                  <a:txBody>
                    <a:bodyPr/>
                    <a:lstStyle/>
                    <a:p>
                      <a:r>
                        <a:rPr lang="en-US" dirty="0" smtClean="0"/>
                        <a:t>ADT/AGC</a:t>
                      </a:r>
                      <a:endParaRPr lang="en-GB" dirty="0"/>
                    </a:p>
                  </a:txBody>
                  <a:tcPr/>
                </a:tc>
                <a:tc>
                  <a:txBody>
                    <a:bodyPr/>
                    <a:lstStyle/>
                    <a:p>
                      <a:endParaRPr lang="en-GB" dirty="0"/>
                    </a:p>
                  </a:txBody>
                  <a:tcPr/>
                </a:tc>
              </a:tr>
              <a:tr h="370840">
                <a:tc>
                  <a:txBody>
                    <a:bodyPr/>
                    <a:lstStyle/>
                    <a:p>
                      <a:r>
                        <a:rPr lang="en-US" dirty="0" smtClean="0"/>
                        <a:t>Thurs PM/night</a:t>
                      </a:r>
                      <a:endParaRPr lang="en-GB" dirty="0"/>
                    </a:p>
                  </a:txBody>
                  <a:tcPr/>
                </a:tc>
                <a:tc>
                  <a:txBody>
                    <a:bodyPr/>
                    <a:lstStyle/>
                    <a:p>
                      <a:r>
                        <a:rPr lang="en-US" dirty="0" smtClean="0"/>
                        <a:t>1.38 TeV</a:t>
                      </a:r>
                      <a:endParaRPr lang="en-GB" dirty="0"/>
                    </a:p>
                  </a:txBody>
                  <a:tcPr/>
                </a:tc>
                <a:tc>
                  <a:txBody>
                    <a:bodyPr/>
                    <a:lstStyle/>
                    <a:p>
                      <a:endParaRPr lang="en-GB" dirty="0"/>
                    </a:p>
                  </a:txBody>
                  <a:tcPr/>
                </a:tc>
              </a:tr>
              <a:tr h="370840">
                <a:tc>
                  <a:txBody>
                    <a:bodyPr/>
                    <a:lstStyle/>
                    <a:p>
                      <a:r>
                        <a:rPr lang="en-US" dirty="0" smtClean="0"/>
                        <a:t>Fri</a:t>
                      </a:r>
                      <a:r>
                        <a:rPr lang="en-US" baseline="0" dirty="0" smtClean="0"/>
                        <a:t> AM</a:t>
                      </a:r>
                      <a:endParaRPr lang="en-GB" dirty="0"/>
                    </a:p>
                  </a:txBody>
                  <a:tcPr/>
                </a:tc>
                <a:tc>
                  <a:txBody>
                    <a:bodyPr/>
                    <a:lstStyle/>
                    <a:p>
                      <a:r>
                        <a:rPr lang="en-US" dirty="0" smtClean="0"/>
                        <a:t>CV</a:t>
                      </a:r>
                      <a:r>
                        <a:rPr lang="en-US" baseline="0" dirty="0" smtClean="0"/>
                        <a:t> intervention (</a:t>
                      </a:r>
                      <a:r>
                        <a:rPr lang="en-US" baseline="0" dirty="0" err="1" smtClean="0"/>
                        <a:t>tbc</a:t>
                      </a:r>
                      <a:r>
                        <a:rPr lang="en-US" baseline="0" dirty="0" smtClean="0"/>
                        <a:t>)</a:t>
                      </a:r>
                      <a:endParaRPr lang="en-GB" dirty="0"/>
                    </a:p>
                  </a:txBody>
                  <a:tcPr/>
                </a:tc>
                <a:tc>
                  <a:txBody>
                    <a:bodyPr/>
                    <a:lstStyle/>
                    <a:p>
                      <a:r>
                        <a:rPr lang="en-US" dirty="0" smtClean="0"/>
                        <a:t>4 h</a:t>
                      </a:r>
                      <a:endParaRPr lang="en-GB" dirty="0"/>
                    </a:p>
                  </a:txBody>
                  <a:tcPr/>
                </a:tc>
              </a:tr>
              <a:tr h="370840">
                <a:tc>
                  <a:txBody>
                    <a:bodyPr/>
                    <a:lstStyle/>
                    <a:p>
                      <a:r>
                        <a:rPr lang="en-US" dirty="0" smtClean="0"/>
                        <a:t>Fri</a:t>
                      </a:r>
                      <a:r>
                        <a:rPr lang="en-US" baseline="0" dirty="0" smtClean="0"/>
                        <a:t> </a:t>
                      </a:r>
                      <a:endParaRPr lang="en-GB" dirty="0"/>
                    </a:p>
                  </a:txBody>
                  <a:tcPr/>
                </a:tc>
                <a:tc>
                  <a:txBody>
                    <a:bodyPr/>
                    <a:lstStyle/>
                    <a:p>
                      <a:r>
                        <a:rPr lang="en-US" dirty="0" smtClean="0"/>
                        <a:t>Energy gaps interlock test</a:t>
                      </a:r>
                      <a:endParaRPr lang="en-GB" dirty="0"/>
                    </a:p>
                  </a:txBody>
                  <a:tcPr/>
                </a:tc>
                <a:tc>
                  <a:txBody>
                    <a:bodyPr/>
                    <a:lstStyle/>
                    <a:p>
                      <a:r>
                        <a:rPr lang="en-US" dirty="0" smtClean="0"/>
                        <a:t>1 h</a:t>
                      </a:r>
                      <a:endParaRPr lang="en-GB" dirty="0"/>
                    </a:p>
                  </a:txBody>
                  <a:tcPr/>
                </a:tc>
              </a:tr>
              <a:tr h="370840">
                <a:tc>
                  <a:txBody>
                    <a:bodyPr/>
                    <a:lstStyle/>
                    <a:p>
                      <a:r>
                        <a:rPr lang="en-US" dirty="0" smtClean="0"/>
                        <a:t>Fri PM/Night</a:t>
                      </a:r>
                      <a:endParaRPr lang="en-GB" dirty="0"/>
                    </a:p>
                  </a:txBody>
                  <a:tcPr/>
                </a:tc>
                <a:tc>
                  <a:txBody>
                    <a:bodyPr/>
                    <a:lstStyle/>
                    <a:p>
                      <a:r>
                        <a:rPr lang="en-US" dirty="0" smtClean="0"/>
                        <a:t>1.38 TeV (plus extra ramp for quench test)</a:t>
                      </a:r>
                      <a:endParaRPr lang="en-GB" dirty="0"/>
                    </a:p>
                  </a:txBody>
                  <a:tcPr/>
                </a:tc>
                <a:tc>
                  <a:txBody>
                    <a:bodyPr/>
                    <a:lstStyle/>
                    <a:p>
                      <a:endParaRPr lang="en-GB" dirty="0"/>
                    </a:p>
                  </a:txBody>
                  <a:tcPr/>
                </a:tc>
              </a:tr>
              <a:tr h="370840">
                <a:tc>
                  <a:txBody>
                    <a:bodyPr/>
                    <a:lstStyle/>
                    <a:p>
                      <a:r>
                        <a:rPr lang="en-US" dirty="0" smtClean="0"/>
                        <a:t>Sat/Sun</a:t>
                      </a:r>
                      <a:endParaRPr lang="en-GB" dirty="0"/>
                    </a:p>
                  </a:txBody>
                  <a:tcPr/>
                </a:tc>
                <a:tc>
                  <a:txBody>
                    <a:bodyPr/>
                    <a:lstStyle/>
                    <a:p>
                      <a:r>
                        <a:rPr lang="en-US" dirty="0" smtClean="0"/>
                        <a:t>Back to 3.5 TeV, test ramp,</a:t>
                      </a:r>
                      <a:r>
                        <a:rPr lang="en-US" baseline="0" dirty="0" smtClean="0"/>
                        <a:t> fill #3</a:t>
                      </a:r>
                      <a:endParaRPr lang="en-GB" dirty="0"/>
                    </a:p>
                  </a:txBody>
                  <a:tcPr/>
                </a:tc>
                <a:tc>
                  <a:txBody>
                    <a:bodyPr/>
                    <a:lstStyle/>
                    <a:p>
                      <a:endParaRPr lang="en-GB" dirty="0"/>
                    </a:p>
                  </a:txBody>
                  <a:tcPr/>
                </a:tc>
              </a:tr>
              <a:tr h="370840">
                <a:tc>
                  <a:txBody>
                    <a:bodyPr/>
                    <a:lstStyle/>
                    <a:p>
                      <a:endParaRPr lang="en-GB" dirty="0"/>
                    </a:p>
                  </a:txBody>
                  <a:tcPr/>
                </a:tc>
                <a:tc>
                  <a:txBody>
                    <a:bodyPr/>
                    <a:lstStyle/>
                    <a:p>
                      <a:r>
                        <a:rPr lang="en-US" dirty="0" smtClean="0"/>
                        <a:t>Transfer lines tests</a:t>
                      </a:r>
                      <a:endParaRPr lang="en-GB" dirty="0"/>
                    </a:p>
                  </a:txBody>
                  <a:tcPr/>
                </a:tc>
                <a:tc>
                  <a:txBody>
                    <a:bodyPr/>
                    <a:lstStyle/>
                    <a:p>
                      <a:r>
                        <a:rPr lang="en-US" dirty="0" smtClean="0"/>
                        <a:t>3 h</a:t>
                      </a:r>
                      <a:endParaRPr lang="en-GB" dirty="0"/>
                    </a:p>
                  </a:txBody>
                  <a:tcPr/>
                </a:tc>
              </a:tr>
              <a:tr h="370840">
                <a:tc>
                  <a:txBody>
                    <a:bodyPr/>
                    <a:lstStyle/>
                    <a:p>
                      <a:endParaRPr lang="en-GB" dirty="0"/>
                    </a:p>
                  </a:txBody>
                  <a:tcPr/>
                </a:tc>
                <a:tc>
                  <a:txBody>
                    <a:bodyPr/>
                    <a:lstStyle/>
                    <a:p>
                      <a:r>
                        <a:rPr lang="en-US" dirty="0" smtClean="0"/>
                        <a:t>96*75ns at injection</a:t>
                      </a:r>
                      <a:endParaRPr lang="en-GB" dirty="0"/>
                    </a:p>
                  </a:txBody>
                  <a:tcPr/>
                </a:tc>
                <a:tc>
                  <a:txBody>
                    <a:bodyPr/>
                    <a:lstStyle/>
                    <a:p>
                      <a:r>
                        <a:rPr lang="en-US" dirty="0" smtClean="0"/>
                        <a:t>8 h</a:t>
                      </a:r>
                      <a:endParaRPr lang="en-GB" dirty="0"/>
                    </a:p>
                  </a:txBody>
                  <a:tcPr/>
                </a:tc>
              </a:tr>
              <a:tr h="370840">
                <a:tc>
                  <a:txBody>
                    <a:bodyPr/>
                    <a:lstStyle/>
                    <a:p>
                      <a:endParaRPr lang="en-GB" dirty="0"/>
                    </a:p>
                  </a:txBody>
                  <a:tcPr/>
                </a:tc>
                <a:tc>
                  <a:txBody>
                    <a:bodyPr/>
                    <a:lstStyle/>
                    <a:p>
                      <a:r>
                        <a:rPr lang="en-US" dirty="0" smtClean="0"/>
                        <a:t>First look at 50 ns</a:t>
                      </a:r>
                      <a:endParaRPr lang="en-GB" dirty="0"/>
                    </a:p>
                  </a:txBody>
                  <a:tcPr/>
                </a:tc>
                <a:tc>
                  <a:txBody>
                    <a:bodyPr/>
                    <a:lstStyle/>
                    <a:p>
                      <a:r>
                        <a:rPr lang="en-US" dirty="0" smtClean="0"/>
                        <a:t>8 h</a:t>
                      </a:r>
                      <a:endParaRPr lang="en-GB" dirty="0"/>
                    </a:p>
                  </a:txBody>
                  <a:tcPr/>
                </a:tc>
              </a:tr>
              <a:tr h="370840">
                <a:tc>
                  <a:txBody>
                    <a:bodyPr/>
                    <a:lstStyle/>
                    <a:p>
                      <a:endParaRPr lang="en-GB" dirty="0"/>
                    </a:p>
                  </a:txBody>
                  <a:tcPr/>
                </a:tc>
                <a:tc>
                  <a:txBody>
                    <a:bodyPr/>
                    <a:lstStyle/>
                    <a:p>
                      <a:r>
                        <a:rPr lang="en-US" dirty="0" smtClean="0"/>
                        <a:t>200 b continued</a:t>
                      </a:r>
                      <a:endParaRPr lang="en-GB" dirty="0"/>
                    </a:p>
                  </a:txBody>
                  <a:tcPr/>
                </a:tc>
                <a:tc>
                  <a:txBody>
                    <a:bodyPr/>
                    <a:lstStyle/>
                    <a:p>
                      <a:endParaRPr lang="en-GB" dirty="0"/>
                    </a:p>
                  </a:txBody>
                  <a:tcPr/>
                </a:tc>
              </a:tr>
              <a:tr h="370840">
                <a:tc>
                  <a:txBody>
                    <a:bodyPr/>
                    <a:lstStyle/>
                    <a:p>
                      <a:r>
                        <a:rPr lang="en-US" dirty="0" smtClean="0"/>
                        <a:t>Mon 06:00</a:t>
                      </a:r>
                      <a:endParaRPr lang="en-GB" dirty="0"/>
                    </a:p>
                  </a:txBody>
                  <a:tcPr/>
                </a:tc>
                <a:tc>
                  <a:txBody>
                    <a:bodyPr/>
                    <a:lstStyle/>
                    <a:p>
                      <a:r>
                        <a:rPr lang="en-US" dirty="0" smtClean="0"/>
                        <a:t>Dump</a:t>
                      </a:r>
                      <a:r>
                        <a:rPr lang="en-US" baseline="0" dirty="0" smtClean="0"/>
                        <a:t> beams for TS</a:t>
                      </a:r>
                      <a:endParaRPr lang="en-GB" dirty="0"/>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Outstanding</a:t>
            </a:r>
            <a:endParaRPr lang="en-GB" dirty="0"/>
          </a:p>
        </p:txBody>
      </p:sp>
      <p:sp>
        <p:nvSpPr>
          <p:cNvPr id="3" name="Content Placeholder 2"/>
          <p:cNvSpPr>
            <a:spLocks noGrp="1"/>
          </p:cNvSpPr>
          <p:nvPr>
            <p:ph idx="1"/>
          </p:nvPr>
        </p:nvSpPr>
        <p:spPr>
          <a:xfrm>
            <a:off x="467430" y="836640"/>
            <a:ext cx="8229600" cy="5111750"/>
          </a:xfrm>
        </p:spPr>
        <p:txBody>
          <a:bodyPr/>
          <a:lstStyle/>
          <a:p>
            <a:r>
              <a:rPr lang="fr-CH" dirty="0" smtClean="0"/>
              <a:t>Injection of 96 </a:t>
            </a:r>
            <a:r>
              <a:rPr lang="fr-CH" dirty="0" err="1" smtClean="0"/>
              <a:t>bunches</a:t>
            </a:r>
            <a:r>
              <a:rPr lang="fr-CH" dirty="0" smtClean="0"/>
              <a:t> (</a:t>
            </a:r>
            <a:r>
              <a:rPr lang="fr-CH" dirty="0" smtClean="0">
                <a:sym typeface="Wingdings" pitchFamily="2" charset="2"/>
              </a:rPr>
              <a:t> weekend</a:t>
            </a:r>
            <a:r>
              <a:rPr lang="fr-CH" dirty="0" smtClean="0"/>
              <a:t>)</a:t>
            </a:r>
            <a:endParaRPr lang="en-GB" dirty="0" smtClean="0"/>
          </a:p>
          <a:p>
            <a:r>
              <a:rPr lang="fr-CH" dirty="0" smtClean="0"/>
              <a:t>Timing distribution (</a:t>
            </a:r>
            <a:r>
              <a:rPr lang="fr-CH" dirty="0" smtClean="0">
                <a:sym typeface="Wingdings" pitchFamily="2" charset="2"/>
              </a:rPr>
              <a:t> </a:t>
            </a:r>
            <a:r>
              <a:rPr lang="fr-CH" dirty="0" err="1" smtClean="0">
                <a:sym typeface="Wingdings" pitchFamily="2" charset="2"/>
              </a:rPr>
              <a:t>technical</a:t>
            </a:r>
            <a:r>
              <a:rPr lang="fr-CH" dirty="0" smtClean="0">
                <a:sym typeface="Wingdings" pitchFamily="2" charset="2"/>
              </a:rPr>
              <a:t> stop</a:t>
            </a:r>
            <a:r>
              <a:rPr lang="fr-CH" dirty="0" smtClean="0"/>
              <a:t>)</a:t>
            </a:r>
          </a:p>
          <a:p>
            <a:r>
              <a:rPr lang="en-GB" strike="sngStrike" dirty="0" smtClean="0"/>
              <a:t>FGC firmware update</a:t>
            </a:r>
          </a:p>
          <a:p>
            <a:r>
              <a:rPr lang="en-GB" strike="sngStrike" dirty="0" smtClean="0"/>
              <a:t>Collimation system controls fix</a:t>
            </a:r>
          </a:p>
          <a:p>
            <a:r>
              <a:rPr lang="en-GB" dirty="0" smtClean="0"/>
              <a:t>1.38 </a:t>
            </a:r>
            <a:r>
              <a:rPr lang="en-GB" dirty="0" err="1" smtClean="0"/>
              <a:t>TeV</a:t>
            </a:r>
            <a:r>
              <a:rPr lang="en-GB" dirty="0" smtClean="0"/>
              <a:t> setting-up (</a:t>
            </a:r>
            <a:r>
              <a:rPr lang="en-GB" dirty="0" smtClean="0">
                <a:sym typeface="Wingdings" pitchFamily="2" charset="2"/>
              </a:rPr>
              <a:t> Wednesday onwards</a:t>
            </a:r>
            <a:r>
              <a:rPr lang="en-GB" dirty="0" smtClean="0"/>
              <a:t>)</a:t>
            </a:r>
          </a:p>
          <a:p>
            <a:pPr lvl="1"/>
            <a:r>
              <a:rPr lang="fr-CH" dirty="0" err="1" smtClean="0"/>
              <a:t>Crossing</a:t>
            </a:r>
            <a:r>
              <a:rPr lang="fr-CH" dirty="0" smtClean="0"/>
              <a:t> angle all </a:t>
            </a:r>
            <a:r>
              <a:rPr lang="fr-CH" dirty="0" err="1" smtClean="0"/>
              <a:t>zero</a:t>
            </a:r>
            <a:r>
              <a:rPr lang="fr-CH" dirty="0" smtClean="0"/>
              <a:t>: OK</a:t>
            </a:r>
          </a:p>
          <a:p>
            <a:pPr lvl="1"/>
            <a:r>
              <a:rPr lang="fr-CH" dirty="0" err="1" smtClean="0"/>
              <a:t>TCTs</a:t>
            </a:r>
            <a:r>
              <a:rPr lang="fr-CH" dirty="0" smtClean="0"/>
              <a:t> to set up &amp; </a:t>
            </a:r>
            <a:r>
              <a:rPr lang="fr-CH" dirty="0" err="1" smtClean="0"/>
              <a:t>loss</a:t>
            </a:r>
            <a:r>
              <a:rPr lang="fr-CH" dirty="0" smtClean="0"/>
              <a:t> </a:t>
            </a:r>
            <a:r>
              <a:rPr lang="fr-CH" dirty="0" err="1" smtClean="0"/>
              <a:t>maps</a:t>
            </a:r>
            <a:endParaRPr lang="en-GB" dirty="0" smtClean="0"/>
          </a:p>
          <a:p>
            <a:r>
              <a:rPr lang="en-GB" dirty="0" smtClean="0"/>
              <a:t>Interlock tests for the roman pot (</a:t>
            </a:r>
            <a:r>
              <a:rPr lang="en-GB" dirty="0" smtClean="0">
                <a:sym typeface="Wingdings" pitchFamily="2" charset="2"/>
              </a:rPr>
              <a:t> </a:t>
            </a:r>
            <a:r>
              <a:rPr lang="en-GB" dirty="0" smtClean="0"/>
              <a:t>parasitic or TS)</a:t>
            </a:r>
          </a:p>
          <a:p>
            <a:r>
              <a:rPr lang="en-GB" strike="sngStrike" dirty="0" smtClean="0"/>
              <a:t>RF voltage limit interlock</a:t>
            </a:r>
          </a:p>
          <a:p>
            <a:r>
              <a:rPr lang="en-GB" dirty="0" smtClean="0"/>
              <a:t>Longitudinal blow-up (</a:t>
            </a:r>
            <a:r>
              <a:rPr lang="en-GB" dirty="0" smtClean="0">
                <a:sym typeface="Wingdings" pitchFamily="2" charset="2"/>
              </a:rPr>
              <a:t> if needed)</a:t>
            </a:r>
            <a:endParaRPr lang="en-GB" dirty="0" smtClean="0"/>
          </a:p>
          <a:p>
            <a:r>
              <a:rPr lang="en-GB" dirty="0" smtClean="0"/>
              <a:t>Wire scanners</a:t>
            </a:r>
          </a:p>
          <a:p>
            <a:r>
              <a:rPr lang="fr-CH" dirty="0" err="1" smtClean="0"/>
              <a:t>Abort</a:t>
            </a:r>
            <a:r>
              <a:rPr lang="fr-CH" dirty="0" smtClean="0"/>
              <a:t> gap </a:t>
            </a:r>
            <a:r>
              <a:rPr lang="fr-CH" dirty="0" err="1" smtClean="0"/>
              <a:t>cleaning</a:t>
            </a:r>
            <a:r>
              <a:rPr lang="fr-CH" dirty="0" smtClean="0"/>
              <a:t> (</a:t>
            </a:r>
            <a:r>
              <a:rPr lang="fr-CH" dirty="0" smtClean="0">
                <a:sym typeface="Wingdings" pitchFamily="2" charset="2"/>
              </a:rPr>
              <a:t> </a:t>
            </a:r>
            <a:r>
              <a:rPr lang="fr-CH" dirty="0" err="1" smtClean="0">
                <a:sym typeface="Wingdings" pitchFamily="2" charset="2"/>
              </a:rPr>
              <a:t>with</a:t>
            </a:r>
            <a:r>
              <a:rPr lang="fr-CH" dirty="0" smtClean="0">
                <a:sym typeface="Wingdings" pitchFamily="2" charset="2"/>
              </a:rPr>
              <a:t> </a:t>
            </a:r>
            <a:r>
              <a:rPr lang="fr-CH" dirty="0" err="1" smtClean="0">
                <a:sym typeface="Wingdings" pitchFamily="2" charset="2"/>
              </a:rPr>
              <a:t>high</a:t>
            </a:r>
            <a:r>
              <a:rPr lang="fr-CH" dirty="0" smtClean="0">
                <a:sym typeface="Wingdings" pitchFamily="2" charset="2"/>
              </a:rPr>
              <a:t> </a:t>
            </a:r>
            <a:r>
              <a:rPr lang="fr-CH" dirty="0" err="1" smtClean="0">
                <a:sym typeface="Wingdings" pitchFamily="2" charset="2"/>
              </a:rPr>
              <a:t>intensity</a:t>
            </a:r>
            <a:r>
              <a:rPr lang="fr-CH" dirty="0" smtClean="0">
                <a:sym typeface="Wingdings" pitchFamily="2" charset="2"/>
              </a:rPr>
              <a:t> injection</a:t>
            </a:r>
            <a:r>
              <a:rPr lang="fr-CH" dirty="0" smtClean="0"/>
              <a:t>)</a:t>
            </a:r>
          </a:p>
          <a:p>
            <a:r>
              <a:rPr lang="fr-CH" dirty="0" smtClean="0"/>
              <a:t>Injection gap </a:t>
            </a:r>
            <a:r>
              <a:rPr lang="fr-CH" dirty="0" err="1" smtClean="0"/>
              <a:t>cleaning</a:t>
            </a:r>
            <a:r>
              <a:rPr lang="fr-CH" dirty="0" smtClean="0"/>
              <a:t> (</a:t>
            </a:r>
            <a:r>
              <a:rPr lang="fr-CH" dirty="0" smtClean="0">
                <a:sym typeface="Wingdings" pitchFamily="2" charset="2"/>
              </a:rPr>
              <a:t> </a:t>
            </a:r>
            <a:r>
              <a:rPr lang="fr-CH" dirty="0" err="1" smtClean="0">
                <a:sym typeface="Wingdings" pitchFamily="2" charset="2"/>
              </a:rPr>
              <a:t>with</a:t>
            </a:r>
            <a:r>
              <a:rPr lang="fr-CH" dirty="0" smtClean="0">
                <a:sym typeface="Wingdings" pitchFamily="2" charset="2"/>
              </a:rPr>
              <a:t> </a:t>
            </a:r>
            <a:r>
              <a:rPr lang="fr-CH" dirty="0" err="1" smtClean="0">
                <a:sym typeface="Wingdings" pitchFamily="2" charset="2"/>
              </a:rPr>
              <a:t>high</a:t>
            </a:r>
            <a:r>
              <a:rPr lang="fr-CH" dirty="0" smtClean="0">
                <a:sym typeface="Wingdings" pitchFamily="2" charset="2"/>
              </a:rPr>
              <a:t> </a:t>
            </a:r>
            <a:r>
              <a:rPr lang="fr-CH" dirty="0" err="1" smtClean="0">
                <a:sym typeface="Wingdings" pitchFamily="2" charset="2"/>
              </a:rPr>
              <a:t>intensity</a:t>
            </a:r>
            <a:r>
              <a:rPr lang="fr-CH" dirty="0" smtClean="0">
                <a:sym typeface="Wingdings" pitchFamily="2" charset="2"/>
              </a:rPr>
              <a:t> injection</a:t>
            </a:r>
            <a:r>
              <a:rPr lang="fr-CH" dirty="0" smtClean="0"/>
              <a:t>)</a:t>
            </a:r>
          </a:p>
          <a:p>
            <a:endParaRPr lang="en-GB" dirty="0"/>
          </a:p>
        </p:txBody>
      </p:sp>
      <p:sp>
        <p:nvSpPr>
          <p:cNvPr id="4" name="Slide Number Placeholder 3"/>
          <p:cNvSpPr>
            <a:spLocks noGrp="1"/>
          </p:cNvSpPr>
          <p:nvPr>
            <p:ph type="sldNum" sz="quarter" idx="11"/>
          </p:nvPr>
        </p:nvSpPr>
        <p:spPr/>
        <p:txBody>
          <a:bodyPr/>
          <a:lstStyle/>
          <a:p>
            <a:endParaRPr lang="en-US" dirty="0"/>
          </a:p>
        </p:txBody>
      </p:sp>
      <p:sp>
        <p:nvSpPr>
          <p:cNvPr id="5" name="Footer Placeholder 4"/>
          <p:cNvSpPr>
            <a:spLocks noGrp="1"/>
          </p:cNvSpPr>
          <p:nvPr>
            <p:ph type="ftr" sz="quarter" idx="10"/>
          </p:nvPr>
        </p:nvSpPr>
        <p:spPr/>
        <p:txBody>
          <a:bodyPr/>
          <a:lstStyle/>
          <a:p>
            <a:r>
              <a:rPr lang="en-US" dirty="0" smtClean="0"/>
              <a:t>LHC 8:30 meeting</a:t>
            </a:r>
            <a:endParaRPr lang="en-US" dirty="0"/>
          </a:p>
        </p:txBody>
      </p:sp>
      <p:sp>
        <p:nvSpPr>
          <p:cNvPr id="6" name="Date Placeholder 5"/>
          <p:cNvSpPr>
            <a:spLocks noGrp="1"/>
          </p:cNvSpPr>
          <p:nvPr>
            <p:ph type="dt" sz="half" idx="12"/>
          </p:nvPr>
        </p:nvSpPr>
        <p:spPr/>
        <p:txBody>
          <a:bodyPr/>
          <a:lstStyle/>
          <a:p>
            <a:r>
              <a:rPr lang="en-US" smtClean="0"/>
              <a:t>23/03/2011</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44707</TotalTime>
  <Words>403</Words>
  <Application>Microsoft Office PowerPoint</Application>
  <PresentationFormat>On-screen Show (4:3)</PresentationFormat>
  <Paragraphs>94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Pixel</vt:lpstr>
      <vt:lpstr>Yesterday’s morning’s controls issues</vt:lpstr>
      <vt:lpstr>Yesterday</vt:lpstr>
      <vt:lpstr>Yesterday evening</vt:lpstr>
      <vt:lpstr>Night shift summary</vt:lpstr>
      <vt:lpstr>Feed-forward in ramp</vt:lpstr>
      <vt:lpstr>EOF 06:00 this morning</vt:lpstr>
      <vt:lpstr>Totals</vt:lpstr>
      <vt:lpstr>Incoming</vt:lpstr>
      <vt:lpstr>Outstanding</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Lamont</cp:lastModifiedBy>
  <cp:revision>2620</cp:revision>
  <dcterms:created xsi:type="dcterms:W3CDTF">2010-07-26T05:43:59Z</dcterms:created>
  <dcterms:modified xsi:type="dcterms:W3CDTF">2011-03-23T11:44:46Z</dcterms:modified>
</cp:coreProperties>
</file>