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4"/>
  </p:notesMasterIdLst>
  <p:handoutMasterIdLst>
    <p:handoutMasterId r:id="rId15"/>
  </p:handoutMasterIdLst>
  <p:sldIdLst>
    <p:sldId id="858" r:id="rId2"/>
    <p:sldId id="860" r:id="rId3"/>
    <p:sldId id="859" r:id="rId4"/>
    <p:sldId id="862" r:id="rId5"/>
    <p:sldId id="863" r:id="rId6"/>
    <p:sldId id="864" r:id="rId7"/>
    <p:sldId id="857" r:id="rId8"/>
    <p:sldId id="865" r:id="rId9"/>
    <p:sldId id="866" r:id="rId10"/>
    <p:sldId id="867" r:id="rId11"/>
    <p:sldId id="868" r:id="rId12"/>
    <p:sldId id="869" r:id="rId13"/>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7" autoAdjust="0"/>
    <p:restoredTop sz="95238" autoAdjust="0"/>
  </p:normalViewPr>
  <p:slideViewPr>
    <p:cSldViewPr>
      <p:cViewPr varScale="1">
        <p:scale>
          <a:sx n="96" d="100"/>
          <a:sy n="96" d="100"/>
        </p:scale>
        <p:origin x="-108" y="-150"/>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3/8/2011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p14="http://schemas.microsoft.com/office/powerpoint/2010/main" xmlns=""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p14="http://schemas.microsoft.com/office/powerpoint/2010/main" xmlns=""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01-12-2010</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LMC</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01-12-2010</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LMC</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LMC</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01-12-2010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LMC</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01-12-2010</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dt="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BLM update procedure: </a:t>
            </a:r>
            <a:br>
              <a:rPr lang="en-US" dirty="0" smtClean="0"/>
            </a:br>
            <a:r>
              <a:rPr lang="en-US" dirty="0" smtClean="0"/>
              <a:t/>
            </a:r>
            <a:br>
              <a:rPr lang="en-US" dirty="0" smtClean="0"/>
            </a:br>
            <a:r>
              <a:rPr lang="en-US" dirty="0" smtClean="0"/>
              <a:t>- Updated the RT software </a:t>
            </a:r>
            <a:br>
              <a:rPr lang="en-US" dirty="0" smtClean="0"/>
            </a:br>
            <a:r>
              <a:rPr lang="en-US" dirty="0" smtClean="0"/>
              <a:t>- Updated the BLETC firmware (ver. 20110221_A) </a:t>
            </a:r>
            <a:br>
              <a:rPr lang="en-US" dirty="0" smtClean="0"/>
            </a:br>
            <a:r>
              <a:rPr lang="en-US" dirty="0" smtClean="0"/>
              <a:t>- Changed the </a:t>
            </a:r>
            <a:r>
              <a:rPr lang="en-US" dirty="0" err="1" smtClean="0"/>
              <a:t>firware</a:t>
            </a:r>
            <a:r>
              <a:rPr lang="en-US" dirty="0" smtClean="0"/>
              <a:t> version in the MASTER tables and generated the LSA settings for both BLETC and BLECS modules. </a:t>
            </a:r>
            <a:br>
              <a:rPr lang="en-US" dirty="0" smtClean="0"/>
            </a:br>
            <a:r>
              <a:rPr lang="en-US" dirty="0" smtClean="0"/>
              <a:t>- driven to the electronics. </a:t>
            </a:r>
            <a:br>
              <a:rPr lang="en-US" dirty="0" smtClean="0"/>
            </a:br>
            <a:r>
              <a:rPr lang="en-US" dirty="0" smtClean="0"/>
              <a:t/>
            </a:r>
            <a:br>
              <a:rPr lang="en-US" dirty="0" smtClean="0"/>
            </a:br>
            <a:r>
              <a:rPr lang="en-US" dirty="0" smtClean="0"/>
              <a:t>Running the MCS check. </a:t>
            </a:r>
            <a:br>
              <a:rPr lang="en-US" dirty="0" smtClean="0"/>
            </a:br>
            <a:endParaRPr lang="en-GB" dirty="0"/>
          </a:p>
        </p:txBody>
      </p:sp>
      <p:sp>
        <p:nvSpPr>
          <p:cNvPr id="4" name="Title 3"/>
          <p:cNvSpPr>
            <a:spLocks noGrp="1"/>
          </p:cNvSpPr>
          <p:nvPr>
            <p:ph type="title"/>
          </p:nvPr>
        </p:nvSpPr>
        <p:spPr/>
        <p:txBody>
          <a:bodyPr/>
          <a:lstStyle/>
          <a:p>
            <a:r>
              <a:rPr lang="en-US" dirty="0" smtClean="0"/>
              <a:t>BLM update</a:t>
            </a:r>
            <a:endParaRPr lang="en-GB" dirty="0"/>
          </a:p>
        </p:txBody>
      </p:sp>
      <p:sp>
        <p:nvSpPr>
          <p:cNvPr id="6" name="TextBox 5"/>
          <p:cNvSpPr txBox="1"/>
          <p:nvPr/>
        </p:nvSpPr>
        <p:spPr>
          <a:xfrm>
            <a:off x="2195670" y="6021360"/>
            <a:ext cx="5400750" cy="400110"/>
          </a:xfrm>
          <a:prstGeom prst="rect">
            <a:avLst/>
          </a:prstGeom>
          <a:noFill/>
        </p:spPr>
        <p:txBody>
          <a:bodyPr wrap="square" rtlCol="0">
            <a:spAutoFit/>
          </a:bodyPr>
          <a:lstStyle/>
          <a:p>
            <a:r>
              <a:rPr lang="en-US" dirty="0" smtClean="0"/>
              <a:t>Christos </a:t>
            </a:r>
            <a:r>
              <a:rPr lang="en-US" dirty="0" err="1" smtClean="0"/>
              <a:t>Zamantas</a:t>
            </a:r>
            <a:r>
              <a:rPr lang="en-US" dirty="0" smtClean="0"/>
              <a:t>, Stephen Jackson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440" y="1268700"/>
            <a:ext cx="8229600" cy="5111750"/>
          </a:xfrm>
        </p:spPr>
        <p:txBody>
          <a:bodyPr/>
          <a:lstStyle/>
          <a:p>
            <a:r>
              <a:rPr lang="en-US" sz="1800" dirty="0" smtClean="0">
                <a:solidFill>
                  <a:srgbClr val="FF0000"/>
                </a:solidFill>
              </a:rPr>
              <a:t>Completed </a:t>
            </a:r>
            <a:r>
              <a:rPr lang="en-US" sz="1800" dirty="0" smtClean="0">
                <a:solidFill>
                  <a:srgbClr val="FF0000"/>
                </a:solidFill>
              </a:rPr>
              <a:t>setup of all collimators b1 and b2 </a:t>
            </a:r>
            <a:endParaRPr lang="en-US" sz="1800" dirty="0" smtClean="0">
              <a:solidFill>
                <a:srgbClr val="FF0000"/>
              </a:solidFill>
            </a:endParaRPr>
          </a:p>
          <a:p>
            <a:r>
              <a:rPr lang="en-US" sz="1800" dirty="0" smtClean="0"/>
              <a:t>Then </a:t>
            </a:r>
            <a:r>
              <a:rPr lang="en-US" sz="1800" dirty="0" smtClean="0"/>
              <a:t>took a while to set up TCDQ's. Lengthy due to various status handling issues (motors blocked in armed status without movement). </a:t>
            </a:r>
            <a:endParaRPr lang="en-US" sz="1800" dirty="0" smtClean="0"/>
          </a:p>
          <a:p>
            <a:r>
              <a:rPr lang="en-US" sz="1800" dirty="0" smtClean="0"/>
              <a:t>In </a:t>
            </a:r>
            <a:r>
              <a:rPr lang="en-US" sz="1800" dirty="0" smtClean="0"/>
              <a:t>parallel checked three collimators with </a:t>
            </a:r>
            <a:r>
              <a:rPr lang="en-US" sz="1800" dirty="0" smtClean="0"/>
              <a:t>suspicious </a:t>
            </a:r>
            <a:r>
              <a:rPr lang="en-US" sz="1800" dirty="0" smtClean="0"/>
              <a:t>beam-based calibration values. Found angular misalignments of whole tank &gt;1.9 </a:t>
            </a:r>
            <a:r>
              <a:rPr lang="en-US" sz="1800" dirty="0" err="1" smtClean="0"/>
              <a:t>mrad</a:t>
            </a:r>
            <a:r>
              <a:rPr lang="en-US" sz="1800" dirty="0" smtClean="0"/>
              <a:t> for all three cases (jaws </a:t>
            </a:r>
            <a:r>
              <a:rPr lang="en-US" sz="1800" dirty="0" err="1" smtClean="0"/>
              <a:t>niclecy</a:t>
            </a:r>
            <a:r>
              <a:rPr lang="en-US" sz="1800" dirty="0" smtClean="0"/>
              <a:t> parallel inside tank). Determined sign of angle. Requires inspection during next technical stop. </a:t>
            </a:r>
            <a:endParaRPr lang="en-US" sz="1800" dirty="0" smtClean="0"/>
          </a:p>
          <a:p>
            <a:r>
              <a:rPr lang="en-US" sz="1800" dirty="0" smtClean="0"/>
              <a:t>Rechecked </a:t>
            </a:r>
            <a:r>
              <a:rPr lang="en-US" sz="1800" dirty="0" smtClean="0"/>
              <a:t>TCDQ after phone discussion with Brennan. Found ~1.1mm offset for b2 and ~0mm for b1. To be compared with 0.9mm in b2 and ~0.4mm in b1 from standard </a:t>
            </a:r>
            <a:r>
              <a:rPr lang="en-US" sz="1800" dirty="0" err="1" smtClean="0"/>
              <a:t>setup+calculation</a:t>
            </a:r>
            <a:r>
              <a:rPr lang="en-US" sz="1800" dirty="0" smtClean="0"/>
              <a:t> method (as used in 2010). </a:t>
            </a:r>
            <a:endParaRPr lang="en-US" sz="1800" dirty="0" smtClean="0"/>
          </a:p>
          <a:p>
            <a:r>
              <a:rPr lang="en-US" sz="1800" dirty="0" smtClean="0">
                <a:solidFill>
                  <a:srgbClr val="008000"/>
                </a:solidFill>
              </a:rPr>
              <a:t>In </a:t>
            </a:r>
            <a:r>
              <a:rPr lang="en-US" sz="1800" dirty="0" smtClean="0">
                <a:solidFill>
                  <a:srgbClr val="008000"/>
                </a:solidFill>
              </a:rPr>
              <a:t>parallel generated functions for injection, ramp and 3.5TeV (flat top before squeeze) from BBA data found. </a:t>
            </a:r>
            <a:endParaRPr lang="en-US" sz="1800" dirty="0" smtClean="0">
              <a:solidFill>
                <a:srgbClr val="008000"/>
              </a:solidFill>
            </a:endParaRPr>
          </a:p>
          <a:p>
            <a:r>
              <a:rPr lang="en-US" sz="1800" dirty="0" smtClean="0"/>
              <a:t>Loaded </a:t>
            </a:r>
            <a:r>
              <a:rPr lang="en-US" sz="1800" dirty="0" smtClean="0"/>
              <a:t>functions and 3.5 TeV settings. To be updated tomorrow for linear scaling of TCT center with time during energy ramp (instead of linear scaling with energy). </a:t>
            </a:r>
            <a:r>
              <a:rPr lang="en-US" dirty="0" smtClean="0"/>
              <a:t/>
            </a:r>
            <a:br>
              <a:rPr lang="en-US" dirty="0" smtClean="0"/>
            </a:br>
            <a:endParaRPr lang="en-GB" dirty="0"/>
          </a:p>
        </p:txBody>
      </p:sp>
      <p:sp>
        <p:nvSpPr>
          <p:cNvPr id="3" name="Title 2"/>
          <p:cNvSpPr>
            <a:spLocks noGrp="1"/>
          </p:cNvSpPr>
          <p:nvPr>
            <p:ph type="title"/>
          </p:nvPr>
        </p:nvSpPr>
        <p:spPr/>
        <p:txBody>
          <a:bodyPr/>
          <a:lstStyle/>
          <a:p>
            <a:r>
              <a:rPr lang="en-US" dirty="0" smtClean="0"/>
              <a:t>Collimation summary</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
        <p:nvSpPr>
          <p:cNvPr id="5" name="TextBox 4"/>
          <p:cNvSpPr txBox="1"/>
          <p:nvPr/>
        </p:nvSpPr>
        <p:spPr>
          <a:xfrm>
            <a:off x="611450" y="764630"/>
            <a:ext cx="7849090" cy="369332"/>
          </a:xfrm>
          <a:prstGeom prst="rect">
            <a:avLst/>
          </a:prstGeom>
          <a:noFill/>
        </p:spPr>
        <p:txBody>
          <a:bodyPr wrap="square" rtlCol="0">
            <a:spAutoFit/>
          </a:bodyPr>
          <a:lstStyle/>
          <a:p>
            <a:r>
              <a:rPr lang="en-US" sz="1800" dirty="0" smtClean="0"/>
              <a:t>R</a:t>
            </a:r>
            <a:r>
              <a:rPr lang="en-US" sz="1800" dirty="0" smtClean="0"/>
              <a:t>. Bruce, S. Redaelli, D. </a:t>
            </a:r>
            <a:r>
              <a:rPr lang="en-US" sz="1800" dirty="0" err="1" smtClean="0"/>
              <a:t>Deboy</a:t>
            </a:r>
            <a:r>
              <a:rPr lang="en-US" sz="1800" dirty="0" smtClean="0"/>
              <a:t>, G. Valentino, R. </a:t>
            </a:r>
            <a:r>
              <a:rPr lang="en-US" sz="1800" dirty="0" smtClean="0"/>
              <a:t>Assmann </a:t>
            </a:r>
            <a:endParaRPr lang="en-GB" sz="1800" dirty="0"/>
          </a:p>
        </p:txBody>
      </p:sp>
      <p:sp>
        <p:nvSpPr>
          <p:cNvPr id="9" name="TextBox 8"/>
          <p:cNvSpPr txBox="1"/>
          <p:nvPr/>
        </p:nvSpPr>
        <p:spPr>
          <a:xfrm>
            <a:off x="1043510" y="6021360"/>
            <a:ext cx="7345020" cy="1015663"/>
          </a:xfrm>
          <a:prstGeom prst="rect">
            <a:avLst/>
          </a:prstGeom>
          <a:noFill/>
        </p:spPr>
        <p:txBody>
          <a:bodyPr wrap="square" rtlCol="0">
            <a:spAutoFit/>
          </a:bodyPr>
          <a:lstStyle/>
          <a:p>
            <a:r>
              <a:rPr lang="en-US" dirty="0" smtClean="0"/>
              <a:t>Loss maps for the grand </a:t>
            </a:r>
            <a:r>
              <a:rPr lang="en-US" dirty="0" smtClean="0"/>
              <a:t>finale! </a:t>
            </a:r>
            <a:r>
              <a:rPr lang="en-US" dirty="0" smtClean="0"/>
              <a:t>Looks quite good. On first sight no abnormality seen. To be analyzed in detail. </a:t>
            </a:r>
            <a:br>
              <a:rPr lang="en-US" dirty="0" smtClean="0"/>
            </a:b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1276732"/>
          </a:xfrm>
        </p:spPr>
        <p:txBody>
          <a:bodyPr/>
          <a:lstStyle/>
          <a:p>
            <a:r>
              <a:rPr lang="en-US" dirty="0" smtClean="0"/>
              <a:t>2:30 beams back in at 450 GeV</a:t>
            </a:r>
          </a:p>
          <a:p>
            <a:r>
              <a:rPr lang="en-US" dirty="0" smtClean="0"/>
              <a:t>Beating re-checked at 1.5 m</a:t>
            </a:r>
          </a:p>
          <a:p>
            <a:r>
              <a:rPr lang="en-US" dirty="0" smtClean="0"/>
              <a:t>B</a:t>
            </a:r>
            <a:r>
              <a:rPr lang="en-US" dirty="0" smtClean="0"/>
              <a:t>eta</a:t>
            </a:r>
            <a:r>
              <a:rPr lang="en-US" dirty="0" smtClean="0"/>
              <a:t>* k-modulation </a:t>
            </a:r>
            <a:r>
              <a:rPr lang="en-US" dirty="0" smtClean="0"/>
              <a:t>scans ongoing…</a:t>
            </a:r>
            <a:endParaRPr lang="en-GB" dirty="0"/>
          </a:p>
        </p:txBody>
      </p:sp>
      <p:sp>
        <p:nvSpPr>
          <p:cNvPr id="3" name="Title 2"/>
          <p:cNvSpPr>
            <a:spLocks noGrp="1"/>
          </p:cNvSpPr>
          <p:nvPr>
            <p:ph type="title"/>
          </p:nvPr>
        </p:nvSpPr>
        <p:spPr/>
        <p:txBody>
          <a:bodyPr/>
          <a:lstStyle/>
          <a:p>
            <a:r>
              <a:rPr lang="en-US" dirty="0" smtClean="0"/>
              <a:t>Later this night</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259540" y="2348850"/>
            <a:ext cx="5870611" cy="417756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Incoming…</a:t>
            </a:r>
            <a:endParaRPr lang="en-GB" dirty="0"/>
          </a:p>
        </p:txBody>
      </p:sp>
      <p:sp>
        <p:nvSpPr>
          <p:cNvPr id="4" name="Footer Placeholder 3"/>
          <p:cNvSpPr>
            <a:spLocks noGrp="1"/>
          </p:cNvSpPr>
          <p:nvPr>
            <p:ph type="ftr" sz="quarter" idx="10"/>
          </p:nvPr>
        </p:nvSpPr>
        <p:spPr/>
        <p:txBody>
          <a:bodyPr/>
          <a:lstStyle/>
          <a:p>
            <a:pPr>
              <a:defRPr/>
            </a:pPr>
            <a:r>
              <a:rPr lang="en-US" smtClean="0"/>
              <a:t>LMC</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0" y="1852613"/>
            <a:ext cx="8964610" cy="3152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All </a:t>
            </a:r>
            <a:r>
              <a:rPr lang="en-US" sz="1800" dirty="0" smtClean="0"/>
              <a:t>front-ends and processing modules have been updated to the new version . </a:t>
            </a:r>
            <a:br>
              <a:rPr lang="en-US" sz="1800" dirty="0" smtClean="0"/>
            </a:br>
            <a:r>
              <a:rPr lang="en-US" sz="1800" dirty="0" smtClean="0"/>
              <a:t/>
            </a:r>
            <a:br>
              <a:rPr lang="en-US" sz="1800" dirty="0" smtClean="0"/>
            </a:br>
            <a:r>
              <a:rPr lang="en-US" sz="1800" dirty="0" smtClean="0"/>
              <a:t>On the first set of tests, the collection and delivery of the BLM IQC data have been checked and several delays changed to adjust both the freeze of the buffers and the start of collection. </a:t>
            </a:r>
            <a:br>
              <a:rPr lang="en-US" sz="1800" dirty="0" smtClean="0"/>
            </a:br>
            <a:r>
              <a:rPr lang="en-US" sz="1800" dirty="0" smtClean="0"/>
              <a:t>Several injection events sent and verified the correctness together with the IQC developers. We mark this issue now as fixed. </a:t>
            </a:r>
            <a:br>
              <a:rPr lang="en-US" sz="1800" dirty="0" smtClean="0"/>
            </a:br>
            <a:r>
              <a:rPr lang="en-US" sz="1800" dirty="0" smtClean="0"/>
              <a:t/>
            </a:r>
            <a:br>
              <a:rPr lang="en-US" sz="1800" dirty="0" smtClean="0"/>
            </a:br>
            <a:r>
              <a:rPr lang="en-US" sz="1800" dirty="0" smtClean="0"/>
              <a:t>The second part was dedicated to establish that the MPS functionalities have remained unchanged. </a:t>
            </a:r>
            <a:br>
              <a:rPr lang="en-US" sz="1800" dirty="0" smtClean="0"/>
            </a:br>
            <a:r>
              <a:rPr lang="en-US" sz="1800" dirty="0" smtClean="0"/>
              <a:t>Two injections per beam was shot in the TCP collimators and the latency between measuring the loss and issuing a beam dump request match those expected. </a:t>
            </a:r>
            <a:br>
              <a:rPr lang="en-US" sz="1800" dirty="0" smtClean="0"/>
            </a:br>
            <a:r>
              <a:rPr lang="en-US" sz="1800" dirty="0" smtClean="0"/>
              <a:t/>
            </a:r>
            <a:br>
              <a:rPr lang="en-US" sz="1800" dirty="0" smtClean="0"/>
            </a:br>
            <a:r>
              <a:rPr lang="en-US" sz="1800" dirty="0" smtClean="0"/>
              <a:t>With the agreement of the CMS BCM coordinator (David </a:t>
            </a:r>
            <a:r>
              <a:rPr lang="en-US" sz="1800" dirty="0" err="1" smtClean="0"/>
              <a:t>Stickland</a:t>
            </a:r>
            <a:r>
              <a:rPr lang="en-US" sz="1800" dirty="0" smtClean="0"/>
              <a:t>) the operational crate cmsbrmppc2 has been also updated. </a:t>
            </a:r>
            <a:br>
              <a:rPr lang="en-US" sz="1800" dirty="0" smtClean="0"/>
            </a:br>
            <a:r>
              <a:rPr lang="en-US" sz="1800" dirty="0" smtClean="0"/>
              <a:t/>
            </a:r>
            <a:br>
              <a:rPr lang="en-US" sz="1800" dirty="0" smtClean="0"/>
            </a:br>
            <a:endParaRPr lang="en-GB" sz="1800" dirty="0"/>
          </a:p>
        </p:txBody>
      </p:sp>
      <p:sp>
        <p:nvSpPr>
          <p:cNvPr id="3" name="Title 2"/>
          <p:cNvSpPr>
            <a:spLocks noGrp="1"/>
          </p:cNvSpPr>
          <p:nvPr>
            <p:ph type="title"/>
          </p:nvPr>
        </p:nvSpPr>
        <p:spPr/>
        <p:txBody>
          <a:bodyPr/>
          <a:lstStyle/>
          <a:p>
            <a:r>
              <a:rPr lang="en-US" dirty="0" smtClean="0"/>
              <a:t>Summary of BLM </a:t>
            </a:r>
            <a:r>
              <a:rPr lang="en-US" dirty="0" smtClean="0"/>
              <a:t>tests after update</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TDI </a:t>
            </a:r>
            <a:r>
              <a:rPr lang="en-US" dirty="0" smtClean="0"/>
              <a:t>MPS checks finished. Analysis ongoing. </a:t>
            </a:r>
            <a:endParaRPr lang="en-US" dirty="0" smtClean="0"/>
          </a:p>
          <a:p>
            <a:r>
              <a:rPr lang="en-US" dirty="0" smtClean="0"/>
              <a:t>TCDI </a:t>
            </a:r>
            <a:r>
              <a:rPr lang="en-US" dirty="0" smtClean="0"/>
              <a:t>phase space coverage analysis finished. Protection OK. TI 2 data quality for 1 or 2 phases not good. If time available will check again a couple of phases</a:t>
            </a:r>
            <a:r>
              <a:rPr lang="en-US" dirty="0" smtClean="0"/>
              <a:t>.</a:t>
            </a:r>
          </a:p>
          <a:p>
            <a:r>
              <a:rPr lang="en-US" sz="2000" dirty="0" smtClean="0"/>
              <a:t>BPM P6 Interlock test </a:t>
            </a:r>
          </a:p>
          <a:p>
            <a:pPr lvl="1"/>
            <a:r>
              <a:rPr lang="en-US" sz="1800" dirty="0" smtClean="0"/>
              <a:t>thresholds defined around BPM readings: done yesterday </a:t>
            </a:r>
          </a:p>
          <a:p>
            <a:pPr lvl="1"/>
            <a:r>
              <a:rPr lang="en-US" sz="1800" dirty="0" smtClean="0"/>
              <a:t>for both beams one threshold was moved in steps of 0.5mm across the actual reading and a beam dump request was observed on the BIS monitor as expected </a:t>
            </a:r>
          </a:p>
          <a:p>
            <a:pPr lvl="1"/>
            <a:r>
              <a:rPr lang="en-US" sz="1800" dirty="0" smtClean="0"/>
              <a:t>test OK </a:t>
            </a:r>
            <a:r>
              <a:rPr lang="en-US" dirty="0" smtClean="0"/>
              <a:t> </a:t>
            </a:r>
          </a:p>
        </p:txBody>
      </p:sp>
      <p:sp>
        <p:nvSpPr>
          <p:cNvPr id="3" name="Title 2"/>
          <p:cNvSpPr>
            <a:spLocks noGrp="1"/>
          </p:cNvSpPr>
          <p:nvPr>
            <p:ph type="title"/>
          </p:nvPr>
        </p:nvSpPr>
        <p:spPr/>
        <p:txBody>
          <a:bodyPr/>
          <a:lstStyle/>
          <a:p>
            <a:r>
              <a:rPr lang="en-US" dirty="0" smtClean="0"/>
              <a:t>Summary of injection Studies</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TDI </a:t>
            </a:r>
            <a:r>
              <a:rPr lang="en-US" sz="2000" dirty="0" smtClean="0"/>
              <a:t>grazing </a:t>
            </a:r>
            <a:endParaRPr lang="en-US" sz="2000" dirty="0" smtClean="0"/>
          </a:p>
          <a:p>
            <a:pPr lvl="1"/>
            <a:r>
              <a:rPr lang="en-US" sz="1200" dirty="0" smtClean="0"/>
              <a:t> </a:t>
            </a:r>
            <a:r>
              <a:rPr lang="en-US" sz="1800" dirty="0" smtClean="0"/>
              <a:t>both beams </a:t>
            </a:r>
            <a:endParaRPr lang="en-US" sz="1800" dirty="0" smtClean="0"/>
          </a:p>
          <a:p>
            <a:pPr lvl="1"/>
            <a:r>
              <a:rPr lang="en-US" sz="1800" dirty="0" smtClean="0"/>
              <a:t> </a:t>
            </a:r>
            <a:r>
              <a:rPr lang="en-US" sz="1800" dirty="0" smtClean="0"/>
              <a:t>used knob to simulate different MKI strength in sigma at TDI </a:t>
            </a:r>
            <a:endParaRPr lang="en-US" sz="1800" dirty="0" smtClean="0"/>
          </a:p>
          <a:p>
            <a:pPr lvl="1"/>
            <a:r>
              <a:rPr lang="en-US" sz="1800" dirty="0" smtClean="0"/>
              <a:t> </a:t>
            </a:r>
            <a:r>
              <a:rPr lang="en-US" sz="1800" dirty="0" smtClean="0"/>
              <a:t>scanned from 3 to 9 sigma (plus/minus) in steps of one sigma, one calibration shot of 12 sigma (deep into the TDI to have losses concentrated) </a:t>
            </a:r>
            <a:endParaRPr lang="en-US" sz="1800" dirty="0" smtClean="0"/>
          </a:p>
          <a:p>
            <a:pPr lvl="1"/>
            <a:r>
              <a:rPr lang="en-US" sz="1800" dirty="0" smtClean="0"/>
              <a:t> </a:t>
            </a:r>
            <a:r>
              <a:rPr lang="en-US" sz="1800" dirty="0" smtClean="0"/>
              <a:t>preliminary analysis: direct losses only at TDI and TCLI and collimation region (P3 and P7), shower downstream of TDI depending on grazing angle </a:t>
            </a:r>
            <a:endParaRPr lang="en-US" sz="1800" dirty="0" smtClean="0"/>
          </a:p>
          <a:p>
            <a:pPr lvl="1"/>
            <a:r>
              <a:rPr lang="en-US" sz="1800" dirty="0" smtClean="0"/>
              <a:t>otherwise </a:t>
            </a:r>
            <a:r>
              <a:rPr lang="en-US" sz="1800" dirty="0" smtClean="0"/>
              <a:t>losses in the arc are low --&gt; protection from TDI is given </a:t>
            </a:r>
            <a:endParaRPr lang="en-US" sz="1800" dirty="0" smtClean="0"/>
          </a:p>
          <a:p>
            <a:pPr lvl="1"/>
            <a:r>
              <a:rPr lang="en-US" sz="1800" dirty="0" smtClean="0"/>
              <a:t> </a:t>
            </a:r>
            <a:r>
              <a:rPr lang="en-US" sz="1800" dirty="0" smtClean="0"/>
              <a:t>ALICE and LHCb BCMs triggered for &gt;7 sigma </a:t>
            </a:r>
            <a:endParaRPr lang="en-US" sz="1800" dirty="0" smtClean="0"/>
          </a:p>
          <a:p>
            <a:pPr lvl="1"/>
            <a:r>
              <a:rPr lang="en-US" sz="1800" dirty="0" smtClean="0"/>
              <a:t>LHCb </a:t>
            </a:r>
            <a:r>
              <a:rPr lang="en-US" sz="1800" dirty="0" smtClean="0"/>
              <a:t>triggers also with installed sunglasses on the BCMs </a:t>
            </a:r>
            <a:endParaRPr lang="en-US" sz="1800" dirty="0" smtClean="0"/>
          </a:p>
          <a:p>
            <a:pPr lvl="1"/>
            <a:endParaRPr lang="en-US" sz="1200" dirty="0" smtClean="0"/>
          </a:p>
        </p:txBody>
      </p:sp>
      <p:sp>
        <p:nvSpPr>
          <p:cNvPr id="3" name="Title 2"/>
          <p:cNvSpPr>
            <a:spLocks noGrp="1"/>
          </p:cNvSpPr>
          <p:nvPr>
            <p:ph type="title"/>
          </p:nvPr>
        </p:nvSpPr>
        <p:spPr/>
        <p:txBody>
          <a:bodyPr/>
          <a:lstStyle/>
          <a:p>
            <a:r>
              <a:rPr lang="en-US" dirty="0" smtClean="0"/>
              <a:t>Summary of injection Studies</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
        <p:nvSpPr>
          <p:cNvPr id="5" name="TextBox 4"/>
          <p:cNvSpPr txBox="1"/>
          <p:nvPr/>
        </p:nvSpPr>
        <p:spPr>
          <a:xfrm>
            <a:off x="1043510" y="5949350"/>
            <a:ext cx="5976830" cy="400110"/>
          </a:xfrm>
          <a:prstGeom prst="rect">
            <a:avLst/>
          </a:prstGeom>
          <a:noFill/>
        </p:spPr>
        <p:txBody>
          <a:bodyPr wrap="square" rtlCol="0">
            <a:spAutoFit/>
          </a:bodyPr>
          <a:lstStyle/>
          <a:p>
            <a:r>
              <a:rPr lang="en-US" dirty="0" smtClean="0"/>
              <a:t>Chiara, Malika, Verena, Brennan, Wolfgang</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430" y="692620"/>
            <a:ext cx="8229600" cy="5111750"/>
          </a:xfrm>
        </p:spPr>
        <p:txBody>
          <a:bodyPr/>
          <a:lstStyle/>
          <a:p>
            <a:r>
              <a:rPr lang="en-US" dirty="0" smtClean="0"/>
              <a:t>B1</a:t>
            </a:r>
            <a:r>
              <a:rPr lang="en-US" dirty="0" smtClean="0"/>
              <a:t>: </a:t>
            </a:r>
            <a:endParaRPr lang="en-US" dirty="0" smtClean="0"/>
          </a:p>
          <a:p>
            <a:pPr lvl="1"/>
            <a:r>
              <a:rPr lang="en-US" dirty="0" smtClean="0"/>
              <a:t>emittance </a:t>
            </a:r>
            <a:r>
              <a:rPr lang="en-US" dirty="0" smtClean="0"/>
              <a:t>blow up in the SPS to 2/2.5 um </a:t>
            </a:r>
            <a:endParaRPr lang="en-US" dirty="0" smtClean="0"/>
          </a:p>
          <a:p>
            <a:pPr lvl="1"/>
            <a:r>
              <a:rPr lang="en-US" dirty="0" smtClean="0"/>
              <a:t>injected </a:t>
            </a:r>
            <a:r>
              <a:rPr lang="en-US" dirty="0" smtClean="0"/>
              <a:t>one nominal bunch on LHC4 </a:t>
            </a:r>
            <a:endParaRPr lang="en-US" dirty="0" smtClean="0"/>
          </a:p>
          <a:p>
            <a:pPr lvl="1"/>
            <a:r>
              <a:rPr lang="en-US" dirty="0" smtClean="0"/>
              <a:t>checked </a:t>
            </a:r>
            <a:r>
              <a:rPr lang="en-US" dirty="0" smtClean="0"/>
              <a:t>reference trajectories for both beams, corrected B1 with the pilot </a:t>
            </a:r>
            <a:endParaRPr lang="en-US" dirty="0" smtClean="0"/>
          </a:p>
          <a:p>
            <a:pPr lvl="1"/>
            <a:r>
              <a:rPr lang="en-US" dirty="0" smtClean="0"/>
              <a:t>copied </a:t>
            </a:r>
            <a:r>
              <a:rPr lang="en-US" dirty="0" smtClean="0"/>
              <a:t>new reference for B1 and existing reference for B2 to LHC3 (and also LHC4 for B1) </a:t>
            </a:r>
            <a:endParaRPr lang="en-US" dirty="0" smtClean="0"/>
          </a:p>
          <a:p>
            <a:pPr lvl="1"/>
            <a:r>
              <a:rPr lang="en-US" dirty="0" smtClean="0"/>
              <a:t>injected </a:t>
            </a:r>
            <a:r>
              <a:rPr lang="en-US" dirty="0" smtClean="0"/>
              <a:t>four bunches on LHC4, no scraping in the SPS, trajectory and losses fine </a:t>
            </a:r>
            <a:endParaRPr lang="en-US" dirty="0" smtClean="0"/>
          </a:p>
          <a:p>
            <a:pPr lvl="1"/>
            <a:r>
              <a:rPr lang="en-US" dirty="0" smtClean="0"/>
              <a:t>injected </a:t>
            </a:r>
            <a:r>
              <a:rPr lang="en-US" dirty="0" smtClean="0"/>
              <a:t>bunch trains of 8 bunches with 75 ns spacing (LHC3) with scraping </a:t>
            </a:r>
            <a:endParaRPr lang="en-US" dirty="0" smtClean="0"/>
          </a:p>
          <a:p>
            <a:pPr lvl="1"/>
            <a:r>
              <a:rPr lang="en-US" dirty="0" smtClean="0"/>
              <a:t>extraction </a:t>
            </a:r>
            <a:r>
              <a:rPr lang="en-US" dirty="0" smtClean="0"/>
              <a:t>observed on OASIS OK </a:t>
            </a:r>
            <a:endParaRPr lang="en-US" dirty="0" smtClean="0"/>
          </a:p>
          <a:p>
            <a:pPr lvl="1"/>
            <a:r>
              <a:rPr lang="en-US" dirty="0" smtClean="0"/>
              <a:t>transfer </a:t>
            </a:r>
            <a:r>
              <a:rPr lang="en-US" dirty="0" smtClean="0"/>
              <a:t>line trajectory very good </a:t>
            </a:r>
            <a:endParaRPr lang="en-US" dirty="0" smtClean="0"/>
          </a:p>
          <a:p>
            <a:pPr lvl="1"/>
            <a:endParaRPr lang="en-GB" dirty="0" smtClean="0"/>
          </a:p>
          <a:p>
            <a:endParaRPr lang="en-GB" dirty="0"/>
          </a:p>
        </p:txBody>
      </p:sp>
      <p:sp>
        <p:nvSpPr>
          <p:cNvPr id="3" name="Title 2"/>
          <p:cNvSpPr>
            <a:spLocks noGrp="1"/>
          </p:cNvSpPr>
          <p:nvPr>
            <p:ph type="title"/>
          </p:nvPr>
        </p:nvSpPr>
        <p:spPr/>
        <p:txBody>
          <a:bodyPr/>
          <a:lstStyle/>
          <a:p>
            <a:r>
              <a:rPr lang="en-US" dirty="0" err="1" smtClean="0"/>
              <a:t>Multibunch</a:t>
            </a:r>
            <a:r>
              <a:rPr lang="en-US" dirty="0" smtClean="0"/>
              <a:t> </a:t>
            </a:r>
            <a:r>
              <a:rPr lang="en-US" dirty="0" smtClean="0"/>
              <a:t>Injection – beam 1</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TL losses very good </a:t>
            </a:r>
            <a:endParaRPr lang="en-US" dirty="0" smtClean="0"/>
          </a:p>
          <a:p>
            <a:pPr lvl="1"/>
            <a:r>
              <a:rPr lang="en-US" dirty="0" smtClean="0"/>
              <a:t>Losses </a:t>
            </a:r>
            <a:r>
              <a:rPr lang="en-US" dirty="0" smtClean="0"/>
              <a:t>in injection region OK </a:t>
            </a:r>
            <a:endParaRPr lang="en-US" dirty="0" smtClean="0"/>
          </a:p>
          <a:p>
            <a:pPr lvl="1"/>
            <a:r>
              <a:rPr lang="en-US" dirty="0" smtClean="0"/>
              <a:t>but </a:t>
            </a:r>
            <a:r>
              <a:rPr lang="en-US" dirty="0" smtClean="0"/>
              <a:t>dumped beam because of wrong damper settings </a:t>
            </a:r>
            <a:endParaRPr lang="en-US" dirty="0" smtClean="0"/>
          </a:p>
          <a:p>
            <a:pPr lvl="1"/>
            <a:r>
              <a:rPr lang="en-US" dirty="0" smtClean="0"/>
              <a:t>one bunch train </a:t>
            </a:r>
            <a:r>
              <a:rPr lang="en-US" dirty="0" smtClean="0"/>
              <a:t>injection was without SPS scraping - high losses in the TL and injection region </a:t>
            </a:r>
            <a:endParaRPr lang="en-US" dirty="0" smtClean="0"/>
          </a:p>
          <a:p>
            <a:pPr lvl="1"/>
            <a:r>
              <a:rPr lang="en-US" dirty="0" smtClean="0"/>
              <a:t>after </a:t>
            </a:r>
            <a:r>
              <a:rPr lang="en-US" dirty="0" smtClean="0"/>
              <a:t>switching off the damper, the beam was not only cleanly injected but also stayed in </a:t>
            </a:r>
            <a:endParaRPr lang="en-US" dirty="0" smtClean="0"/>
          </a:p>
          <a:p>
            <a:pPr lvl="1"/>
            <a:endParaRPr lang="en-US" dirty="0" smtClean="0"/>
          </a:p>
          <a:p>
            <a:r>
              <a:rPr lang="en-US" dirty="0" smtClean="0"/>
              <a:t>B2 </a:t>
            </a:r>
            <a:r>
              <a:rPr lang="en-US" dirty="0" err="1" smtClean="0"/>
              <a:t>multibunch</a:t>
            </a:r>
            <a:r>
              <a:rPr lang="en-US" dirty="0" smtClean="0"/>
              <a:t> injection to be done</a:t>
            </a:r>
            <a:endParaRPr lang="en-GB" dirty="0"/>
          </a:p>
        </p:txBody>
      </p:sp>
      <p:sp>
        <p:nvSpPr>
          <p:cNvPr id="3" name="Title 2"/>
          <p:cNvSpPr>
            <a:spLocks noGrp="1"/>
          </p:cNvSpPr>
          <p:nvPr>
            <p:ph type="title"/>
          </p:nvPr>
        </p:nvSpPr>
        <p:spPr/>
        <p:txBody>
          <a:bodyPr/>
          <a:lstStyle/>
          <a:p>
            <a:r>
              <a:rPr lang="en-US" dirty="0" err="1" smtClean="0"/>
              <a:t>Multibunch</a:t>
            </a:r>
            <a:r>
              <a:rPr lang="en-US" dirty="0" smtClean="0"/>
              <a:t> Injection – beam 1</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LMC</a:t>
            </a:r>
            <a:endParaRPr lang="en-US" dirty="0"/>
          </a:p>
        </p:txBody>
      </p:sp>
      <p:pic>
        <p:nvPicPr>
          <p:cNvPr id="1026" name="Picture 2" descr="C:\Users\lamontm\AppData\Local\Microsoft\Windows\Temporary Internet Files\Content.Outlook\2BKAAZ93\lhc-75ns-spike.png"/>
          <p:cNvPicPr>
            <a:picLocks noChangeAspect="1" noChangeArrowheads="1"/>
          </p:cNvPicPr>
          <p:nvPr/>
        </p:nvPicPr>
        <p:blipFill>
          <a:blip r:embed="rId2" cstate="print"/>
          <a:srcRect/>
          <a:stretch>
            <a:fillRect/>
          </a:stretch>
        </p:blipFill>
        <p:spPr bwMode="auto">
          <a:xfrm>
            <a:off x="539440" y="692620"/>
            <a:ext cx="7932466" cy="59493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managed to reproduce today the fast BCT huge spikes. This </a:t>
            </a:r>
            <a:r>
              <a:rPr lang="en-US" dirty="0" err="1" smtClean="0"/>
              <a:t>occured</a:t>
            </a:r>
            <a:r>
              <a:rPr lang="en-US" dirty="0" smtClean="0"/>
              <a:t> while we were doing fast BCT capture at injection via the OP dedicated GUI. </a:t>
            </a:r>
            <a:br>
              <a:rPr lang="en-US" dirty="0" smtClean="0"/>
            </a:br>
            <a:r>
              <a:rPr lang="en-US" dirty="0" smtClean="0"/>
              <a:t>Please do not use this application until we fix the problem (most probably in our front end crates), at least on system A fast BCTs (you can select system B ones via the GUI). </a:t>
            </a:r>
            <a:br>
              <a:rPr lang="en-US" dirty="0" smtClean="0"/>
            </a:br>
            <a:r>
              <a:rPr lang="en-US" dirty="0" smtClean="0"/>
              <a:t/>
            </a:r>
            <a:br>
              <a:rPr lang="en-US" dirty="0" smtClean="0"/>
            </a:br>
            <a:r>
              <a:rPr lang="en-US" dirty="0" smtClean="0"/>
              <a:t>We also tuned the fast BCT summing algorithm and fast BCT should now behave correctly even with a mixture of pilot and nominal beams in the machine, i.e. we should not have the small positive jumps we observed lately). </a:t>
            </a:r>
            <a:br>
              <a:rPr lang="en-US" dirty="0" smtClean="0"/>
            </a:br>
            <a:r>
              <a:rPr lang="en-US" dirty="0" smtClean="0"/>
              <a:t/>
            </a:r>
            <a:br>
              <a:rPr lang="en-US" dirty="0" smtClean="0"/>
            </a:br>
            <a:r>
              <a:rPr lang="en-US" dirty="0" smtClean="0"/>
              <a:t>JJG </a:t>
            </a:r>
            <a:endParaRPr lang="en-GB" dirty="0"/>
          </a:p>
        </p:txBody>
      </p:sp>
      <p:sp>
        <p:nvSpPr>
          <p:cNvPr id="3" name="Title 2"/>
          <p:cNvSpPr>
            <a:spLocks noGrp="1"/>
          </p:cNvSpPr>
          <p:nvPr>
            <p:ph type="title"/>
          </p:nvPr>
        </p:nvSpPr>
        <p:spPr/>
        <p:txBody>
          <a:bodyPr/>
          <a:lstStyle/>
          <a:p>
            <a:r>
              <a:rPr lang="en-US" dirty="0" err="1" smtClean="0"/>
              <a:t>Spikey</a:t>
            </a:r>
            <a:r>
              <a:rPr lang="en-US" dirty="0" smtClean="0"/>
              <a:t> FBCT</a:t>
            </a:r>
            <a:endParaRPr lang="en-GB" dirty="0"/>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700652"/>
          </a:xfrm>
        </p:spPr>
        <p:txBody>
          <a:bodyPr/>
          <a:lstStyle/>
          <a:p>
            <a:r>
              <a:rPr lang="en-US" dirty="0" smtClean="0"/>
              <a:t>17:15 Ramp started for collimator set-up</a:t>
            </a:r>
            <a:endParaRPr lang="en-GB" dirty="0"/>
          </a:p>
        </p:txBody>
      </p:sp>
      <p:sp>
        <p:nvSpPr>
          <p:cNvPr id="3" name="Title 2"/>
          <p:cNvSpPr>
            <a:spLocks noGrp="1"/>
          </p:cNvSpPr>
          <p:nvPr>
            <p:ph type="title"/>
          </p:nvPr>
        </p:nvSpPr>
        <p:spPr/>
        <p:txBody>
          <a:bodyPr/>
          <a:lstStyle/>
          <a:p>
            <a:endParaRPr lang="en-GB"/>
          </a:p>
        </p:txBody>
      </p:sp>
      <p:sp>
        <p:nvSpPr>
          <p:cNvPr id="4" name="Footer Placeholder 3"/>
          <p:cNvSpPr>
            <a:spLocks noGrp="1"/>
          </p:cNvSpPr>
          <p:nvPr>
            <p:ph type="ftr" sz="quarter" idx="12"/>
          </p:nvPr>
        </p:nvSpPr>
        <p:spPr/>
        <p:txBody>
          <a:bodyPr/>
          <a:lstStyle/>
          <a:p>
            <a:pPr>
              <a:defRPr/>
            </a:pPr>
            <a:r>
              <a:rPr lang="en-US" smtClean="0"/>
              <a:t>LMC</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23410" y="1844780"/>
            <a:ext cx="5860939" cy="4533070"/>
          </a:xfrm>
          <a:prstGeom prst="rect">
            <a:avLst/>
          </a:prstGeom>
          <a:noFill/>
          <a:ln w="9525">
            <a:noFill/>
            <a:miter lim="800000"/>
            <a:headEnd/>
            <a:tailEnd/>
          </a:ln>
        </p:spPr>
      </p:pic>
      <p:sp>
        <p:nvSpPr>
          <p:cNvPr id="6" name="TextBox 5"/>
          <p:cNvSpPr txBox="1"/>
          <p:nvPr/>
        </p:nvSpPr>
        <p:spPr>
          <a:xfrm>
            <a:off x="6516270" y="2924930"/>
            <a:ext cx="2160300" cy="2246769"/>
          </a:xfrm>
          <a:prstGeom prst="rect">
            <a:avLst/>
          </a:prstGeom>
          <a:noFill/>
        </p:spPr>
        <p:txBody>
          <a:bodyPr wrap="square" rtlCol="0">
            <a:spAutoFit/>
          </a:bodyPr>
          <a:lstStyle/>
          <a:p>
            <a:r>
              <a:rPr lang="en-US" dirty="0" smtClean="0"/>
              <a:t>more nice loss spikes with tails... </a:t>
            </a:r>
            <a:br>
              <a:rPr lang="en-US" dirty="0" smtClean="0"/>
            </a:br>
            <a:r>
              <a:rPr lang="en-US" dirty="0" smtClean="0"/>
              <a:t>maybe skew halo has longer tails!? </a:t>
            </a:r>
            <a:br>
              <a:rPr lang="en-US" dirty="0" smtClean="0"/>
            </a:br>
            <a:r>
              <a:rPr lang="en-US" dirty="0" smtClean="0"/>
              <a:t>40s beautiful decay for second example! </a:t>
            </a:r>
            <a:endParaRPr lang="en-GB"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44722</TotalTime>
  <Words>685</Words>
  <Application>Microsoft Office PowerPoint</Application>
  <PresentationFormat>On-screen Show (4:3)</PresentationFormat>
  <Paragraphs>70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BLM update</vt:lpstr>
      <vt:lpstr>Summary of BLM tests after update</vt:lpstr>
      <vt:lpstr>Summary of injection Studies</vt:lpstr>
      <vt:lpstr>Summary of injection Studies</vt:lpstr>
      <vt:lpstr>Multibunch Injection – beam 1</vt:lpstr>
      <vt:lpstr>Multibunch Injection – beam 1</vt:lpstr>
      <vt:lpstr>Slide 7</vt:lpstr>
      <vt:lpstr>Spikey FBCT</vt:lpstr>
      <vt:lpstr>Slide 9</vt:lpstr>
      <vt:lpstr>Collimation summary</vt:lpstr>
      <vt:lpstr>Later this night</vt:lpstr>
      <vt:lpstr>Incoming…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1692</cp:revision>
  <dcterms:created xsi:type="dcterms:W3CDTF">2010-10-13T07:44:28Z</dcterms:created>
  <dcterms:modified xsi:type="dcterms:W3CDTF">2011-03-09T07:26:30Z</dcterms:modified>
</cp:coreProperties>
</file>