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072" r:id="rId2"/>
    <p:sldId id="1085" r:id="rId3"/>
    <p:sldId id="1071" r:id="rId4"/>
    <p:sldId id="1087" r:id="rId5"/>
    <p:sldId id="1088" r:id="rId6"/>
    <p:sldId id="1089" r:id="rId7"/>
    <p:sldId id="1090" r:id="rId8"/>
    <p:sldId id="1086" r:id="rId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0066"/>
    <a:srgbClr val="0000FF"/>
    <a:srgbClr val="FF0000"/>
    <a:srgbClr val="008000"/>
    <a:srgbClr val="99FF99"/>
    <a:srgbClr val="FFCCCC"/>
    <a:srgbClr val="9FCAFF"/>
    <a:srgbClr val="DDDDDD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1" d="100"/>
          <a:sy n="71" d="100"/>
        </p:scale>
        <p:origin x="-1026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3/10/2011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3/10/2011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3/10/2011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3/10/2011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3/10/2011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3/10/2011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3/10/2011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3/10/2011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3/10/2011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3/10/2011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3/10/2011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3/10/2011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3/10/2011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3/10/2011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09 March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4824670"/>
          </a:xfrm>
        </p:spPr>
        <p:txBody>
          <a:bodyPr/>
          <a:lstStyle/>
          <a:p>
            <a:r>
              <a:rPr lang="en-US" dirty="0" smtClean="0"/>
              <a:t>…:09:00: beta* measurement (1.5 m) by K-modulation and with AC-dipole excitation.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1450" y="3789050"/>
            <a:ext cx="3744520" cy="288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570" y="1916790"/>
            <a:ext cx="6336880" cy="452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09 March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50" y="836640"/>
            <a:ext cx="8229600" cy="2088290"/>
          </a:xfrm>
        </p:spPr>
        <p:txBody>
          <a:bodyPr/>
          <a:lstStyle/>
          <a:p>
            <a:r>
              <a:rPr lang="en-US" dirty="0" smtClean="0"/>
              <a:t>Beta*</a:t>
            </a:r>
          </a:p>
          <a:p>
            <a:pPr lvl="1"/>
            <a:r>
              <a:rPr lang="en-US" dirty="0" smtClean="0"/>
              <a:t>K-modulation scans have been performed with different delta K. </a:t>
            </a:r>
          </a:p>
          <a:p>
            <a:pPr lvl="1"/>
            <a:r>
              <a:rPr lang="en-US" dirty="0" smtClean="0"/>
              <a:t>The automatic codes gave too large error bars for using obvious bad points. We picked values an error bars with human algorithms. </a:t>
            </a:r>
          </a:p>
          <a:p>
            <a:pPr lvl="1"/>
            <a:r>
              <a:rPr lang="en-US" dirty="0" smtClean="0"/>
              <a:t>Detailed analysis will come later.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K-mod		AC-dipole</a:t>
            </a:r>
            <a:br>
              <a:rPr lang="en-US" dirty="0" smtClean="0"/>
            </a:br>
            <a:r>
              <a:rPr lang="en-US" dirty="0" smtClean="0"/>
              <a:t>B2H 	1.58 </a:t>
            </a:r>
            <a:r>
              <a:rPr lang="en-US" dirty="0" smtClean="0"/>
              <a:t> 10</a:t>
            </a:r>
            <a:r>
              <a:rPr lang="en-US" dirty="0" smtClean="0"/>
              <a:t>% 	1.40      8% </a:t>
            </a:r>
            <a:br>
              <a:rPr lang="en-US" dirty="0" smtClean="0"/>
            </a:br>
            <a:r>
              <a:rPr lang="en-US" dirty="0" smtClean="0"/>
              <a:t>B1H 	1.51 </a:t>
            </a:r>
            <a:r>
              <a:rPr lang="en-US" dirty="0" smtClean="0"/>
              <a:t> 16</a:t>
            </a:r>
            <a:r>
              <a:rPr lang="en-US" dirty="0" smtClean="0"/>
              <a:t>%  	1.53 </a:t>
            </a:r>
            <a:r>
              <a:rPr lang="en-US" dirty="0" smtClean="0"/>
              <a:t>    5</a:t>
            </a:r>
            <a:r>
              <a:rPr lang="en-US" dirty="0" smtClean="0"/>
              <a:t>%</a:t>
            </a:r>
            <a:br>
              <a:rPr lang="en-US" dirty="0" smtClean="0"/>
            </a:br>
            <a:r>
              <a:rPr lang="en-US" dirty="0" smtClean="0"/>
              <a:t>B2V 	1.56 </a:t>
            </a:r>
            <a:r>
              <a:rPr lang="en-US" dirty="0" smtClean="0"/>
              <a:t>  8</a:t>
            </a:r>
            <a:r>
              <a:rPr lang="en-US" dirty="0" smtClean="0"/>
              <a:t>% 	1.62 </a:t>
            </a: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smtClean="0"/>
              <a:t>8</a:t>
            </a:r>
            <a:r>
              <a:rPr lang="en-US" dirty="0" smtClean="0"/>
              <a:t>%</a:t>
            </a:r>
            <a:br>
              <a:rPr lang="en-US" dirty="0" smtClean="0"/>
            </a:br>
            <a:r>
              <a:rPr lang="en-US" dirty="0" smtClean="0"/>
              <a:t>B1V	1.48 </a:t>
            </a:r>
            <a:r>
              <a:rPr lang="en-US" dirty="0" smtClean="0"/>
              <a:t>  9</a:t>
            </a:r>
            <a:r>
              <a:rPr lang="en-US" dirty="0" smtClean="0"/>
              <a:t>%   	1.59 </a:t>
            </a:r>
            <a:r>
              <a:rPr lang="en-US" dirty="0" smtClean="0"/>
              <a:t>    6</a:t>
            </a:r>
            <a:r>
              <a:rPr lang="en-US" dirty="0" smtClean="0"/>
              <a:t>%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B2H 	1.48 </a:t>
            </a:r>
            <a:r>
              <a:rPr lang="en-US" dirty="0" smtClean="0"/>
              <a:t>  10</a:t>
            </a:r>
            <a:r>
              <a:rPr lang="en-US" dirty="0" smtClean="0"/>
              <a:t>% 	1.52 </a:t>
            </a:r>
            <a:r>
              <a:rPr lang="en-US" dirty="0" smtClean="0"/>
              <a:t> 10</a:t>
            </a:r>
            <a:r>
              <a:rPr lang="en-US" dirty="0" smtClean="0"/>
              <a:t>%</a:t>
            </a:r>
            <a:br>
              <a:rPr lang="en-US" dirty="0" smtClean="0"/>
            </a:br>
            <a:r>
              <a:rPr lang="en-US" dirty="0" smtClean="0"/>
              <a:t>B1H 	</a:t>
            </a:r>
            <a:r>
              <a:rPr lang="en-US" dirty="0" smtClean="0"/>
              <a:t>1.5    18</a:t>
            </a:r>
            <a:r>
              <a:rPr lang="en-US" dirty="0" smtClean="0"/>
              <a:t>% 	1.50 </a:t>
            </a:r>
            <a:r>
              <a:rPr lang="en-US" dirty="0" smtClean="0"/>
              <a:t>  3</a:t>
            </a:r>
            <a:r>
              <a:rPr lang="en-US" dirty="0" smtClean="0"/>
              <a:t>%</a:t>
            </a:r>
            <a:br>
              <a:rPr lang="en-US" dirty="0" smtClean="0"/>
            </a:br>
            <a:r>
              <a:rPr lang="en-US" dirty="0" smtClean="0"/>
              <a:t>B2V 	1.51 </a:t>
            </a:r>
            <a:r>
              <a:rPr lang="en-US" dirty="0" smtClean="0"/>
              <a:t>  8</a:t>
            </a:r>
            <a:r>
              <a:rPr lang="en-US" dirty="0" smtClean="0"/>
              <a:t>% 	1.51 </a:t>
            </a:r>
            <a:r>
              <a:rPr lang="en-US" dirty="0" smtClean="0"/>
              <a:t> 10</a:t>
            </a:r>
            <a:r>
              <a:rPr lang="en-US" dirty="0" smtClean="0"/>
              <a:t>%</a:t>
            </a:r>
            <a:br>
              <a:rPr lang="en-US" dirty="0" smtClean="0"/>
            </a:br>
            <a:r>
              <a:rPr lang="en-US" dirty="0" smtClean="0"/>
              <a:t>B1V 	1.50 </a:t>
            </a:r>
            <a:r>
              <a:rPr lang="en-US" dirty="0" smtClean="0"/>
              <a:t>  9</a:t>
            </a:r>
            <a:r>
              <a:rPr lang="en-US" dirty="0" smtClean="0"/>
              <a:t>% 	1.40 </a:t>
            </a:r>
            <a:r>
              <a:rPr lang="en-US" dirty="0" smtClean="0"/>
              <a:t>  5</a:t>
            </a:r>
            <a:r>
              <a:rPr lang="en-US" dirty="0" smtClean="0"/>
              <a:t>%.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C120967-2C7A-4677-90DB-BEC41A6C8FAE}" type="datetime1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20340" y="3933070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IR1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084616" y="5301260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IR5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09 March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425170" cy="1008140"/>
          </a:xfrm>
        </p:spPr>
        <p:txBody>
          <a:bodyPr/>
          <a:lstStyle/>
          <a:p>
            <a:r>
              <a:rPr lang="en-US" dirty="0" smtClean="0"/>
              <a:t>09:30: Access for LBDS, BI, RF…</a:t>
            </a:r>
          </a:p>
          <a:p>
            <a:r>
              <a:rPr lang="en-US" dirty="0" smtClean="0"/>
              <a:t>10:30: Collimator ramp test (dry)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13:00: extra access for water cooled cable on RB81.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CD600F0-5B4A-4811-8870-EEF743E1DD09}" type="datetime1">
              <a:rPr lang="en-US" smtClean="0"/>
              <a:pPr/>
              <a:t>3/10/2011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0" y="2204830"/>
            <a:ext cx="6965505" cy="328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09 March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425170" cy="5328740"/>
          </a:xfrm>
        </p:spPr>
        <p:txBody>
          <a:bodyPr/>
          <a:lstStyle/>
          <a:p>
            <a:r>
              <a:rPr lang="en-US" dirty="0" smtClean="0"/>
              <a:t>BETS: </a:t>
            </a:r>
          </a:p>
          <a:p>
            <a:pPr lvl="1"/>
            <a:r>
              <a:rPr lang="en-US" dirty="0" smtClean="0"/>
              <a:t>Following access for TSU an energy scan has been done for B1 as the HV PS had been exchanged some days ago for MKD generator B1. </a:t>
            </a:r>
          </a:p>
          <a:p>
            <a:pPr lvl="1"/>
            <a:r>
              <a:rPr lang="en-US" dirty="0" smtClean="0"/>
              <a:t>The XPOC references have been updated to re-centre the tolerances for the 100% point (was changed by 0.5%, which is half the XPOC2 margin). </a:t>
            </a:r>
          </a:p>
          <a:p>
            <a:r>
              <a:rPr lang="en-US" dirty="0" smtClean="0"/>
              <a:t>LBDS re-armed and checked.</a:t>
            </a:r>
          </a:p>
          <a:p>
            <a:r>
              <a:rPr lang="en-US" dirty="0" smtClean="0"/>
              <a:t>MKI energy tracking.</a:t>
            </a:r>
          </a:p>
          <a:p>
            <a:pPr lvl="1"/>
            <a:r>
              <a:rPr lang="en-US" dirty="0" smtClean="0"/>
              <a:t>LHC energy trimmed below and above the BETS injection energy threshold (0.96 </a:t>
            </a:r>
            <a:r>
              <a:rPr lang="en-US" dirty="0" err="1" smtClean="0"/>
              <a:t>GeV</a:t>
            </a:r>
            <a:r>
              <a:rPr lang="en-US" dirty="0" smtClean="0"/>
              <a:t>, 0.2 %, 1.6 Amps), trims of 1 and 2 A.</a:t>
            </a:r>
          </a:p>
          <a:p>
            <a:pPr lvl="1"/>
            <a:r>
              <a:rPr lang="en-US" dirty="0" smtClean="0"/>
              <a:t>MKI pulse was inhibited by the BETS only above threshold for both beams.</a:t>
            </a:r>
          </a:p>
          <a:p>
            <a:r>
              <a:rPr lang="en-US" dirty="0" smtClean="0"/>
              <a:t>TOTEM interlock tests in the shadow.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CE6FA12-69A4-493D-B457-58E86C9EC01E}" type="datetime1">
              <a:rPr lang="en-US" smtClean="0"/>
              <a:pPr/>
              <a:t>3/10/2011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09 March 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425170" cy="1800250"/>
          </a:xfrm>
        </p:spPr>
        <p:txBody>
          <a:bodyPr/>
          <a:lstStyle/>
          <a:p>
            <a:r>
              <a:rPr lang="en-US" dirty="0" smtClean="0"/>
              <a:t>18:00: access for water problem on PC for Q4.L1.</a:t>
            </a:r>
          </a:p>
          <a:p>
            <a:r>
              <a:rPr lang="en-US" dirty="0" smtClean="0"/>
              <a:t>20:30: checking LBDS arming with inject-dump. No problems were observed.</a:t>
            </a:r>
          </a:p>
          <a:p>
            <a:r>
              <a:rPr lang="en-US" dirty="0" smtClean="0"/>
              <a:t>21:30: ramp/squeeze/collide 2 probe bunches.</a:t>
            </a:r>
          </a:p>
          <a:p>
            <a:pPr lvl="1"/>
            <a:r>
              <a:rPr lang="en-US" dirty="0" smtClean="0"/>
              <a:t>Ramp – no problem. Incorporated Q/orbit on flat top back into ramp &amp; forward into squeeze.</a:t>
            </a:r>
          </a:p>
          <a:p>
            <a:pPr lvl="1"/>
            <a:r>
              <a:rPr lang="en-US" dirty="0" smtClean="0"/>
              <a:t>Squeeze – tune almost perfectly flat, but still some orbit excursions between matched points (from earlier incorporations?).</a:t>
            </a:r>
          </a:p>
          <a:p>
            <a:pPr lvl="1"/>
            <a:r>
              <a:rPr lang="en-US" dirty="0" smtClean="0"/>
              <a:t>Collide – technically ok, but </a:t>
            </a:r>
            <a:r>
              <a:rPr lang="en-US" dirty="0" err="1" smtClean="0"/>
              <a:t>Lumi</a:t>
            </a:r>
            <a:r>
              <a:rPr lang="en-US" dirty="0" smtClean="0"/>
              <a:t> seen only in IR1.</a:t>
            </a:r>
          </a:p>
          <a:p>
            <a:pPr lvl="1"/>
            <a:r>
              <a:rPr lang="en-US" dirty="0" smtClean="0"/>
              <a:t>Orbit interlock settings prepared in SIS for collisions (also TOTEM &amp; ALFA).</a:t>
            </a:r>
          </a:p>
          <a:p>
            <a:pPr lvl="1"/>
            <a:r>
              <a:rPr lang="en-US" dirty="0" smtClean="0"/>
              <a:t>DIP problems with ALICE/</a:t>
            </a:r>
            <a:r>
              <a:rPr lang="en-US" dirty="0" err="1" smtClean="0"/>
              <a:t>LHCb</a:t>
            </a:r>
            <a:r>
              <a:rPr lang="en-US" dirty="0" smtClean="0"/>
              <a:t> </a:t>
            </a:r>
            <a:r>
              <a:rPr lang="en-US" dirty="0" err="1" smtClean="0"/>
              <a:t>lumi</a:t>
            </a:r>
            <a:r>
              <a:rPr lang="en-US" dirty="0" smtClean="0"/>
              <a:t> info (data structure??).</a:t>
            </a:r>
          </a:p>
          <a:p>
            <a:r>
              <a:rPr lang="en-US" dirty="0" smtClean="0"/>
              <a:t>00:20: dump on RQ5.LR3 off – MPS test of FMCM – OK.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6FAF5F8-938A-4573-A055-13815D01AE99}" type="datetime1">
              <a:rPr lang="en-US" smtClean="0"/>
              <a:pPr/>
              <a:t>3/10/2011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 in squeeze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3/10/2011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550" y="836640"/>
            <a:ext cx="6624920" cy="552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>
            <a:off x="2123660" y="2780910"/>
            <a:ext cx="1368190" cy="1656230"/>
          </a:xfrm>
          <a:prstGeom prst="rect">
            <a:avLst/>
          </a:prstGeom>
          <a:noFill/>
          <a:ln w="5715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Aperture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2786082"/>
          </a:xfrm>
        </p:spPr>
        <p:txBody>
          <a:bodyPr/>
          <a:lstStyle/>
          <a:p>
            <a:r>
              <a:rPr lang="en-US" dirty="0" smtClean="0"/>
              <a:t>BLM response collimator/SC region at Q9L7</a:t>
            </a:r>
          </a:p>
          <a:p>
            <a:pPr lvl="1"/>
            <a:r>
              <a:rPr lang="en-US" dirty="0" smtClean="0"/>
              <a:t>Confirm factor 2 to 3 higher BLM response at TCP.</a:t>
            </a:r>
          </a:p>
          <a:p>
            <a:r>
              <a:rPr lang="en-US" dirty="0" smtClean="0"/>
              <a:t>Local triplet aperture with bumps </a:t>
            </a:r>
            <a:r>
              <a:rPr lang="en-US" dirty="0" smtClean="0"/>
              <a:t>– </a:t>
            </a:r>
            <a:r>
              <a:rPr lang="en-US" dirty="0" smtClean="0"/>
              <a:t>preliminary:</a:t>
            </a:r>
          </a:p>
          <a:p>
            <a:pPr lvl="1"/>
            <a:r>
              <a:rPr lang="en-US" sz="1800" dirty="0" smtClean="0"/>
              <a:t>IR1 V B1: 16 </a:t>
            </a:r>
            <a:r>
              <a:rPr lang="en-US" sz="1800" dirty="0" err="1" smtClean="0"/>
              <a:t>sigmas</a:t>
            </a:r>
            <a:r>
              <a:rPr lang="en-US" sz="1800" dirty="0" smtClean="0"/>
              <a:t> (was 16 in prev. meas.) </a:t>
            </a:r>
            <a:endParaRPr lang="en-US" sz="1800" dirty="0" smtClean="0"/>
          </a:p>
          <a:p>
            <a:pPr lvl="1"/>
            <a:r>
              <a:rPr lang="en-US" sz="1800" dirty="0" smtClean="0"/>
              <a:t>IR1 </a:t>
            </a:r>
            <a:r>
              <a:rPr lang="en-US" sz="1800" dirty="0" smtClean="0"/>
              <a:t>V B2: 14 </a:t>
            </a:r>
            <a:r>
              <a:rPr lang="en-US" sz="1800" dirty="0" err="1" smtClean="0"/>
              <a:t>sigmas</a:t>
            </a:r>
            <a:r>
              <a:rPr lang="en-US" sz="1800" dirty="0" smtClean="0"/>
              <a:t> (was 15 in prev. meas.) </a:t>
            </a:r>
            <a:endParaRPr lang="en-US" sz="1800" dirty="0" smtClean="0"/>
          </a:p>
          <a:p>
            <a:pPr lvl="1"/>
            <a:r>
              <a:rPr lang="en-US" sz="1800" dirty="0" smtClean="0"/>
              <a:t>IR5 </a:t>
            </a:r>
            <a:r>
              <a:rPr lang="en-US" sz="1800" dirty="0" smtClean="0"/>
              <a:t>H B1: 13.5 </a:t>
            </a:r>
            <a:r>
              <a:rPr lang="en-US" sz="1800" dirty="0" err="1" smtClean="0"/>
              <a:t>sigmas</a:t>
            </a:r>
            <a:r>
              <a:rPr lang="en-US" sz="1800" dirty="0" smtClean="0"/>
              <a:t> (was 15 in prev. meas</a:t>
            </a:r>
            <a:r>
              <a:rPr lang="en-US" sz="1800" dirty="0" smtClean="0"/>
              <a:t>.) </a:t>
            </a:r>
          </a:p>
          <a:p>
            <a:pPr lvl="1"/>
            <a:r>
              <a:rPr lang="en-US" sz="1800" dirty="0" smtClean="0"/>
              <a:t>IR5 </a:t>
            </a:r>
            <a:r>
              <a:rPr lang="en-US" sz="1800" dirty="0" smtClean="0"/>
              <a:t>H B2: 13 </a:t>
            </a:r>
            <a:r>
              <a:rPr lang="en-US" sz="1800" dirty="0" err="1" smtClean="0"/>
              <a:t>sigmas</a:t>
            </a:r>
            <a:r>
              <a:rPr lang="en-US" sz="1800" dirty="0" smtClean="0"/>
              <a:t> (was 17 in prev. meas.)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3/10/2011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480282"/>
            <a:ext cx="4500594" cy="359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715140" y="2643182"/>
            <a:ext cx="1326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 plane…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-&gt; 17:00 :</a:t>
            </a:r>
          </a:p>
          <a:p>
            <a:pPr lvl="1"/>
            <a:r>
              <a:rPr lang="en-US" dirty="0" smtClean="0"/>
              <a:t>Multi-bunch injection (8 b 75 ns)</a:t>
            </a:r>
          </a:p>
          <a:p>
            <a:pPr lvl="1"/>
            <a:r>
              <a:rPr lang="en-US" dirty="0" smtClean="0"/>
              <a:t>Dump protection validation…</a:t>
            </a:r>
          </a:p>
          <a:p>
            <a:pPr lvl="1"/>
            <a:r>
              <a:rPr lang="en-US" dirty="0" smtClean="0"/>
              <a:t>Multi-bunch injection (24 b 75 ns)</a:t>
            </a:r>
          </a:p>
          <a:p>
            <a:r>
              <a:rPr lang="en-US" dirty="0" smtClean="0"/>
              <a:t>From ~17:00: Collimator setup at 3.5 </a:t>
            </a:r>
            <a:r>
              <a:rPr lang="en-US" dirty="0" err="1" smtClean="0"/>
              <a:t>TeV</a:t>
            </a:r>
            <a:r>
              <a:rPr lang="en-US" smtClean="0"/>
              <a:t> squeezed.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6ED8BF6-FA9C-4BE0-8508-528D7BC0E37C}" type="datetime1">
              <a:rPr lang="en-US" smtClean="0"/>
              <a:pPr/>
              <a:t>3/10/2011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42135</TotalTime>
  <Words>495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Wednesday 09 March </vt:lpstr>
      <vt:lpstr>Wednesday 09 March </vt:lpstr>
      <vt:lpstr>Wednesday 09 March</vt:lpstr>
      <vt:lpstr>Wednesday 09 March afternoon</vt:lpstr>
      <vt:lpstr>Wednesday 09 March PM</vt:lpstr>
      <vt:lpstr>Tune in squeeze</vt:lpstr>
      <vt:lpstr>Aperture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2385</cp:revision>
  <dcterms:created xsi:type="dcterms:W3CDTF">2010-07-26T05:43:59Z</dcterms:created>
  <dcterms:modified xsi:type="dcterms:W3CDTF">2011-03-10T06:58:48Z</dcterms:modified>
</cp:coreProperties>
</file>