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1012" r:id="rId2"/>
    <p:sldId id="1021" r:id="rId3"/>
    <p:sldId id="1024" r:id="rId4"/>
    <p:sldId id="1025" r:id="rId5"/>
    <p:sldId id="1023" r:id="rId6"/>
    <p:sldId id="1022" r:id="rId7"/>
    <p:sldId id="1026" r:id="rId8"/>
    <p:sldId id="1018" r:id="rId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99FF99"/>
    <a:srgbClr val="FFCCCC"/>
    <a:srgbClr val="9FCAFF"/>
    <a:srgbClr val="DDDDDD"/>
    <a:srgbClr val="99FFCC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110" d="100"/>
          <a:sy n="110" d="100"/>
        </p:scale>
        <p:origin x="-456" y="-12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235A8-3F30-CD4B-93C3-534293F9D99E}" type="datetime1">
              <a:rPr lang="en-US" smtClean="0"/>
              <a:pPr/>
              <a:t>11/28/2010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B0835-724C-DB4C-B87E-E5087EDD3B4C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375E1-4E61-3444-AD31-027B9FCB23D9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374CA7F-3769-7E42-8A21-FB86B1656F95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FCAEBFB-D3B7-5C4D-9F05-2939C62AA7B9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AB7DAF-1FA9-1144-9D4E-316596D676A8}" type="datetime1">
              <a:rPr lang="en-US" smtClean="0"/>
              <a:pPr>
                <a:defRPr/>
              </a:pPr>
              <a:t>11/28/2010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620AD5-4675-40D4-9CFA-3B835410F6B0}" type="slidenum">
              <a:rPr lang="en-US" smtClean="0"/>
              <a:pPr/>
              <a:t>‹#›</a:t>
            </a:fld>
            <a:fld id="{57C3E7D3-E8A8-4E1B-881E-DBC7929F15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28/11/2010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B340B-B6C7-C244-BBB6-929F08A9C8F7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18A62C-E5F6-204F-BE87-40A651DA39B6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EACDEB-B86A-A245-A93D-B51381F6EE9B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11/28/2010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48975A-2FA0-5C48-9028-A7DBE418C15D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BDDA5-D933-FA44-A43D-BCC1CC882D52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9950CC-3B82-5E45-A678-5CFAC51B5E2A}" type="datetime1">
              <a:rPr lang="en-US" smtClean="0"/>
              <a:pPr/>
              <a:t>11/28/2010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74C0405-9B1B-A14E-B00B-BFBFE2BB4C58}" type="datetime1">
              <a:rPr lang="en-US" smtClean="0"/>
              <a:pPr/>
              <a:t>11/28/2010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25/11/10 &amp;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20610"/>
            <a:ext cx="8569190" cy="5184720"/>
          </a:xfrm>
        </p:spPr>
        <p:txBody>
          <a:bodyPr/>
          <a:lstStyle/>
          <a:p>
            <a:r>
              <a:rPr lang="en-GB" sz="2000" dirty="0" smtClean="0"/>
              <a:t>12:24 Dump fill #1523 after more than 8 hours in physics</a:t>
            </a:r>
          </a:p>
          <a:p>
            <a:r>
              <a:rPr lang="en-GB" sz="2000" dirty="0" smtClean="0"/>
              <a:t>It takes some time to get back:</a:t>
            </a:r>
          </a:p>
          <a:p>
            <a:pPr lvl="1"/>
            <a:r>
              <a:rPr lang="en-GB" sz="1800" dirty="0" smtClean="0"/>
              <a:t>Parallel sequences: </a:t>
            </a:r>
            <a:endParaRPr lang="en-GB" sz="1800" dirty="0" smtClean="0"/>
          </a:p>
          <a:p>
            <a:pPr lvl="2"/>
            <a:r>
              <a:rPr lang="en-GB" sz="1600" dirty="0" smtClean="0"/>
              <a:t>Fewer clicks to turn around, alway</a:t>
            </a:r>
            <a:r>
              <a:rPr lang="en-GB" sz="1600" dirty="0" smtClean="0"/>
              <a:t>s in the same order</a:t>
            </a:r>
            <a:endParaRPr lang="en-GB" sz="1600" dirty="0" smtClean="0"/>
          </a:p>
          <a:p>
            <a:pPr lvl="2"/>
            <a:r>
              <a:rPr lang="en-GB" sz="1600" dirty="0" smtClean="0"/>
              <a:t>Ready </a:t>
            </a:r>
            <a:r>
              <a:rPr lang="en-GB" sz="1600" dirty="0" smtClean="0"/>
              <a:t>for injection 50 minutes after dump</a:t>
            </a:r>
          </a:p>
          <a:p>
            <a:pPr lvl="1"/>
            <a:r>
              <a:rPr lang="en-GB" sz="1800" dirty="0" smtClean="0"/>
              <a:t>14:20 During injection: TI8 magnet problem – EPC piquet </a:t>
            </a:r>
          </a:p>
          <a:p>
            <a:pPr lvl="1"/>
            <a:r>
              <a:rPr lang="en-US" sz="1800" dirty="0" smtClean="0"/>
              <a:t>Wait for ATLAS SOLENOID to ramp up – on slow ramp rate…</a:t>
            </a:r>
          </a:p>
          <a:p>
            <a:pPr lvl="1"/>
            <a:r>
              <a:rPr lang="en-US" sz="1800" dirty="0" smtClean="0"/>
              <a:t>Trip of power converter RCBCV7.L2B2. ‘Only’ a corrector, but needed….. (see later)</a:t>
            </a:r>
          </a:p>
          <a:p>
            <a:pPr lvl="2"/>
            <a:r>
              <a:rPr lang="fr-CH" sz="1600" dirty="0" smtClean="0"/>
              <a:t>Short </a:t>
            </a:r>
            <a:r>
              <a:rPr lang="fr-CH" sz="1600" dirty="0" err="1" smtClean="0"/>
              <a:t>access</a:t>
            </a:r>
            <a:r>
              <a:rPr lang="fr-CH" sz="1600" dirty="0" smtClean="0"/>
              <a:t> </a:t>
            </a:r>
            <a:r>
              <a:rPr lang="en-US" sz="1600" dirty="0" smtClean="0"/>
              <a:t>PM25, power converter rapidly changed</a:t>
            </a:r>
          </a:p>
          <a:p>
            <a:pPr lvl="1"/>
            <a:r>
              <a:rPr lang="en-US" sz="1800" dirty="0" smtClean="0"/>
              <a:t>20:20 Problem on the door of power converter in TI2 RQID_20700</a:t>
            </a:r>
          </a:p>
          <a:p>
            <a:pPr lvl="2"/>
            <a:r>
              <a:rPr lang="en-US" sz="1600" dirty="0" smtClean="0"/>
              <a:t>EPC piquet for TI2 ... unfortunately the CERN car that he has been issued with only summer tires on ....</a:t>
            </a:r>
          </a:p>
          <a:p>
            <a:r>
              <a:rPr lang="en-US" sz="2000" dirty="0" smtClean="0"/>
              <a:t>21:30 Injecting for fill #1525</a:t>
            </a:r>
          </a:p>
          <a:p>
            <a:pPr lvl="1"/>
            <a:r>
              <a:rPr lang="en-US" sz="1800" dirty="0" smtClean="0"/>
              <a:t>Pauses during filling because of PS cavity trips</a:t>
            </a:r>
          </a:p>
          <a:p>
            <a:pPr lvl="1"/>
            <a:r>
              <a:rPr lang="en-US" sz="1800" dirty="0" smtClean="0"/>
              <a:t>23:56 Stable beams !</a:t>
            </a:r>
          </a:p>
          <a:p>
            <a:pPr lvl="2"/>
            <a:r>
              <a:rPr lang="en-US" sz="1600" dirty="0" smtClean="0"/>
              <a:t>This time it took 11h32 min to get back in physics </a:t>
            </a:r>
            <a:r>
              <a:rPr lang="en-US" sz="1600" dirty="0" smtClean="0"/>
              <a:t>again</a:t>
            </a:r>
          </a:p>
          <a:p>
            <a:r>
              <a:rPr lang="en-US" sz="2000" dirty="0" smtClean="0"/>
              <a:t>7:50 Ion source problem – wait with refilling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28/11/2010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#1523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2736095"/>
          </a:xfrm>
        </p:spPr>
        <p:txBody>
          <a:bodyPr/>
          <a:lstStyle/>
          <a:p>
            <a:r>
              <a:rPr lang="en-GB" sz="2000" dirty="0" smtClean="0"/>
              <a:t>Small </a:t>
            </a:r>
            <a:r>
              <a:rPr lang="en-GB" sz="2000" dirty="0" err="1" smtClean="0"/>
              <a:t>emittances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after</a:t>
            </a:r>
            <a:r>
              <a:rPr lang="en-GB" sz="2000" dirty="0" smtClean="0"/>
              <a:t> filling at injection</a:t>
            </a:r>
          </a:p>
          <a:p>
            <a:pPr lvl="1"/>
            <a:r>
              <a:rPr lang="en-GB" sz="1800" dirty="0" smtClean="0"/>
              <a:t>B1H/V: 3/2.5, B2H/V: 3.3/3.6</a:t>
            </a:r>
          </a:p>
          <a:p>
            <a:r>
              <a:rPr lang="en-GB" sz="2000" dirty="0" smtClean="0"/>
              <a:t>Good start </a:t>
            </a:r>
            <a:r>
              <a:rPr lang="en-GB" sz="2000" dirty="0" err="1" smtClean="0"/>
              <a:t>lumi’s</a:t>
            </a:r>
            <a:r>
              <a:rPr lang="en-GB" sz="2000" dirty="0" smtClean="0"/>
              <a:t>, although no record beam intensities</a:t>
            </a:r>
          </a:p>
          <a:p>
            <a:r>
              <a:rPr lang="en-GB" sz="2000" dirty="0" smtClean="0"/>
              <a:t>04:00 Stable Beams</a:t>
            </a:r>
          </a:p>
          <a:p>
            <a:r>
              <a:rPr lang="en-GB" sz="2000" dirty="0" smtClean="0"/>
              <a:t>12:20 Dump</a:t>
            </a:r>
            <a:br>
              <a:rPr lang="en-GB" sz="2000" dirty="0" smtClean="0"/>
            </a:b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20" y="3068950"/>
            <a:ext cx="4769880" cy="356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70"/>
            <a:ext cx="5372664" cy="40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Power converter RCBCV7.L2B2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2160015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600" dirty="0" smtClean="0"/>
              <a:t>Trip of power converter RCBCV7.L2B2. ‘Only’ a corrector, but needed…..this is close to the IP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600" dirty="0" smtClean="0"/>
              <a:t>Jorg: There would be </a:t>
            </a:r>
            <a:r>
              <a:rPr lang="en-GB" sz="1600" dirty="0" smtClean="0">
                <a:solidFill>
                  <a:srgbClr val="FF0000"/>
                </a:solidFill>
              </a:rPr>
              <a:t>two 1 mm bumps </a:t>
            </a:r>
            <a:r>
              <a:rPr lang="en-GB" sz="1600" dirty="0" smtClean="0"/>
              <a:t>after correction and one of these is at the Q5. With such bumps the correction may be difficult and also could have an influence on the crossing angle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600" dirty="0" smtClean="0"/>
              <a:t>Decision to do the access and fix the problem rather than creating new ones</a:t>
            </a:r>
          </a:p>
          <a:p>
            <a:pPr marL="742950" lvl="2" indent="-342900">
              <a:buSzPct val="75000"/>
            </a:pPr>
            <a:r>
              <a:rPr lang="en-US" sz="1400" dirty="0" smtClean="0"/>
              <a:t>EPC access is needed to fix it. Due to the snow the earliest that the piquet can get here is ~5:45, so the access starts at about 18:30 </a:t>
            </a:r>
          </a:p>
          <a:p>
            <a:pPr marL="742950" lvl="2" indent="-342900">
              <a:buSzPct val="75000"/>
            </a:pPr>
            <a:r>
              <a:rPr lang="en-US" sz="1400" dirty="0" smtClean="0"/>
              <a:t>MAD guardian got lost (in the snow) – another 30 min delay</a:t>
            </a:r>
          </a:p>
          <a:p>
            <a:pPr marL="742950" lvl="2" indent="-342900">
              <a:buSzPct val="75000"/>
            </a:pPr>
            <a:r>
              <a:rPr lang="en-US" sz="1400" dirty="0" smtClean="0"/>
              <a:t>Power converter RPLB.UJ23.RCBCV7.L2B2 has been changed. </a:t>
            </a:r>
            <a:br>
              <a:rPr lang="en-US" sz="1400" dirty="0" smtClean="0"/>
            </a:br>
            <a:r>
              <a:rPr lang="en-US" sz="1400" dirty="0" smtClean="0"/>
              <a:t>Auxiliary power converter fault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GB" sz="18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LHC 8:30 meeting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28/11/2010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1" y="3705606"/>
            <a:ext cx="6264870" cy="251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367965" y="5589300"/>
            <a:ext cx="259765" cy="562630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30" y="6197330"/>
            <a:ext cx="2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Error not corrected out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Midnight</a:t>
            </a:r>
            <a:r>
              <a:rPr lang="fr-CH" dirty="0" smtClean="0"/>
              <a:t>: Stable </a:t>
            </a:r>
            <a:r>
              <a:rPr lang="fr-CH" dirty="0" err="1" smtClean="0"/>
              <a:t>beams</a:t>
            </a:r>
            <a:r>
              <a:rPr lang="fr-CH" dirty="0" smtClean="0"/>
              <a:t> </a:t>
            </a:r>
            <a:r>
              <a:rPr lang="fr-CH" dirty="0" err="1" smtClean="0"/>
              <a:t>fill</a:t>
            </a:r>
            <a:r>
              <a:rPr lang="fr-CH" dirty="0" smtClean="0"/>
              <a:t> #1525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28/11/2010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1052670"/>
            <a:ext cx="692342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currents</a:t>
            </a:r>
            <a:r>
              <a:rPr lang="fr-CH" dirty="0" smtClean="0"/>
              <a:t> and </a:t>
            </a:r>
            <a:r>
              <a:rPr lang="fr-CH" dirty="0" err="1" smtClean="0"/>
              <a:t>lumi’s</a:t>
            </a:r>
            <a:r>
              <a:rPr lang="fr-CH" dirty="0" smtClean="0"/>
              <a:t> </a:t>
            </a:r>
            <a:r>
              <a:rPr lang="fr-CH" dirty="0" err="1" smtClean="0"/>
              <a:t>since</a:t>
            </a:r>
            <a:r>
              <a:rPr lang="fr-CH" dirty="0" smtClean="0"/>
              <a:t> </a:t>
            </a:r>
            <a:r>
              <a:rPr lang="fr-CH" dirty="0" err="1" smtClean="0"/>
              <a:t>Wednesday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28/11/2010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110" y="6021360"/>
            <a:ext cx="324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spend your time analysing the </a:t>
            </a:r>
            <a:r>
              <a:rPr lang="en-GB" dirty="0" err="1" smtClean="0"/>
              <a:t>lumi’s</a:t>
            </a:r>
            <a:r>
              <a:rPr lang="en-GB" dirty="0" smtClean="0"/>
              <a:t>...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3429000"/>
            <a:ext cx="820914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0" y="620610"/>
            <a:ext cx="8137130" cy="266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(ALICE) </a:t>
            </a:r>
            <a:r>
              <a:rPr lang="en-GB" dirty="0" err="1" smtClean="0"/>
              <a:t>Lumi</a:t>
            </a:r>
            <a:r>
              <a:rPr lang="en-GB" dirty="0" smtClean="0"/>
              <a:t> vs. time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28/11/2010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70" y="1052670"/>
            <a:ext cx="3323445" cy="204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40" y="652560"/>
            <a:ext cx="27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Saturday: </a:t>
            </a:r>
            <a:r>
              <a:rPr lang="fr-CH" dirty="0" err="1" smtClean="0"/>
              <a:t>Fill</a:t>
            </a:r>
            <a:r>
              <a:rPr lang="fr-CH" dirty="0" smtClean="0"/>
              <a:t> # 1523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90" y="1124680"/>
            <a:ext cx="3203810" cy="19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31550" y="72457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Friday: </a:t>
            </a:r>
            <a:r>
              <a:rPr lang="fr-CH" dirty="0" err="1" smtClean="0"/>
              <a:t>Fill</a:t>
            </a:r>
            <a:r>
              <a:rPr lang="fr-CH" dirty="0" smtClean="0"/>
              <a:t> # 1522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30" y="4005080"/>
            <a:ext cx="3619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470" y="3573020"/>
            <a:ext cx="309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Fill</a:t>
            </a:r>
            <a:r>
              <a:rPr lang="fr-CH" dirty="0" smtClean="0"/>
              <a:t> # 1523 / </a:t>
            </a:r>
            <a:r>
              <a:rPr lang="fr-CH" dirty="0" err="1" smtClean="0"/>
              <a:t>Fill</a:t>
            </a:r>
            <a:r>
              <a:rPr lang="fr-CH" dirty="0" smtClean="0"/>
              <a:t> # 1522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1650" y="141272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‘</a:t>
            </a:r>
            <a:r>
              <a:rPr lang="fr-CH" dirty="0" err="1" smtClean="0"/>
              <a:t>Elbow</a:t>
            </a:r>
            <a:r>
              <a:rPr lang="fr-CH" dirty="0" smtClean="0"/>
              <a:t>’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rot="5400000">
            <a:off x="2287710" y="1648780"/>
            <a:ext cx="175970" cy="5040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325" y="3140960"/>
            <a:ext cx="5019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355970" y="5373270"/>
            <a:ext cx="460864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For both fills optimum time to keep it in would be about 5 hours, for 4 hours refill….</a:t>
            </a:r>
          </a:p>
          <a:p>
            <a:r>
              <a:rPr lang="en-GB" sz="1400" dirty="0" smtClean="0"/>
              <a:t>Keep it for 6 hours, for an 8 hours refill.....</a:t>
            </a:r>
          </a:p>
          <a:p>
            <a:r>
              <a:rPr lang="en-GB" sz="1400" b="1" dirty="0" smtClean="0">
                <a:solidFill>
                  <a:srgbClr val="FF0000"/>
                </a:solidFill>
              </a:rPr>
              <a:t>We tend to keep it longer: you know what you have</a:t>
            </a:r>
            <a:br>
              <a:rPr lang="en-GB" sz="1400" b="1" dirty="0" smtClean="0">
                <a:solidFill>
                  <a:srgbClr val="FF0000"/>
                </a:solidFill>
              </a:rPr>
            </a:br>
            <a:r>
              <a:rPr lang="en-GB" sz="1400" b="1" dirty="0" smtClean="0">
                <a:solidFill>
                  <a:srgbClr val="FF0000"/>
                </a:solidFill>
              </a:rPr>
              <a:t>Confirmed by yesterday’s experience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430" y="3140960"/>
            <a:ext cx="3724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delivered </a:t>
            </a:r>
            <a:r>
              <a:rPr lang="en-US" dirty="0" err="1" smtClean="0"/>
              <a:t>lumi</a:t>
            </a:r>
            <a:r>
              <a:rPr lang="en-US" dirty="0" smtClean="0"/>
              <a:t>, </a:t>
            </a:r>
            <a:r>
              <a:rPr lang="en-US" dirty="0" smtClean="0"/>
              <a:t>this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05"/>
          </a:xfrm>
        </p:spPr>
        <p:txBody>
          <a:bodyPr/>
          <a:lstStyle/>
          <a:p>
            <a:r>
              <a:rPr lang="en-US" smtClean="0"/>
              <a:t>Very close </a:t>
            </a:r>
            <a:r>
              <a:rPr lang="en-US" dirty="0" smtClean="0"/>
              <a:t>to </a:t>
            </a:r>
            <a:r>
              <a:rPr lang="en-US" dirty="0" smtClean="0"/>
              <a:t>the target </a:t>
            </a:r>
            <a:r>
              <a:rPr lang="en-US" dirty="0" smtClean="0"/>
              <a:t>for this week</a:t>
            </a:r>
            <a:r>
              <a:rPr lang="en-US" dirty="0" smtClean="0"/>
              <a:t> </a:t>
            </a:r>
            <a:r>
              <a:rPr lang="en-US" dirty="0" smtClean="0"/>
              <a:t>of 6 (</a:t>
            </a:r>
            <a:r>
              <a:rPr lang="fr-CH" dirty="0" smtClean="0"/>
              <a:t>µb)-1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28/11/2010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2089315"/>
            <a:ext cx="5181052" cy="401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30" y="2708900"/>
            <a:ext cx="3438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7740440" y="3356990"/>
            <a:ext cx="792110" cy="432060"/>
          </a:xfrm>
          <a:prstGeom prst="ellipse">
            <a:avLst/>
          </a:prstGeom>
          <a:noFill/>
          <a:ln w="2222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beam back again from </a:t>
            </a:r>
            <a:r>
              <a:rPr lang="en-GB" dirty="0" err="1" smtClean="0"/>
              <a:t>Linac</a:t>
            </a:r>
            <a:r>
              <a:rPr lang="en-GB" dirty="0" smtClean="0"/>
              <a:t> - refill</a:t>
            </a:r>
          </a:p>
          <a:p>
            <a:r>
              <a:rPr lang="en-GB" dirty="0" smtClean="0"/>
              <a:t>More </a:t>
            </a:r>
            <a:r>
              <a:rPr lang="en-GB" dirty="0" smtClean="0"/>
              <a:t>physics 121 x 121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Next Week:</a:t>
            </a:r>
          </a:p>
          <a:p>
            <a:pPr lvl="1"/>
            <a:r>
              <a:rPr lang="en-GB" dirty="0" smtClean="0"/>
              <a:t>Tuesday: Van </a:t>
            </a:r>
            <a:r>
              <a:rPr lang="en-GB" dirty="0" err="1" smtClean="0"/>
              <a:t>der</a:t>
            </a:r>
            <a:r>
              <a:rPr lang="en-GB" dirty="0" smtClean="0"/>
              <a:t> Meer Scans</a:t>
            </a:r>
          </a:p>
          <a:p>
            <a:pPr lvl="1"/>
            <a:r>
              <a:rPr lang="en-GB" dirty="0" smtClean="0"/>
              <a:t>Injection tests with 8 bunches</a:t>
            </a:r>
          </a:p>
          <a:p>
            <a:pPr lvl="1"/>
            <a:r>
              <a:rPr lang="en-US" dirty="0" smtClean="0"/>
              <a:t>Discussing a few MD-style studies (IR aperture, …)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26/11/2010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42862</TotalTime>
  <Words>505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Pixel</vt:lpstr>
      <vt:lpstr>Saturday 25/11/10 &amp; Night</vt:lpstr>
      <vt:lpstr>Fill #1523</vt:lpstr>
      <vt:lpstr>Power converter RCBCV7.L2B2</vt:lpstr>
      <vt:lpstr>Midnight: Stable beams fill #1525</vt:lpstr>
      <vt:lpstr>Beam currents and lumi’s since Wednesday</vt:lpstr>
      <vt:lpstr>(ALICE) Lumi vs. time</vt:lpstr>
      <vt:lpstr>Total delivered lumi, this morning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2222</cp:revision>
  <dcterms:created xsi:type="dcterms:W3CDTF">2010-07-26T05:43:59Z</dcterms:created>
  <dcterms:modified xsi:type="dcterms:W3CDTF">2010-11-28T07:44:00Z</dcterms:modified>
</cp:coreProperties>
</file>