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63" r:id="rId2"/>
  </p:sldMasterIdLst>
  <p:notesMasterIdLst>
    <p:notesMasterId r:id="rId27"/>
  </p:notesMasterIdLst>
  <p:sldIdLst>
    <p:sldId id="519" r:id="rId3"/>
    <p:sldId id="541" r:id="rId4"/>
    <p:sldId id="542" r:id="rId5"/>
    <p:sldId id="543" r:id="rId6"/>
    <p:sldId id="544" r:id="rId7"/>
    <p:sldId id="522" r:id="rId8"/>
    <p:sldId id="534" r:id="rId9"/>
    <p:sldId id="535" r:id="rId10"/>
    <p:sldId id="530" r:id="rId11"/>
    <p:sldId id="527" r:id="rId12"/>
    <p:sldId id="521" r:id="rId13"/>
    <p:sldId id="520" r:id="rId14"/>
    <p:sldId id="531" r:id="rId15"/>
    <p:sldId id="532" r:id="rId16"/>
    <p:sldId id="533" r:id="rId17"/>
    <p:sldId id="524" r:id="rId18"/>
    <p:sldId id="525" r:id="rId19"/>
    <p:sldId id="536" r:id="rId20"/>
    <p:sldId id="537" r:id="rId21"/>
    <p:sldId id="545" r:id="rId22"/>
    <p:sldId id="546" r:id="rId23"/>
    <p:sldId id="540" r:id="rId24"/>
    <p:sldId id="539" r:id="rId25"/>
    <p:sldId id="52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245" autoAdjust="0"/>
    <p:restoredTop sz="91248" autoAdjust="0"/>
  </p:normalViewPr>
  <p:slideViewPr>
    <p:cSldViewPr snapToGrid="0" snapToObjects="1">
      <p:cViewPr varScale="1">
        <p:scale>
          <a:sx n="112" d="100"/>
          <a:sy n="112" d="100"/>
        </p:scale>
        <p:origin x="-40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11/27/10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4FB35DA8-EB05-4620-998E-34191E32192D}" type="datetimeFigureOut">
              <a:rPr lang="en-US" smtClean="0">
                <a:solidFill>
                  <a:prstClr val="black"/>
                </a:solidFill>
              </a:rPr>
              <a:pPr defTabSz="914400"/>
              <a:t>11/27/10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47C1A7F-90AD-456E-8054-20B867E8D6FC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4FB35DA8-EB05-4620-998E-34191E32192D}" type="datetimeFigureOut">
              <a:rPr lang="en-US" smtClean="0">
                <a:solidFill>
                  <a:prstClr val="black"/>
                </a:solidFill>
              </a:rPr>
              <a:pPr defTabSz="914400"/>
              <a:t>11/27/10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47C1A7F-90AD-456E-8054-20B867E8D6FC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4FB35DA8-EB05-4620-998E-34191E32192D}" type="datetimeFigureOut">
              <a:rPr lang="en-US" smtClean="0">
                <a:solidFill>
                  <a:prstClr val="black"/>
                </a:solidFill>
              </a:rPr>
              <a:pPr defTabSz="914400"/>
              <a:t>11/27/10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47C1A7F-90AD-456E-8054-20B867E8D6FC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4FB35DA8-EB05-4620-998E-34191E32192D}" type="datetimeFigureOut">
              <a:rPr lang="en-US" smtClean="0">
                <a:solidFill>
                  <a:prstClr val="black"/>
                </a:solidFill>
              </a:rPr>
              <a:pPr defTabSz="914400"/>
              <a:t>11/27/10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47C1A7F-90AD-456E-8054-20B867E8D6FC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8F80B-3E7C-48E2-AA93-580BA0883FCA}" type="datetimeFigureOut">
              <a:rPr lang="en-US" smtClean="0"/>
              <a:pPr/>
              <a:t>11/27/10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43D0-DF90-4A48-9998-E3D4B9C97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9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r>
              <a:rPr kumimoji="0" lang="en-US" dirty="0" smtClean="0"/>
              <a:t>Click to add author information</a:t>
            </a:r>
            <a:endParaRPr kumimoji="0" lang="en-US" dirty="0"/>
          </a:p>
        </p:txBody>
      </p:sp>
      <p:sp>
        <p:nvSpPr>
          <p:cNvPr id="10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  <a:prstGeom prst="rect">
            <a:avLst/>
          </a:prstGeom>
        </p:spPr>
        <p:txBody>
          <a:bodyPr anchor="ctr"/>
          <a:lstStyle/>
          <a:p>
            <a:pPr algn="r" defTabSz="914400"/>
            <a:fld id="{256D3EEF-DE4E-429D-8EC4-DDC531AFF587}" type="slidenum">
              <a:rPr lang="en-US" sz="1000" smtClean="0">
                <a:solidFill>
                  <a:prstClr val="black"/>
                </a:solidFill>
              </a:rPr>
              <a:pPr algn="r"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6"/>
          <p:cNvSpPr>
            <a:spLocks noGrp="1"/>
          </p:cNvSpPr>
          <p:nvPr>
            <p:ph type="ftr" sz="quarter" idx="1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 eaLnBrk="1" latinLnBrk="0" hangingPunct="1">
              <a:defRPr kumimoji="0">
                <a:solidFill>
                  <a:srgbClr val="A0A0A0"/>
                </a:solidFill>
              </a:defRPr>
            </a:lvl1pPr>
          </a:lstStyle>
          <a:p>
            <a:pPr defTabSz="914400"/>
            <a:fld id="{5A8D346D-A53F-433C-9D37-45A337EA482C}" type="datetime1">
              <a:rPr lang="en-US" smtClean="0"/>
              <a:pPr defTabSz="914400"/>
              <a:t>11/27/10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2" descr="https://espace.cern.ch/_layouts/images/cern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5912067"/>
            <a:ext cx="914400" cy="945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77200" cy="487362"/>
          </a:xfrm>
          <a:prstGeom prst="rect">
            <a:avLst/>
          </a:prstGeom>
        </p:spPr>
        <p:txBody>
          <a:bodyPr vert="horz"/>
          <a:lstStyle>
            <a:lvl1pPr algn="r">
              <a:defRPr sz="24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685800"/>
            <a:ext cx="7820025" cy="55626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itchFamily="34" charset="0"/>
              </a:defRPr>
            </a:lvl1pPr>
            <a:lvl2pPr>
              <a:defRPr sz="18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400">
                <a:latin typeface="Trebuchet MS" pitchFamily="34" charset="0"/>
              </a:defRPr>
            </a:lvl4pPr>
            <a:lvl5pPr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CERN logo With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16679" y="25400"/>
            <a:ext cx="626166" cy="614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4FB35DA8-EB05-4620-998E-34191E32192D}" type="datetimeFigureOut">
              <a:rPr lang="en-US" smtClean="0">
                <a:solidFill>
                  <a:prstClr val="black"/>
                </a:solidFill>
              </a:rPr>
              <a:pPr defTabSz="914400"/>
              <a:t>11/27/10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47C1A7F-90AD-456E-8054-20B867E8D6FC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4FB35DA8-EB05-4620-998E-34191E32192D}" type="datetimeFigureOut">
              <a:rPr lang="en-US" smtClean="0">
                <a:solidFill>
                  <a:prstClr val="black"/>
                </a:solidFill>
              </a:rPr>
              <a:pPr defTabSz="914400"/>
              <a:t>11/27/10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47C1A7F-90AD-456E-8054-20B867E8D6FC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4FB35DA8-EB05-4620-998E-34191E32192D}" type="datetimeFigureOut">
              <a:rPr lang="en-US" smtClean="0">
                <a:solidFill>
                  <a:prstClr val="black"/>
                </a:solidFill>
              </a:rPr>
              <a:pPr defTabSz="914400"/>
              <a:t>11/27/10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47C1A7F-90AD-456E-8054-20B867E8D6FC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4FB35DA8-EB05-4620-998E-34191E32192D}" type="datetimeFigureOut">
              <a:rPr lang="en-US" smtClean="0">
                <a:solidFill>
                  <a:prstClr val="black"/>
                </a:solidFill>
              </a:rPr>
              <a:pPr defTabSz="914400"/>
              <a:t>11/27/10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47C1A7F-90AD-456E-8054-20B867E8D6FC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4FB35DA8-EB05-4620-998E-34191E32192D}" type="datetimeFigureOut">
              <a:rPr lang="en-US" smtClean="0">
                <a:solidFill>
                  <a:prstClr val="black"/>
                </a:solidFill>
              </a:rPr>
              <a:pPr defTabSz="914400"/>
              <a:t>11/27/10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47C1A7F-90AD-456E-8054-20B867E8D6FC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28600" y="561975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28600" y="65516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ewlhc logo1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bg2">
              <a:lumMod val="9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Friday 26.11.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05274"/>
            <a:ext cx="8686800" cy="5836825"/>
          </a:xfrm>
        </p:spPr>
        <p:txBody>
          <a:bodyPr/>
          <a:lstStyle/>
          <a:p>
            <a:r>
              <a:rPr lang="en-US" dirty="0" smtClean="0"/>
              <a:t>05h44: </a:t>
            </a:r>
            <a:r>
              <a:rPr lang="en-US" b="1" u="sng" dirty="0" smtClean="0">
                <a:solidFill>
                  <a:srgbClr val="FF0000"/>
                </a:solidFill>
              </a:rPr>
              <a:t>Stable beams #1521. </a:t>
            </a:r>
            <a:r>
              <a:rPr lang="en-US" dirty="0" smtClean="0"/>
              <a:t>121b x 121b. Length: 4h10.</a:t>
            </a:r>
          </a:p>
          <a:p>
            <a:r>
              <a:rPr lang="en-US" dirty="0" smtClean="0"/>
              <a:t>09h54: Beam dump. </a:t>
            </a:r>
          </a:p>
          <a:p>
            <a:pPr lvl="1"/>
            <a:r>
              <a:rPr lang="en-US" dirty="0" smtClean="0"/>
              <a:t>Instability on electrical network (RD.LR1 tripped). </a:t>
            </a:r>
          </a:p>
          <a:p>
            <a:pPr lvl="1"/>
            <a:r>
              <a:rPr lang="en-US" dirty="0" smtClean="0"/>
              <a:t>ATLAS solenoid ramp down.</a:t>
            </a:r>
          </a:p>
          <a:p>
            <a:r>
              <a:rPr lang="en-US" dirty="0" smtClean="0"/>
              <a:t>Look at Q9.R2 trip from Thursday…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1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Damper: Well Damped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Wolfgang </a:t>
            </a:r>
            <a:r>
              <a:rPr lang="en-US" dirty="0" err="1" smtClean="0"/>
              <a:t>Hoefle</a:t>
            </a:r>
            <a:r>
              <a:rPr lang="en-US" dirty="0" smtClean="0"/>
              <a:t> checked.</a:t>
            </a:r>
          </a:p>
          <a:p>
            <a:r>
              <a:rPr lang="en-US" dirty="0" smtClean="0"/>
              <a:t>Already maximum gain at injection.</a:t>
            </a:r>
          </a:p>
          <a:p>
            <a:r>
              <a:rPr lang="en-US" dirty="0" smtClean="0"/>
              <a:t>Nothing to gain more…</a:t>
            </a:r>
          </a:p>
          <a:p>
            <a:r>
              <a:rPr lang="en-US" dirty="0" smtClean="0"/>
              <a:t>However, during 450 </a:t>
            </a:r>
            <a:r>
              <a:rPr lang="en-US" dirty="0" err="1" smtClean="0"/>
              <a:t>GeV</a:t>
            </a:r>
            <a:r>
              <a:rPr lang="en-US" dirty="0" smtClean="0"/>
              <a:t> at injection (Friday morning): interesting perturbation on beam 2 vertical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Damper Pickup B2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 descr="beam 2 _ vertic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35" r="-1335"/>
          <a:stretch>
            <a:fillRect/>
          </a:stretch>
        </p:blipFill>
        <p:spPr/>
      </p:pic>
      <p:cxnSp>
        <p:nvCxnSpPr>
          <p:cNvPr id="10" name="Straight Arrow Connector 9"/>
          <p:cNvCxnSpPr/>
          <p:nvPr/>
        </p:nvCxnSpPr>
        <p:spPr bwMode="auto">
          <a:xfrm>
            <a:off x="3556000" y="3343778"/>
            <a:ext cx="10365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508192" y="2608249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1000 turns</a:t>
            </a:r>
          </a:p>
          <a:p>
            <a:pPr algn="ctr"/>
            <a:r>
              <a:rPr lang="en-US" dirty="0" smtClean="0"/>
              <a:t>89 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596" y="2078173"/>
            <a:ext cx="2446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“hump”?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Damper Pickup B1</a:t>
            </a:r>
            <a:endParaRPr lang="en-US" dirty="0"/>
          </a:p>
        </p:txBody>
      </p:sp>
      <p:pic>
        <p:nvPicPr>
          <p:cNvPr id="6" name="Content Placeholder 5" descr="beam 1 _ vertic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593" r="-359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1522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043D0-DF90-4A48-9998-E3D4B9C97A2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10692"/>
            <a:ext cx="9144000" cy="569468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Lumi</a:t>
            </a:r>
            <a:r>
              <a:rPr lang="en-US" dirty="0" smtClean="0"/>
              <a:t> Spike During TCT Movement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043D0-DF90-4A48-9998-E3D4B9C97A2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47597"/>
          <a:stretch>
            <a:fillRect/>
          </a:stretch>
        </p:blipFill>
        <p:spPr>
          <a:xfrm>
            <a:off x="120456" y="918640"/>
            <a:ext cx="8993100" cy="383687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1522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043D0-DF90-4A48-9998-E3D4B9C97A2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17" y="771211"/>
            <a:ext cx="7169331" cy="609948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Ghost Bunches (JJ Gras)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before ramp: ~8% difference between DC and fast BCT on both beams.</a:t>
            </a:r>
          </a:p>
          <a:p>
            <a:r>
              <a:rPr lang="en-US" dirty="0" smtClean="0"/>
              <a:t>Loss of real </a:t>
            </a:r>
            <a:r>
              <a:rPr lang="en-US" dirty="0" err="1" smtClean="0"/>
              <a:t>debunched</a:t>
            </a:r>
            <a:r>
              <a:rPr lang="en-US" dirty="0" smtClean="0"/>
              <a:t> beam during the start of the ramp.</a:t>
            </a:r>
          </a:p>
          <a:p>
            <a:r>
              <a:rPr lang="en-US" dirty="0" smtClean="0"/>
              <a:t>Remaining difference close to 6.5% per beam. </a:t>
            </a:r>
          </a:p>
          <a:p>
            <a:r>
              <a:rPr lang="en-US" dirty="0" smtClean="0"/>
              <a:t>Lost ~1.5% of </a:t>
            </a:r>
            <a:r>
              <a:rPr lang="en-US" dirty="0" err="1" smtClean="0"/>
              <a:t>debunched</a:t>
            </a:r>
            <a:r>
              <a:rPr lang="en-US" dirty="0" smtClean="0"/>
              <a:t> beam during the ramp: roughly the same amount than with the previous RF injection schema.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Bunches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8" y="736744"/>
            <a:ext cx="8331234" cy="590535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Bunches Full Turn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043D0-DF90-4A48-9998-E3D4B9C97A2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28" y="709696"/>
            <a:ext cx="8620424" cy="611033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BSRT on Empty Slots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043D0-DF90-4A48-9998-E3D4B9C97A2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630" t="21556" r="38532" b="47397"/>
          <a:stretch>
            <a:fillRect/>
          </a:stretch>
        </p:blipFill>
        <p:spPr>
          <a:xfrm>
            <a:off x="0" y="1066800"/>
            <a:ext cx="9144000" cy="368105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of RQ9.R2 on November 25, 08:06:39</a:t>
            </a:r>
            <a:endParaRPr lang="en-US" dirty="0"/>
          </a:p>
        </p:txBody>
      </p:sp>
      <p:pic>
        <p:nvPicPr>
          <p:cNvPr id="4" name="Picture 2" descr="http://elogbook.cern.ch/eLogbook/attach_reader?attach_id=1128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516529"/>
            <a:ext cx="6781800" cy="49699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824" y="609600"/>
            <a:ext cx="8223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As already noticed by A. </a:t>
            </a:r>
            <a:r>
              <a:rPr lang="en-US" dirty="0" err="1" smtClean="0">
                <a:solidFill>
                  <a:prstClr val="black"/>
                </a:solidFill>
              </a:rPr>
              <a:t>Verweij</a:t>
            </a:r>
            <a:r>
              <a:rPr lang="en-US" dirty="0" smtClean="0">
                <a:solidFill>
                  <a:prstClr val="black"/>
                </a:solidFill>
              </a:rPr>
              <a:t>, there is a </a:t>
            </a:r>
            <a:r>
              <a:rPr lang="en-US" u="sng" dirty="0" smtClean="0">
                <a:solidFill>
                  <a:prstClr val="black"/>
                </a:solidFill>
              </a:rPr>
              <a:t>symmetric development </a:t>
            </a:r>
            <a:r>
              <a:rPr lang="en-US" dirty="0" smtClean="0">
                <a:solidFill>
                  <a:prstClr val="black"/>
                </a:solidFill>
              </a:rPr>
              <a:t>of a voltage signal in the two halves of RQ9.B1; the two voltage loops go from the current leads up to the magnet mid point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100" y="4031129"/>
            <a:ext cx="9220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U_2_B1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rot="16200000" flipH="1">
            <a:off x="2472577" y="4332007"/>
            <a:ext cx="164068" cy="30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91677" y="5566798"/>
            <a:ext cx="9220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U_1_B1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5400000" flipH="1" flipV="1">
            <a:off x="2508767" y="5370466"/>
            <a:ext cx="240267" cy="152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81300" y="2964329"/>
            <a:ext cx="11506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U_Res_B1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rot="16200000" flipH="1">
            <a:off x="3558429" y="3131856"/>
            <a:ext cx="316469" cy="720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875" y="5267325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M. </a:t>
            </a:r>
            <a:r>
              <a:rPr lang="en-US" dirty="0" err="1" smtClean="0">
                <a:solidFill>
                  <a:prstClr val="black"/>
                </a:solidFill>
              </a:rPr>
              <a:t>Pojer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Friday/Saturday 26/27.11.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05274"/>
            <a:ext cx="8686800" cy="5836825"/>
          </a:xfrm>
        </p:spPr>
        <p:txBody>
          <a:bodyPr/>
          <a:lstStyle/>
          <a:p>
            <a:r>
              <a:rPr lang="en-US" dirty="0" smtClean="0"/>
              <a:t>22h18: ALICE access required to fix trigger problem on half of their </a:t>
            </a:r>
            <a:r>
              <a:rPr lang="en-US" dirty="0" err="1" smtClean="0"/>
              <a:t>muon</a:t>
            </a:r>
            <a:r>
              <a:rPr lang="en-US" dirty="0" smtClean="0"/>
              <a:t> chambers.</a:t>
            </a:r>
          </a:p>
          <a:p>
            <a:r>
              <a:rPr lang="en-US" dirty="0" smtClean="0"/>
              <a:t>During Friday total: ~0.7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delivered in stable beams.</a:t>
            </a:r>
          </a:p>
          <a:p>
            <a:r>
              <a:rPr lang="en-US" dirty="0" smtClean="0"/>
              <a:t>00h10: Injection. </a:t>
            </a:r>
          </a:p>
          <a:p>
            <a:pPr lvl="1"/>
            <a:r>
              <a:rPr lang="en-US" dirty="0" smtClean="0"/>
              <a:t>Some time spent to sort out chromaticity.</a:t>
            </a:r>
          </a:p>
          <a:p>
            <a:r>
              <a:rPr lang="en-US" dirty="0" smtClean="0"/>
              <a:t>03h00: Start ramp.</a:t>
            </a:r>
          </a:p>
          <a:p>
            <a:r>
              <a:rPr lang="en-US" dirty="0" smtClean="0"/>
              <a:t>04h01: </a:t>
            </a:r>
            <a:r>
              <a:rPr lang="en-US" b="1" u="sng" dirty="0" smtClean="0">
                <a:solidFill>
                  <a:srgbClr val="FF0000"/>
                </a:solidFill>
              </a:rPr>
              <a:t>Stable beams #1523. </a:t>
            </a:r>
            <a:r>
              <a:rPr lang="en-US" dirty="0" smtClean="0"/>
              <a:t>121b x 121b.</a:t>
            </a:r>
          </a:p>
          <a:p>
            <a:pPr lvl="1"/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smtClean="0"/>
              <a:t>: 2.8e25 </a:t>
            </a:r>
            <a:r>
              <a:rPr lang="en-US" dirty="0" smtClean="0"/>
              <a:t>- 3.2e25 cm-2 s-1</a:t>
            </a:r>
          </a:p>
          <a:p>
            <a:r>
              <a:rPr lang="en-US" dirty="0" smtClean="0"/>
              <a:t>Still going…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20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Record </a:t>
            </a:r>
            <a:r>
              <a:rPr lang="en-US" dirty="0" err="1" smtClean="0"/>
              <a:t>Lumi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043D0-DF90-4A48-9998-E3D4B9C97A2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1" descr="https://ab-dep-op-elogbook.web.cern.ch/ab-dep-op-elogbook/elogbook/attach.php?attachId=1128423&amp;type=png&amp;fname=2010112704023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7212" y="1066800"/>
            <a:ext cx="6269576" cy="533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7928" y="969815"/>
            <a:ext cx="42053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 Grand Merci to the injectors.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Luminosity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043D0-DF90-4A48-9998-E3D4B9C97A2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20" y="762000"/>
            <a:ext cx="8182796" cy="58801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rot="16200000" flipH="1">
            <a:off x="5601744" y="3753635"/>
            <a:ext cx="1417528" cy="8051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 flipH="1" flipV="1">
            <a:off x="5822847" y="3566512"/>
            <a:ext cx="2188663" cy="4082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723623" y="2698974"/>
            <a:ext cx="589661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Lumi</a:t>
            </a:r>
            <a:r>
              <a:rPr lang="en-US" dirty="0" smtClean="0"/>
              <a:t>:  &gt; 5.3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043D0-DF90-4A48-9998-E3D4B9C97A2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1506" name="AutoShape 2" descr="https://atlas.web.cern.ch/Atlas/GROUPS/DATAPREPARATION/DataSummary/daydata/figs/daytotal_ilum.png"/>
          <p:cNvSpPr>
            <a:spLocks noChangeAspect="1" noChangeArrowheads="1"/>
          </p:cNvSpPr>
          <p:nvPr/>
        </p:nvSpPr>
        <p:spPr bwMode="auto">
          <a:xfrm>
            <a:off x="63500" y="-136525"/>
            <a:ext cx="7581900" cy="544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https://atlas.web.cern.ch/Atlas/GROUPS/DATAPREPARATION/DataSummary/daydata/figs/daytotal_ilum.png"/>
          <p:cNvSpPr>
            <a:spLocks noChangeAspect="1" noChangeArrowheads="1"/>
          </p:cNvSpPr>
          <p:nvPr/>
        </p:nvSpPr>
        <p:spPr bwMode="auto">
          <a:xfrm>
            <a:off x="63500" y="-136525"/>
            <a:ext cx="7581900" cy="544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https://atlas.web.cern.ch/Atlas/GROUPS/DATAPREPARATION/DataSummary/daydata/figs/daytotal_ilum.png"/>
          <p:cNvSpPr>
            <a:spLocks noChangeAspect="1" noChangeArrowheads="1"/>
          </p:cNvSpPr>
          <p:nvPr/>
        </p:nvSpPr>
        <p:spPr bwMode="auto">
          <a:xfrm>
            <a:off x="63500" y="-136525"/>
            <a:ext cx="7581900" cy="544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8" descr="https://atlas.web.cern.ch/Atlas/GROUPS/DATAPREPARATION/DataSummary/daydata/figs/daytotal_ilum.png"/>
          <p:cNvSpPr>
            <a:spLocks noChangeAspect="1" noChangeArrowheads="1"/>
          </p:cNvSpPr>
          <p:nvPr/>
        </p:nvSpPr>
        <p:spPr bwMode="auto">
          <a:xfrm>
            <a:off x="63500" y="-136525"/>
            <a:ext cx="7248525" cy="521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AutoShape 10" descr="https://atlas.web.cern.ch/Atlas/GROUPS/DATAPREPARATION/DataSummary/daydata/figs/daytotal_ilum.png"/>
          <p:cNvSpPr>
            <a:spLocks noChangeAspect="1" noChangeArrowheads="1"/>
          </p:cNvSpPr>
          <p:nvPr/>
        </p:nvSpPr>
        <p:spPr bwMode="auto">
          <a:xfrm>
            <a:off x="63500" y="-136525"/>
            <a:ext cx="7581900" cy="544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https://atlas.web.cern.ch/Atlas/GROUPS/DATAPREPARATION/DataSummary/daydata/figs/daytotal_ilum.png"/>
          <p:cNvSpPr>
            <a:spLocks noChangeAspect="1" noChangeArrowheads="1"/>
          </p:cNvSpPr>
          <p:nvPr/>
        </p:nvSpPr>
        <p:spPr bwMode="auto">
          <a:xfrm>
            <a:off x="63500" y="-136525"/>
            <a:ext cx="7248525" cy="521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70" y="855208"/>
            <a:ext cx="7847001" cy="5638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Ahead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stable beams… Well on track towards the week goal.</a:t>
            </a:r>
          </a:p>
          <a:p>
            <a:r>
              <a:rPr lang="en-US" dirty="0" smtClean="0"/>
              <a:t>Next Tuesday: </a:t>
            </a:r>
            <a:r>
              <a:rPr lang="en-US" dirty="0" err="1" smtClean="0"/>
              <a:t>vdM</a:t>
            </a:r>
            <a:r>
              <a:rPr lang="en-US" dirty="0" smtClean="0"/>
              <a:t> scans.</a:t>
            </a:r>
          </a:p>
          <a:p>
            <a:r>
              <a:rPr lang="en-US" dirty="0" smtClean="0"/>
              <a:t>Next week: </a:t>
            </a:r>
          </a:p>
          <a:p>
            <a:pPr lvl="1"/>
            <a:r>
              <a:rPr lang="en-US" dirty="0" smtClean="0"/>
              <a:t>Check 8 bunch injection</a:t>
            </a:r>
          </a:p>
          <a:p>
            <a:pPr lvl="1"/>
            <a:r>
              <a:rPr lang="en-US" dirty="0" smtClean="0"/>
              <a:t>Discuss a few MD-style studies (IR aperture, 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of RQ9.R2 on November 25, 08:06:39</a:t>
            </a:r>
            <a:endParaRPr lang="en-US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28875"/>
            <a:ext cx="55245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1220" y="666750"/>
            <a:ext cx="76028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1- Similar signals were observed during the symmetric quenches on the dipoles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2- An EM disturbance would have produced a much noisier signal</a:t>
            </a:r>
          </a:p>
          <a:p>
            <a:pPr defTabSz="914400"/>
            <a:endParaRPr lang="en-US" dirty="0" smtClean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Could radiations be at the origin?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No counts were recorded on the RADMONs from 4.R2 up to 12.R2 in the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time frame from 6h30 e 12h00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3133" y="5890634"/>
            <a:ext cx="23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Courtesy of M. Calviani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5267325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M. </a:t>
            </a:r>
            <a:r>
              <a:rPr lang="en-US" dirty="0" err="1" smtClean="0">
                <a:solidFill>
                  <a:prstClr val="black"/>
                </a:solidFill>
              </a:rPr>
              <a:t>Pojer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of RB.A81 on November 25, 23:59:00</a:t>
            </a:r>
            <a:endParaRPr lang="en-US" dirty="0"/>
          </a:p>
        </p:txBody>
      </p:sp>
      <p:pic>
        <p:nvPicPr>
          <p:cNvPr id="1028" name="Picture 4" descr="http://elogbook.cern.ch/eLogbook/attach_reader?attach_id=1128435"/>
          <p:cNvPicPr>
            <a:picLocks noChangeAspect="1" noChangeArrowheads="1"/>
          </p:cNvPicPr>
          <p:nvPr/>
        </p:nvPicPr>
        <p:blipFill>
          <a:blip r:embed="rId2" cstate="print"/>
          <a:srcRect b="38412"/>
          <a:stretch>
            <a:fillRect/>
          </a:stretch>
        </p:blipFill>
        <p:spPr bwMode="auto">
          <a:xfrm>
            <a:off x="962025" y="622354"/>
            <a:ext cx="7004050" cy="1539820"/>
          </a:xfrm>
          <a:prstGeom prst="rect">
            <a:avLst/>
          </a:prstGeom>
          <a:noFill/>
        </p:spPr>
      </p:pic>
      <p:pic>
        <p:nvPicPr>
          <p:cNvPr id="1030" name="Picture 6" descr="http://elogbook.cern.ch/eLogbook/attach_reader?attach_id=11284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550615"/>
            <a:ext cx="8331200" cy="39565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90825" y="3612029"/>
            <a:ext cx="6381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dirty="0" err="1" smtClean="0">
                <a:solidFill>
                  <a:prstClr val="black"/>
                </a:solidFill>
              </a:rPr>
              <a:t>I_ref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16200000" flipH="1">
            <a:off x="3344586" y="3746688"/>
            <a:ext cx="316468" cy="785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00575" y="3554879"/>
            <a:ext cx="9048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dirty="0" err="1" smtClean="0">
                <a:solidFill>
                  <a:prstClr val="black"/>
                </a:solidFill>
              </a:rPr>
              <a:t>I_meas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rot="5400000" flipH="1" flipV="1">
            <a:off x="4949598" y="3237150"/>
            <a:ext cx="421145" cy="214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95625" y="5717054"/>
            <a:ext cx="8001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dirty="0" err="1" smtClean="0">
                <a:solidFill>
                  <a:prstClr val="black"/>
                </a:solidFill>
              </a:rPr>
              <a:t>U_Res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rot="5400000" flipH="1" flipV="1">
            <a:off x="3737540" y="5273117"/>
            <a:ext cx="202073" cy="685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8125" y="2181225"/>
            <a:ext cx="871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The PC in SPA 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prstClr val="black"/>
                </a:solidFill>
                <a:sym typeface="Wingdings" pitchFamily="2" charset="2"/>
              </a:rPr>
              <a:t>I_ref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 goes to 0 and current goes down  </a:t>
            </a:r>
            <a:r>
              <a:rPr lang="en-US" dirty="0" err="1" smtClean="0">
                <a:solidFill>
                  <a:prstClr val="black"/>
                </a:solidFill>
                <a:sym typeface="Wingdings" pitchFamily="2" charset="2"/>
              </a:rPr>
              <a:t>U_Res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 rises and generates a FPA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400175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M. </a:t>
            </a:r>
            <a:r>
              <a:rPr lang="en-US" dirty="0" err="1" smtClean="0">
                <a:solidFill>
                  <a:prstClr val="black"/>
                </a:solidFill>
              </a:rPr>
              <a:t>Pojer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Friday 26.11.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05274"/>
            <a:ext cx="8686800" cy="5836825"/>
          </a:xfrm>
        </p:spPr>
        <p:txBody>
          <a:bodyPr/>
          <a:lstStyle/>
          <a:p>
            <a:r>
              <a:rPr lang="en-US" dirty="0" smtClean="0"/>
              <a:t>11h01: Injection. Second oven (ion source) is on.</a:t>
            </a:r>
          </a:p>
          <a:p>
            <a:r>
              <a:rPr lang="en-US" dirty="0" smtClean="0"/>
              <a:t>12h28: Start ramp.</a:t>
            </a:r>
          </a:p>
          <a:p>
            <a:r>
              <a:rPr lang="en-US" dirty="0" smtClean="0"/>
              <a:t>13h32: </a:t>
            </a:r>
            <a:r>
              <a:rPr lang="en-US" b="1" u="sng" dirty="0" smtClean="0">
                <a:solidFill>
                  <a:srgbClr val="FF0000"/>
                </a:solidFill>
              </a:rPr>
              <a:t>Stable beams #1522. </a:t>
            </a:r>
            <a:r>
              <a:rPr lang="en-US" dirty="0" smtClean="0"/>
              <a:t>121b x 121b. </a:t>
            </a:r>
          </a:p>
          <a:p>
            <a:pPr lvl="1"/>
            <a:r>
              <a:rPr lang="en-US" dirty="0" smtClean="0"/>
              <a:t>Turnaround: 3h38. </a:t>
            </a:r>
          </a:p>
          <a:p>
            <a:pPr lvl="1"/>
            <a:r>
              <a:rPr lang="en-US" dirty="0" smtClean="0"/>
              <a:t>Luminosity: 2.8e25 cm-2 s-1. </a:t>
            </a:r>
          </a:p>
          <a:p>
            <a:pPr lvl="1"/>
            <a:r>
              <a:rPr lang="en-US" dirty="0" smtClean="0"/>
              <a:t>Length: 8h09.</a:t>
            </a:r>
          </a:p>
          <a:p>
            <a:r>
              <a:rPr lang="en-US" dirty="0" smtClean="0"/>
              <a:t>21h41: Beams dumped on request. </a:t>
            </a:r>
          </a:p>
          <a:p>
            <a:pPr lvl="1"/>
            <a:r>
              <a:rPr lang="en-US" dirty="0" smtClean="0"/>
              <a:t>BPM calibration needed to correct temperature drift on the electronics in SR7. </a:t>
            </a:r>
          </a:p>
          <a:p>
            <a:pPr lvl="1"/>
            <a:r>
              <a:rPr lang="en-US" dirty="0" smtClean="0"/>
              <a:t>CV piquet has installed temperature monitoring at the crates concerned and will monitor the temperature over the weekend. At the moment the temperature is 22 degrees.</a:t>
            </a:r>
          </a:p>
          <a:p>
            <a:r>
              <a:rPr lang="en-US" dirty="0" smtClean="0"/>
              <a:t>22h18: ALICE access required to fix trigger problem on half of their </a:t>
            </a:r>
            <a:r>
              <a:rPr lang="en-US" dirty="0" err="1" smtClean="0"/>
              <a:t>muon</a:t>
            </a:r>
            <a:r>
              <a:rPr lang="en-US" dirty="0" smtClean="0"/>
              <a:t> chambers.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5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SR7 Temperature – BPM Calibration</a:t>
            </a:r>
            <a:endParaRPr lang="en-US" dirty="0"/>
          </a:p>
        </p:txBody>
      </p:sp>
      <p:pic>
        <p:nvPicPr>
          <p:cNvPr id="6" name="Content Placeholder 5" descr="FID_CFV-SR7-BLML__Card_10_20101123_0600_20101125_1100.gif"/>
          <p:cNvPicPr>
            <a:picLocks noGrp="1" noChangeAspect="1"/>
          </p:cNvPicPr>
          <p:nvPr>
            <p:ph idx="1"/>
          </p:nvPr>
        </p:nvPicPr>
        <p:blipFill>
          <a:blip r:embed="rId2"/>
          <a:srcRect t="-1170" b="-117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-273273"/>
            <a:ext cx="8062664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Improving the turn around in LHC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new sequences have been created:</a:t>
            </a:r>
          </a:p>
          <a:p>
            <a:r>
              <a:rPr lang="en-US" b="1" dirty="0" smtClean="0"/>
              <a:t>PREPARE LHC FOR INJECTION (ALL BUT PCS)</a:t>
            </a:r>
          </a:p>
          <a:p>
            <a:r>
              <a:rPr lang="en-US" b="1" dirty="0" smtClean="0"/>
              <a:t>INJECTION PROBE BEAM</a:t>
            </a:r>
          </a:p>
          <a:p>
            <a:r>
              <a:rPr lang="en-US" dirty="0" smtClean="0"/>
              <a:t>To improve the turn around in LHC.</a:t>
            </a:r>
            <a:endParaRPr lang="en-US" b="1" dirty="0" smtClean="0"/>
          </a:p>
        </p:txBody>
      </p:sp>
      <p:grpSp>
        <p:nvGrpSpPr>
          <p:cNvPr id="3" name="Group 24"/>
          <p:cNvGrpSpPr/>
          <p:nvPr/>
        </p:nvGrpSpPr>
        <p:grpSpPr>
          <a:xfrm>
            <a:off x="1907704" y="2204864"/>
            <a:ext cx="6336704" cy="2304256"/>
            <a:chOff x="1115616" y="2924944"/>
            <a:chExt cx="6336704" cy="2304256"/>
          </a:xfrm>
        </p:grpSpPr>
        <p:sp>
          <p:nvSpPr>
            <p:cNvPr id="7" name="Rounded Rectangle 6"/>
            <p:cNvSpPr/>
            <p:nvPr/>
          </p:nvSpPr>
          <p:spPr>
            <a:xfrm>
              <a:off x="1115616" y="2924944"/>
              <a:ext cx="309634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RAMP DOWN – PRECYCLE COMBO V01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55976" y="2924944"/>
              <a:ext cx="309634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PREPARE LHC FOR INJECTION (ALL BUT PCS)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654288" y="4437112"/>
              <a:ext cx="309634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INJECTION PROBE BEAM</a:t>
              </a:r>
            </a:p>
          </p:txBody>
        </p:sp>
        <p:cxnSp>
          <p:nvCxnSpPr>
            <p:cNvPr id="14" name="Straight Connector 13"/>
            <p:cNvCxnSpPr>
              <a:stCxn id="7" idx="2"/>
            </p:cNvCxnSpPr>
            <p:nvPr/>
          </p:nvCxnSpPr>
          <p:spPr>
            <a:xfrm rot="5400000">
              <a:off x="2448288" y="3932432"/>
              <a:ext cx="430901" cy="1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2"/>
            </p:cNvCxnSpPr>
            <p:nvPr/>
          </p:nvCxnSpPr>
          <p:spPr>
            <a:xfrm rot="5400000">
              <a:off x="5685234" y="3929016"/>
              <a:ext cx="430898" cy="693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627784" y="4134678"/>
              <a:ext cx="3322442" cy="144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067944" y="4293096"/>
              <a:ext cx="288032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-36512" y="2348880"/>
            <a:ext cx="204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RUN IN PARALLEL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83768" y="393305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RUN: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4788024" y="450912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67744" y="5013176"/>
            <a:ext cx="565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equipment ready for injection in a bit less than 1 hour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552" y="55892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Turn around of today’s morning shift with this new sequences and a smooth injection from injectors: </a:t>
            </a:r>
            <a:r>
              <a:rPr lang="en-US" sz="2400" b="1" dirty="0" smtClean="0">
                <a:solidFill>
                  <a:srgbClr val="FF0000"/>
                </a:solidFill>
              </a:rPr>
              <a:t>3.5 hours (</a:t>
            </a:r>
            <a:r>
              <a:rPr lang="en-US" sz="2400" b="1" smtClean="0">
                <a:solidFill>
                  <a:srgbClr val="FF0000"/>
                </a:solidFill>
              </a:rPr>
              <a:t>new record)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06068" y="1012086"/>
            <a:ext cx="159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Reyes </a:t>
            </a:r>
            <a:r>
              <a:rPr lang="en-US" dirty="0" err="1" smtClean="0"/>
              <a:t>Alemany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011251312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5"/>
            <a:ext cx="3960440" cy="3728611"/>
          </a:xfrm>
          <a:prstGeom prst="rect">
            <a:avLst/>
          </a:prstGeom>
        </p:spPr>
      </p:pic>
      <p:pic>
        <p:nvPicPr>
          <p:cNvPr id="5" name="Picture 4" descr="201011251313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248472" cy="3628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3" y="46531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Tested today for the first time. Once well tested it will be included in the LHC Nominal Sequence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06068" y="5890471"/>
            <a:ext cx="159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Reyes </a:t>
            </a:r>
            <a:r>
              <a:rPr lang="en-US" dirty="0" err="1" smtClean="0"/>
              <a:t>Alemany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1522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Emittances</a:t>
            </a:r>
            <a:r>
              <a:rPr lang="en-US" dirty="0" smtClean="0"/>
              <a:t> start injection:</a:t>
            </a:r>
          </a:p>
          <a:p>
            <a:pPr>
              <a:buNone/>
            </a:pPr>
            <a:r>
              <a:rPr lang="en-US" dirty="0" smtClean="0"/>
              <a:t>	B1-H: 2.5</a:t>
            </a:r>
            <a:br>
              <a:rPr lang="en-US" dirty="0" smtClean="0"/>
            </a:br>
            <a:r>
              <a:rPr lang="en-US" dirty="0" smtClean="0"/>
              <a:t>B1-V: 2.3</a:t>
            </a:r>
            <a:br>
              <a:rPr lang="en-US" dirty="0" smtClean="0"/>
            </a:br>
            <a:r>
              <a:rPr lang="en-US" dirty="0" smtClean="0"/>
              <a:t>B2-H: 2.6</a:t>
            </a:r>
            <a:br>
              <a:rPr lang="en-US" dirty="0" smtClean="0"/>
            </a:br>
            <a:r>
              <a:rPr lang="en-US" dirty="0" smtClean="0"/>
              <a:t>B2-V: 3.2</a:t>
            </a:r>
          </a:p>
          <a:p>
            <a:r>
              <a:rPr lang="en-US" dirty="0" err="1" smtClean="0"/>
              <a:t>Emittances</a:t>
            </a:r>
            <a:r>
              <a:rPr lang="en-US" dirty="0" smtClean="0"/>
              <a:t> end injection:</a:t>
            </a:r>
          </a:p>
          <a:p>
            <a:pPr>
              <a:buNone/>
            </a:pPr>
            <a:r>
              <a:rPr lang="en-US" dirty="0" smtClean="0"/>
              <a:t>	B1-H: 3.3</a:t>
            </a:r>
            <a:br>
              <a:rPr lang="en-US" dirty="0" smtClean="0"/>
            </a:br>
            <a:r>
              <a:rPr lang="en-US" dirty="0" smtClean="0"/>
              <a:t>B1-V: 2.5</a:t>
            </a:r>
            <a:br>
              <a:rPr lang="en-US" dirty="0" smtClean="0"/>
            </a:br>
            <a:r>
              <a:rPr lang="en-US" dirty="0" smtClean="0"/>
              <a:t>B2-H: 3.8</a:t>
            </a:r>
            <a:br>
              <a:rPr lang="en-US" dirty="0" smtClean="0"/>
            </a:br>
            <a:r>
              <a:rPr lang="en-US" dirty="0" smtClean="0"/>
              <a:t>B2-V: 3.9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4291" y="4950905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30968</TotalTime>
  <Words>863</Words>
  <Application>Microsoft Macintosh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Pixel</vt:lpstr>
      <vt:lpstr>Office Theme</vt:lpstr>
      <vt:lpstr> Friday 26.11.</vt:lpstr>
      <vt:lpstr>Trip of RQ9.R2 on November 25, 08:06:39</vt:lpstr>
      <vt:lpstr>Trip of RQ9.R2 on November 25, 08:06:39</vt:lpstr>
      <vt:lpstr>Trip of RB.A81 on November 25, 23:59:00</vt:lpstr>
      <vt:lpstr> Friday 26.11.</vt:lpstr>
      <vt:lpstr>SR7 Temperature – BPM Calibration</vt:lpstr>
      <vt:lpstr>Improving the turn around in LHC</vt:lpstr>
      <vt:lpstr>Slide 8</vt:lpstr>
      <vt:lpstr>Fill 1522</vt:lpstr>
      <vt:lpstr>Transverse Damper: Well Damped</vt:lpstr>
      <vt:lpstr>Damper Pickup B2</vt:lpstr>
      <vt:lpstr>Damper Pickup B1</vt:lpstr>
      <vt:lpstr>Fill 1522</vt:lpstr>
      <vt:lpstr>Lumi Spike During TCT Movement</vt:lpstr>
      <vt:lpstr>Fill 1522</vt:lpstr>
      <vt:lpstr>Status Ghost Bunches (JJ Gras)</vt:lpstr>
      <vt:lpstr>Ghost Bunches</vt:lpstr>
      <vt:lpstr>Ghost Bunches Full Turn</vt:lpstr>
      <vt:lpstr>BSRT on Empty Slots</vt:lpstr>
      <vt:lpstr>Friday/Saturday 26/27.11.</vt:lpstr>
      <vt:lpstr>New Record Lumi</vt:lpstr>
      <vt:lpstr>Peak Luminosity</vt:lpstr>
      <vt:lpstr>Integrated Lumi:  &gt; 5.3 mb-1  </vt:lpstr>
      <vt:lpstr>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Ralph Assmann</cp:lastModifiedBy>
  <cp:revision>861</cp:revision>
  <dcterms:created xsi:type="dcterms:W3CDTF">2010-11-27T07:47:39Z</dcterms:created>
  <dcterms:modified xsi:type="dcterms:W3CDTF">2010-11-27T07:48:09Z</dcterms:modified>
</cp:coreProperties>
</file>