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519" r:id="rId2"/>
    <p:sldId id="525" r:id="rId3"/>
    <p:sldId id="523" r:id="rId4"/>
    <p:sldId id="524" r:id="rId5"/>
    <p:sldId id="522" r:id="rId6"/>
    <p:sldId id="526" r:id="rId7"/>
    <p:sldId id="52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245" autoAdjust="0"/>
    <p:restoredTop sz="91248" autoAdjust="0"/>
  </p:normalViewPr>
  <p:slideViewPr>
    <p:cSldViewPr snapToGrid="0" snapToObjects="1">
      <p:cViewPr varScale="1">
        <p:scale>
          <a:sx n="89" d="100"/>
          <a:sy n="89" d="100"/>
        </p:scale>
        <p:origin x="-16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67FE2-1CE6-3F45-BDE3-2F1476ED856A}" type="datetimeFigureOut">
              <a:rPr lang="en-US" smtClean="0"/>
              <a:pPr/>
              <a:t>11/16/2010</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8748-EC35-3242-BCE5-4852AB75D9B3}"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r>
              <a:rPr lang="en-US" smtClean="0">
                <a:solidFill>
                  <a:srgbClr val="FFFFFF"/>
                </a:solidFill>
              </a:rPr>
              <a:t>8:30 meeting</a:t>
            </a:r>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fld id="{CEB08561-987D-B145-A016-90E5F81A7EBF}" type="slidenum">
              <a:rPr lang="en-US">
                <a:solidFill>
                  <a:srgbClr val="FFFFFF"/>
                </a:solidFill>
              </a:rPr>
              <a:pPr/>
              <a:t>‹#›</a:t>
            </a:fld>
            <a:r>
              <a:rPr lang="en-US">
                <a:solidFill>
                  <a:srgbClr val="FFFFFF"/>
                </a:solidFill>
              </a:rPr>
              <a:t> </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228600" y="1066800"/>
            <a:ext cx="8686800" cy="5334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5" name="Rectangle 35"/>
          <p:cNvSpPr>
            <a:spLocks noChangeArrowheads="1"/>
          </p:cNvSpPr>
          <p:nvPr/>
        </p:nvSpPr>
        <p:spPr bwMode="auto">
          <a:xfrm>
            <a:off x="0" y="6629400"/>
            <a:ext cx="9144000" cy="2286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sp>
        <p:nvSpPr>
          <p:cNvPr id="10242" name="Rectangle 2"/>
          <p:cNvSpPr>
            <a:spLocks noGrp="1" noChangeArrowheads="1"/>
          </p:cNvSpPr>
          <p:nvPr>
            <p:ph type="ftr" sz="quarter" idx="3"/>
          </p:nvPr>
        </p:nvSpPr>
        <p:spPr bwMode="auto">
          <a:xfrm>
            <a:off x="6350" y="6667500"/>
            <a:ext cx="3629025"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bg1"/>
                </a:solidFill>
              </a:defRPr>
            </a:lvl1pPr>
          </a:lstStyle>
          <a:p>
            <a:pPr defTabSz="914400" fontAlgn="base">
              <a:spcBef>
                <a:spcPct val="0"/>
              </a:spcBef>
              <a:spcAft>
                <a:spcPct val="0"/>
              </a:spcAft>
            </a:pPr>
            <a:r>
              <a:rPr lang="en-US" smtClean="0">
                <a:solidFill>
                  <a:srgbClr val="FFFFFF"/>
                </a:solidFill>
              </a:rPr>
              <a:t>8:30 meeting</a:t>
            </a:r>
            <a:endParaRPr lang="en-US">
              <a:solidFill>
                <a:srgbClr val="FFFFFF"/>
              </a:solidFill>
            </a:endParaRPr>
          </a:p>
        </p:txBody>
      </p:sp>
      <p:sp>
        <p:nvSpPr>
          <p:cNvPr id="10243" name="Rectangle 3"/>
          <p:cNvSpPr>
            <a:spLocks noGrp="1" noChangeArrowheads="1"/>
          </p:cNvSpPr>
          <p:nvPr>
            <p:ph type="sldNum" sz="quarter" idx="4"/>
          </p:nvPr>
        </p:nvSpPr>
        <p:spPr bwMode="auto">
          <a:xfrm>
            <a:off x="4191000" y="66421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100">
                <a:solidFill>
                  <a:schemeClr val="bg1"/>
                </a:solidFill>
              </a:defRPr>
            </a:lvl1pPr>
          </a:lstStyle>
          <a:p>
            <a:pPr algn="ctr" defTabSz="914400" fontAlgn="base">
              <a:spcBef>
                <a:spcPct val="0"/>
              </a:spcBef>
              <a:spcAft>
                <a:spcPct val="0"/>
              </a:spcAft>
            </a:pPr>
            <a:fld id="{E8E5321B-5B0B-2644-B899-325EB572D2B9}" type="slidenum">
              <a:rPr lang="en-US">
                <a:solidFill>
                  <a:srgbClr val="FFFFFF"/>
                </a:solidFill>
              </a:rPr>
              <a:pPr algn="ctr" defTabSz="914400" fontAlgn="base">
                <a:spcBef>
                  <a:spcPct val="0"/>
                </a:spcBef>
                <a:spcAft>
                  <a:spcPct val="0"/>
                </a:spcAft>
              </a:pPr>
              <a:t>‹#›</a:t>
            </a:fld>
            <a:r>
              <a:rPr lang="en-US">
                <a:solidFill>
                  <a:srgbClr val="FFFFFF"/>
                </a:solidFill>
              </a:rPr>
              <a:t> </a:t>
            </a:r>
          </a:p>
        </p:txBody>
      </p:sp>
      <p:sp>
        <p:nvSpPr>
          <p:cNvPr id="10276" name="Rectangle 36"/>
          <p:cNvSpPr>
            <a:spLocks noChangeArrowheads="1"/>
          </p:cNvSpPr>
          <p:nvPr/>
        </p:nvSpPr>
        <p:spPr bwMode="auto">
          <a:xfrm>
            <a:off x="0" y="0"/>
            <a:ext cx="9144000" cy="7620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pic>
        <p:nvPicPr>
          <p:cNvPr id="1031" name="Picture 37" descr="Logo CERN width=144,      height=144"/>
          <p:cNvPicPr>
            <a:picLocks noChangeAspect="1" noChangeArrowheads="1"/>
          </p:cNvPicPr>
          <p:nvPr/>
        </p:nvPicPr>
        <p:blipFill>
          <a:blip r:embed="rId3"/>
          <a:srcRect/>
          <a:stretch>
            <a:fillRect/>
          </a:stretch>
        </p:blipFill>
        <p:spPr bwMode="auto">
          <a:xfrm>
            <a:off x="38100" y="38100"/>
            <a:ext cx="685800" cy="685800"/>
          </a:xfrm>
          <a:prstGeom prst="rect">
            <a:avLst/>
          </a:prstGeom>
          <a:noFill/>
          <a:ln w="9525">
            <a:noFill/>
            <a:miter lim="800000"/>
            <a:headEnd/>
            <a:tailEnd/>
          </a:ln>
        </p:spPr>
      </p:pic>
      <p:sp>
        <p:nvSpPr>
          <p:cNvPr id="1033" name="Rectangle 14"/>
          <p:cNvSpPr>
            <a:spLocks noGrp="1" noChangeArrowheads="1"/>
          </p:cNvSpPr>
          <p:nvPr>
            <p:ph type="title"/>
          </p:nvPr>
        </p:nvSpPr>
        <p:spPr bwMode="auto">
          <a:xfrm>
            <a:off x="762000" y="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Lst>
  <p:transition spd="med">
    <p:fade thruBlk="1"/>
  </p:transition>
  <p:timing>
    <p:tnLst>
      <p:par>
        <p:cTn id="1" dur="indefinite" restart="never" nodeType="tmRoot"/>
      </p:par>
    </p:tnLst>
  </p:timing>
  <p:hf hdr="0" dt="0"/>
  <p:txStyles>
    <p:titleStyle>
      <a:lvl1pPr algn="r" rtl="0" eaLnBrk="0" fontAlgn="base" hangingPunct="0">
        <a:spcBef>
          <a:spcPct val="0"/>
        </a:spcBef>
        <a:spcAft>
          <a:spcPct val="0"/>
        </a:spcAft>
        <a:defRPr sz="3800">
          <a:solidFill>
            <a:schemeClr val="bg1"/>
          </a:solidFill>
          <a:latin typeface="+mj-lt"/>
          <a:ea typeface="ＭＳ Ｐゴシック" charset="-128"/>
          <a:cs typeface="ＭＳ Ｐゴシック" charset="-128"/>
        </a:defRPr>
      </a:lvl1pPr>
      <a:lvl2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2pPr>
      <a:lvl3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3pPr>
      <a:lvl4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4pPr>
      <a:lvl5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5pPr>
      <a:lvl6pPr marL="457200" algn="r" rtl="0" fontAlgn="base">
        <a:spcBef>
          <a:spcPct val="0"/>
        </a:spcBef>
        <a:spcAft>
          <a:spcPct val="0"/>
        </a:spcAft>
        <a:defRPr sz="3800">
          <a:solidFill>
            <a:schemeClr val="bg1"/>
          </a:solidFill>
          <a:latin typeface="Calibri" charset="0"/>
        </a:defRPr>
      </a:lvl6pPr>
      <a:lvl7pPr marL="914400" algn="r" rtl="0" fontAlgn="base">
        <a:spcBef>
          <a:spcPct val="0"/>
        </a:spcBef>
        <a:spcAft>
          <a:spcPct val="0"/>
        </a:spcAft>
        <a:defRPr sz="3800">
          <a:solidFill>
            <a:schemeClr val="bg1"/>
          </a:solidFill>
          <a:latin typeface="Calibri" charset="0"/>
        </a:defRPr>
      </a:lvl7pPr>
      <a:lvl8pPr marL="1371600" algn="r" rtl="0" fontAlgn="base">
        <a:spcBef>
          <a:spcPct val="0"/>
        </a:spcBef>
        <a:spcAft>
          <a:spcPct val="0"/>
        </a:spcAft>
        <a:defRPr sz="3800">
          <a:solidFill>
            <a:schemeClr val="bg1"/>
          </a:solidFill>
          <a:latin typeface="Calibri" charset="0"/>
        </a:defRPr>
      </a:lvl8pPr>
      <a:lvl9pPr marL="1828800" algn="r" rtl="0" fontAlgn="base">
        <a:spcBef>
          <a:spcPct val="0"/>
        </a:spcBef>
        <a:spcAft>
          <a:spcPct val="0"/>
        </a:spcAft>
        <a:defRPr sz="3800">
          <a:solidFill>
            <a:schemeClr val="bg1"/>
          </a:solidFill>
          <a:latin typeface="Calibri" charset="0"/>
        </a:defRPr>
      </a:lvl9pPr>
    </p:titleStyle>
    <p:bodyStyle>
      <a:lvl1pPr marL="342900" indent="-342900" algn="l" rtl="0" eaLnBrk="0" fontAlgn="base" hangingPunct="0">
        <a:spcBef>
          <a:spcPct val="20000"/>
        </a:spcBef>
        <a:spcAft>
          <a:spcPct val="0"/>
        </a:spcAft>
        <a:buClr>
          <a:srgbClr val="000099"/>
        </a:buClr>
        <a:buFont typeface="Arial Unicode MS" charset="0"/>
        <a:buChar char="●"/>
        <a:defRPr sz="2400">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2pPr>
      <a:lvl3pPr marL="11430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3pPr>
      <a:lvl4pPr marL="16002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4pPr>
      <a:lvl5pPr marL="20574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5pPr>
      <a:lvl6pPr marL="25146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6pPr>
      <a:lvl7pPr marL="29718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7pPr>
      <a:lvl8pPr marL="34290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8pPr>
      <a:lvl9pPr marL="38862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Nov 16</a:t>
            </a:r>
            <a:r>
              <a:rPr lang="en-US" baseline="30000" dirty="0" smtClean="0"/>
              <a:t>th</a:t>
            </a:r>
            <a:r>
              <a:rPr lang="en-US" dirty="0" smtClean="0"/>
              <a:t> </a:t>
            </a:r>
            <a:endParaRPr lang="en-US" dirty="0"/>
          </a:p>
        </p:txBody>
      </p:sp>
      <p:sp>
        <p:nvSpPr>
          <p:cNvPr id="9" name="Content Placeholder 8"/>
          <p:cNvSpPr>
            <a:spLocks noGrp="1"/>
          </p:cNvSpPr>
          <p:nvPr>
            <p:ph idx="1"/>
          </p:nvPr>
        </p:nvSpPr>
        <p:spPr>
          <a:xfrm>
            <a:off x="228600" y="861975"/>
            <a:ext cx="8686800" cy="5569320"/>
          </a:xfrm>
        </p:spPr>
        <p:txBody>
          <a:bodyPr/>
          <a:lstStyle/>
          <a:p>
            <a:pPr>
              <a:tabLst>
                <a:tab pos="2225675" algn="l"/>
              </a:tabLst>
            </a:pPr>
            <a:r>
              <a:rPr lang="en-US" dirty="0" smtClean="0"/>
              <a:t>Fill 1492 into physics around 07.30</a:t>
            </a:r>
          </a:p>
          <a:p>
            <a:pPr lvl="1">
              <a:tabLst>
                <a:tab pos="2225675" algn="l"/>
              </a:tabLst>
            </a:pPr>
            <a:r>
              <a:rPr lang="en-US" dirty="0" smtClean="0"/>
              <a:t>500ns_121b_113_114_0_4bpi31inj_IONS</a:t>
            </a:r>
          </a:p>
          <a:p>
            <a:pPr lvl="1">
              <a:tabLst>
                <a:tab pos="2225675" algn="l"/>
              </a:tabLst>
            </a:pPr>
            <a:r>
              <a:rPr lang="en-US" dirty="0" smtClean="0"/>
              <a:t>Initial luminosity 2.5 10</a:t>
            </a:r>
            <a:r>
              <a:rPr lang="en-US" baseline="30000" dirty="0" smtClean="0"/>
              <a:t>25 </a:t>
            </a:r>
            <a:r>
              <a:rPr lang="en-US" dirty="0" smtClean="0"/>
              <a:t>cm</a:t>
            </a:r>
            <a:r>
              <a:rPr lang="en-US" baseline="30000" dirty="0" smtClean="0"/>
              <a:t>-2 </a:t>
            </a:r>
            <a:r>
              <a:rPr lang="en-US" dirty="0" smtClean="0"/>
              <a:t>s</a:t>
            </a:r>
            <a:r>
              <a:rPr lang="en-US" baseline="30000" dirty="0" smtClean="0"/>
              <a:t>-1</a:t>
            </a:r>
          </a:p>
          <a:p>
            <a:pPr lvl="1">
              <a:tabLst>
                <a:tab pos="2225675" algn="l"/>
              </a:tabLst>
            </a:pPr>
            <a:r>
              <a:rPr lang="en-US" dirty="0" smtClean="0"/>
              <a:t>Lost at 08.45 - network instability triggered the FMCM for the D1 in P5 </a:t>
            </a:r>
          </a:p>
          <a:p>
            <a:pPr>
              <a:tabLst>
                <a:tab pos="2225675" algn="l"/>
              </a:tabLst>
            </a:pPr>
            <a:r>
              <a:rPr lang="en-US" dirty="0" smtClean="0"/>
              <a:t>Refill for physics</a:t>
            </a:r>
          </a:p>
          <a:p>
            <a:pPr lvl="1">
              <a:tabLst>
                <a:tab pos="2225675" algn="l"/>
              </a:tabLst>
            </a:pPr>
            <a:r>
              <a:rPr lang="en-US" dirty="0" smtClean="0"/>
              <a:t>Same configuration</a:t>
            </a:r>
          </a:p>
          <a:p>
            <a:pPr lvl="1">
              <a:tabLst>
                <a:tab pos="2225675" algn="l"/>
              </a:tabLst>
            </a:pPr>
            <a:r>
              <a:rPr lang="en-US" dirty="0" smtClean="0"/>
              <a:t>Fill 1493</a:t>
            </a:r>
          </a:p>
          <a:p>
            <a:pPr lvl="1">
              <a:tabLst>
                <a:tab pos="2225675" algn="l"/>
              </a:tabLst>
            </a:pPr>
            <a:r>
              <a:rPr lang="en-US" dirty="0" smtClean="0"/>
              <a:t>450 Z </a:t>
            </a:r>
            <a:r>
              <a:rPr lang="en-US" dirty="0" err="1" smtClean="0"/>
              <a:t>GeV</a:t>
            </a:r>
            <a:r>
              <a:rPr lang="en-US" dirty="0" smtClean="0"/>
              <a:t> </a:t>
            </a:r>
            <a:r>
              <a:rPr lang="en-US" dirty="0" err="1" smtClean="0"/>
              <a:t>emittances</a:t>
            </a:r>
            <a:r>
              <a:rPr lang="pt-BR" dirty="0" smtClean="0"/>
              <a:t/>
            </a:r>
            <a:br>
              <a:rPr lang="pt-BR" dirty="0" smtClean="0"/>
            </a:br>
            <a:r>
              <a:rPr lang="pt-BR" dirty="0" smtClean="0"/>
              <a:t>B1-H: 2.6 </a:t>
            </a:r>
            <a:br>
              <a:rPr lang="pt-BR" dirty="0" smtClean="0"/>
            </a:br>
            <a:r>
              <a:rPr lang="pt-BR" dirty="0" smtClean="0"/>
              <a:t>B1-V: 2.1 </a:t>
            </a:r>
            <a:br>
              <a:rPr lang="pt-BR" dirty="0" smtClean="0"/>
            </a:br>
            <a:r>
              <a:rPr lang="pt-BR" dirty="0" smtClean="0"/>
              <a:t>B2-H: 3.5 </a:t>
            </a:r>
            <a:br>
              <a:rPr lang="pt-BR" dirty="0" smtClean="0"/>
            </a:br>
            <a:r>
              <a:rPr lang="pt-BR" dirty="0" smtClean="0"/>
              <a:t>B2-V: 3.3 </a:t>
            </a:r>
          </a:p>
          <a:p>
            <a:pPr lvl="1">
              <a:tabLst>
                <a:tab pos="2225675" algn="l"/>
              </a:tabLst>
            </a:pPr>
            <a:r>
              <a:rPr lang="en-US" dirty="0" smtClean="0"/>
              <a:t>Beam intensities ~ equal</a:t>
            </a:r>
          </a:p>
          <a:p>
            <a:pPr lvl="1">
              <a:tabLst>
                <a:tab pos="2225675" algn="l"/>
              </a:tabLst>
            </a:pPr>
            <a:r>
              <a:rPr lang="en-US" dirty="0" smtClean="0"/>
              <a:t>Stable beams from 12.50</a:t>
            </a:r>
          </a:p>
          <a:p>
            <a:pPr lvl="1">
              <a:tabLst>
                <a:tab pos="2225675" algn="l"/>
              </a:tabLst>
            </a:pPr>
            <a:endParaRPr lang="en-US" dirty="0" smtClean="0"/>
          </a:p>
        </p:txBody>
      </p:sp>
      <p:sp>
        <p:nvSpPr>
          <p:cNvPr id="4" name="Footer Placeholder 3"/>
          <p:cNvSpPr>
            <a:spLocks noGrp="1"/>
          </p:cNvSpPr>
          <p:nvPr>
            <p:ph type="ftr" sz="quarter" idx="10"/>
          </p:nvPr>
        </p:nvSpPr>
        <p:spPr/>
        <p:txBody>
          <a:bodyPr/>
          <a:lstStyle/>
          <a:p>
            <a:r>
              <a:rPr lang="en-US" smtClean="0"/>
              <a:t>8:30 meeting</a:t>
            </a:r>
            <a:endParaRPr lang="en-US"/>
          </a:p>
        </p:txBody>
      </p:sp>
      <p:sp>
        <p:nvSpPr>
          <p:cNvPr id="5" name="Slide Number Placeholder 4"/>
          <p:cNvSpPr>
            <a:spLocks noGrp="1"/>
          </p:cNvSpPr>
          <p:nvPr>
            <p:ph type="sldNum" sz="quarter" idx="11"/>
          </p:nvPr>
        </p:nvSpPr>
        <p:spPr/>
        <p:txBody>
          <a:bodyPr/>
          <a:lstStyle/>
          <a:p>
            <a:fld id="{CEB08561-987D-B145-A016-90E5F81A7EBF}" type="slidenum">
              <a:rPr lang="en-US" smtClean="0"/>
              <a:pPr/>
              <a:t>1</a:t>
            </a:fld>
            <a:r>
              <a:rPr lang="en-US" smtClean="0"/>
              <a:t> </a:t>
            </a:r>
            <a:endParaRPr lang="en-US"/>
          </a:p>
        </p:txBody>
      </p:sp>
      <p:pic>
        <p:nvPicPr>
          <p:cNvPr id="2050" name="Picture 2" descr="http://elogbook.cern.ch/eLogbook/attach_reader?attach_id=1124599"/>
          <p:cNvPicPr>
            <a:picLocks noChangeAspect="1" noChangeArrowheads="1"/>
          </p:cNvPicPr>
          <p:nvPr/>
        </p:nvPicPr>
        <p:blipFill>
          <a:blip r:embed="rId2"/>
          <a:srcRect/>
          <a:stretch>
            <a:fillRect/>
          </a:stretch>
        </p:blipFill>
        <p:spPr bwMode="auto">
          <a:xfrm>
            <a:off x="3885461" y="2414954"/>
            <a:ext cx="4946967" cy="4227145"/>
          </a:xfrm>
          <a:prstGeom prst="rect">
            <a:avLst/>
          </a:prstGeom>
          <a:noFill/>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step up in BCT IS NOT REAL</a:t>
            </a:r>
            <a:endParaRPr lang="en-US" dirty="0"/>
          </a:p>
        </p:txBody>
      </p:sp>
      <p:sp>
        <p:nvSpPr>
          <p:cNvPr id="3" name="Content Placeholder 2"/>
          <p:cNvSpPr>
            <a:spLocks noGrp="1"/>
          </p:cNvSpPr>
          <p:nvPr>
            <p:ph idx="1"/>
          </p:nvPr>
        </p:nvSpPr>
        <p:spPr>
          <a:xfrm>
            <a:off x="228600" y="1066800"/>
            <a:ext cx="8686800" cy="2028092"/>
          </a:xfrm>
        </p:spPr>
        <p:txBody>
          <a:bodyPr/>
          <a:lstStyle/>
          <a:p>
            <a:r>
              <a:rPr lang="en-US" dirty="0" smtClean="0"/>
              <a:t>This is the result of an automatic switch of the BCT. The switching threshold to low gain channel for low BW BCT has now been set to 1.5e10 charges (instead of previous 1.2e10). This problem should not appear again.</a:t>
            </a:r>
            <a:br>
              <a:rPr lang="en-US" dirty="0" smtClean="0"/>
            </a:b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a:t>
            </a:fld>
            <a:r>
              <a:rPr lang="en-US" smtClean="0">
                <a:solidFill>
                  <a:srgbClr val="FFFFFF"/>
                </a:solidFill>
              </a:rPr>
              <a:t> </a:t>
            </a:r>
            <a:endParaRPr lang="en-US">
              <a:solidFill>
                <a:srgbClr val="FFFFFF"/>
              </a:solidFill>
            </a:endParaRPr>
          </a:p>
        </p:txBody>
      </p:sp>
      <p:pic>
        <p:nvPicPr>
          <p:cNvPr id="7" name="Picture 1" descr="https://ab-dep-op-elogbook.web.cern.ch/ab-dep-op-elogbook/elogbook/attach.php?attachId=1124625&amp;type=png&amp;fname=20101115164653.png"/>
          <p:cNvPicPr>
            <a:picLocks noChangeAspect="1" noChangeArrowheads="1"/>
          </p:cNvPicPr>
          <p:nvPr/>
        </p:nvPicPr>
        <p:blipFill>
          <a:blip r:embed="rId2"/>
          <a:srcRect/>
          <a:stretch>
            <a:fillRect/>
          </a:stretch>
        </p:blipFill>
        <p:spPr bwMode="auto">
          <a:xfrm>
            <a:off x="2126999" y="2624591"/>
            <a:ext cx="4946967" cy="3981801"/>
          </a:xfrm>
          <a:prstGeom prst="rect">
            <a:avLst/>
          </a:prstGeom>
          <a:noFill/>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Emittances</a:t>
            </a:r>
            <a:r>
              <a:rPr lang="en-US" dirty="0" smtClean="0"/>
              <a:t> as seen by BSRT</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a:t>
            </a:fld>
            <a:r>
              <a:rPr lang="en-US" smtClean="0">
                <a:solidFill>
                  <a:srgbClr val="FFFFFF"/>
                </a:solidFill>
              </a:rPr>
              <a:t> </a:t>
            </a:r>
            <a:endParaRPr lang="en-US">
              <a:solidFill>
                <a:srgbClr val="FFFFFF"/>
              </a:solidFill>
            </a:endParaRPr>
          </a:p>
        </p:txBody>
      </p:sp>
      <p:pic>
        <p:nvPicPr>
          <p:cNvPr id="7169" name="Picture 1" descr="https://ab-dep-op-elogbook.web.cern.ch/ab-dep-op-elogbook/elogbook/attach.php?attachId=1124656&amp;type=png&amp;fname=B1_HOR.png"/>
          <p:cNvPicPr>
            <a:picLocks noGrp="1" noChangeAspect="1" noChangeArrowheads="1"/>
          </p:cNvPicPr>
          <p:nvPr>
            <p:ph idx="1"/>
          </p:nvPr>
        </p:nvPicPr>
        <p:blipFill>
          <a:blip r:embed="rId2"/>
          <a:srcRect/>
          <a:stretch>
            <a:fillRect/>
          </a:stretch>
        </p:blipFill>
        <p:spPr bwMode="auto">
          <a:xfrm>
            <a:off x="181708" y="1450068"/>
            <a:ext cx="4355123" cy="2289896"/>
          </a:xfrm>
          <a:prstGeom prst="rect">
            <a:avLst/>
          </a:prstGeom>
          <a:noFill/>
        </p:spPr>
      </p:pic>
      <p:pic>
        <p:nvPicPr>
          <p:cNvPr id="7170" name="Picture 2" descr="https://ab-dep-op-elogbook.web.cern.ch/ab-dep-op-elogbook/elogbook/attach.php?attachId=1124657&amp;type=png&amp;fname=B1_VER.png"/>
          <p:cNvPicPr>
            <a:picLocks noChangeAspect="1" noChangeArrowheads="1"/>
          </p:cNvPicPr>
          <p:nvPr/>
        </p:nvPicPr>
        <p:blipFill>
          <a:blip r:embed="rId3"/>
          <a:srcRect/>
          <a:stretch>
            <a:fillRect/>
          </a:stretch>
        </p:blipFill>
        <p:spPr bwMode="auto">
          <a:xfrm>
            <a:off x="181708" y="3938950"/>
            <a:ext cx="4355123" cy="2289896"/>
          </a:xfrm>
          <a:prstGeom prst="rect">
            <a:avLst/>
          </a:prstGeom>
          <a:noFill/>
        </p:spPr>
      </p:pic>
      <p:pic>
        <p:nvPicPr>
          <p:cNvPr id="7171" name="Picture 3" descr="https://ab-dep-op-elogbook.web.cern.ch/ab-dep-op-elogbook/elogbook/attach.php?attachId=1124660&amp;type=png&amp;fname=B2_VER.png"/>
          <p:cNvPicPr>
            <a:picLocks noChangeAspect="1" noChangeArrowheads="1"/>
          </p:cNvPicPr>
          <p:nvPr/>
        </p:nvPicPr>
        <p:blipFill>
          <a:blip r:embed="rId4"/>
          <a:srcRect/>
          <a:stretch>
            <a:fillRect/>
          </a:stretch>
        </p:blipFill>
        <p:spPr bwMode="auto">
          <a:xfrm>
            <a:off x="4654051" y="3935867"/>
            <a:ext cx="4360986" cy="2292979"/>
          </a:xfrm>
          <a:prstGeom prst="rect">
            <a:avLst/>
          </a:prstGeom>
          <a:noFill/>
        </p:spPr>
      </p:pic>
      <p:pic>
        <p:nvPicPr>
          <p:cNvPr id="7172" name="Picture 4" descr="https://ab-dep-op-elogbook.web.cern.ch/ab-dep-op-elogbook/elogbook/attach.php?attachId=1124693&amp;type=png&amp;fname=B2_HOR.png"/>
          <p:cNvPicPr>
            <a:picLocks noChangeAspect="1" noChangeArrowheads="1"/>
          </p:cNvPicPr>
          <p:nvPr/>
        </p:nvPicPr>
        <p:blipFill>
          <a:blip r:embed="rId5"/>
          <a:srcRect/>
          <a:stretch>
            <a:fillRect/>
          </a:stretch>
        </p:blipFill>
        <p:spPr bwMode="auto">
          <a:xfrm>
            <a:off x="4659914" y="1450068"/>
            <a:ext cx="4355123" cy="2289896"/>
          </a:xfrm>
          <a:prstGeom prst="rect">
            <a:avLst/>
          </a:prstGeom>
          <a:noFill/>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and beam size evolution</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4</a:t>
            </a:fld>
            <a:r>
              <a:rPr lang="en-US" smtClean="0">
                <a:solidFill>
                  <a:srgbClr val="FFFFFF"/>
                </a:solidFill>
              </a:rPr>
              <a:t> </a:t>
            </a:r>
            <a:endParaRPr lang="en-US">
              <a:solidFill>
                <a:srgbClr val="FFFFFF"/>
              </a:solidFill>
            </a:endParaRPr>
          </a:p>
        </p:txBody>
      </p:sp>
      <p:pic>
        <p:nvPicPr>
          <p:cNvPr id="8193" name="Picture 1" descr="https://ab-dep-op-elogbook.web.cern.ch/ab-dep-op-elogbook/elogbook/attach.php?attachId=1124698&amp;type=png&amp;fname=20101115182355.png"/>
          <p:cNvPicPr>
            <a:picLocks noChangeAspect="1" noChangeArrowheads="1"/>
          </p:cNvPicPr>
          <p:nvPr/>
        </p:nvPicPr>
        <p:blipFill>
          <a:blip r:embed="rId2"/>
          <a:srcRect/>
          <a:stretch>
            <a:fillRect/>
          </a:stretch>
        </p:blipFill>
        <p:spPr bwMode="auto">
          <a:xfrm>
            <a:off x="228472" y="1246030"/>
            <a:ext cx="8706325" cy="515476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attempt BGI, BSRT, WS  </a:t>
            </a:r>
            <a:endParaRPr lang="en-US" dirty="0"/>
          </a:p>
        </p:txBody>
      </p:sp>
      <p:sp>
        <p:nvSpPr>
          <p:cNvPr id="7" name="Content Placeholder 6"/>
          <p:cNvSpPr>
            <a:spLocks noGrp="1"/>
          </p:cNvSpPr>
          <p:nvPr>
            <p:ph idx="1"/>
          </p:nvPr>
        </p:nvSpPr>
        <p:spPr>
          <a:xfrm>
            <a:off x="228600" y="1066800"/>
            <a:ext cx="8686800" cy="1266092"/>
          </a:xfrm>
        </p:spPr>
        <p:txBody>
          <a:bodyPr/>
          <a:lstStyle/>
          <a:p>
            <a:r>
              <a:rPr lang="en-US" sz="2000" dirty="0" smtClean="0"/>
              <a:t>WS only at </a:t>
            </a:r>
            <a:r>
              <a:rPr lang="en-US" sz="2000" dirty="0" err="1" smtClean="0"/>
              <a:t>inj</a:t>
            </a:r>
            <a:r>
              <a:rPr lang="en-US" sz="2000" dirty="0" smtClean="0"/>
              <a:t> (quite a large spread in the </a:t>
            </a:r>
            <a:r>
              <a:rPr lang="en-US" sz="2000" dirty="0" err="1" smtClean="0"/>
              <a:t>meas</a:t>
            </a:r>
            <a:r>
              <a:rPr lang="en-US" sz="2000" dirty="0" smtClean="0"/>
              <a:t> </a:t>
            </a:r>
            <a:r>
              <a:rPr lang="en-US" sz="2000" dirty="0" err="1" smtClean="0"/>
              <a:t>emittance</a:t>
            </a:r>
            <a:r>
              <a:rPr lang="en-US" sz="2000" dirty="0" smtClean="0"/>
              <a:t>)</a:t>
            </a:r>
          </a:p>
          <a:p>
            <a:r>
              <a:rPr lang="en-US" sz="2000" dirty="0" err="1" smtClean="0"/>
              <a:t>BSRt</a:t>
            </a:r>
            <a:r>
              <a:rPr lang="en-US" sz="2000" dirty="0" smtClean="0"/>
              <a:t> only at 3.5 </a:t>
            </a:r>
            <a:r>
              <a:rPr lang="en-US" sz="2000" dirty="0" err="1" smtClean="0"/>
              <a:t>TeV</a:t>
            </a:r>
            <a:r>
              <a:rPr lang="en-US" sz="2000" dirty="0" smtClean="0"/>
              <a:t>, Saw-tooth because scanning on different bunches</a:t>
            </a:r>
          </a:p>
          <a:p>
            <a:r>
              <a:rPr lang="en-US" sz="2000" dirty="0" smtClean="0"/>
              <a:t>BGI logged values multiplied by 2 </a:t>
            </a:r>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5</a:t>
            </a:fld>
            <a:r>
              <a:rPr lang="en-US" smtClean="0">
                <a:solidFill>
                  <a:srgbClr val="FFFFFF"/>
                </a:solidFill>
              </a:rPr>
              <a:t> </a:t>
            </a:r>
            <a:endParaRPr lang="en-US">
              <a:solidFill>
                <a:srgbClr val="FFFFFF"/>
              </a:solidFill>
            </a:endParaRPr>
          </a:p>
        </p:txBody>
      </p:sp>
      <p:pic>
        <p:nvPicPr>
          <p:cNvPr id="1025" name="Picture 1" descr="https://ab-dep-op-elogbook.web.cern.ch/ab-dep-op-elogbook/elogbook/attach.php?attachId=1124667&amp;type=png&amp;fname=20101115180016.png"/>
          <p:cNvPicPr>
            <a:picLocks noChangeAspect="1" noChangeArrowheads="1"/>
          </p:cNvPicPr>
          <p:nvPr/>
        </p:nvPicPr>
        <p:blipFill>
          <a:blip r:embed="rId2"/>
          <a:srcRect/>
          <a:stretch>
            <a:fillRect/>
          </a:stretch>
        </p:blipFill>
        <p:spPr bwMode="auto">
          <a:xfrm>
            <a:off x="370422" y="2168769"/>
            <a:ext cx="8316383" cy="4372701"/>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Nov 16</a:t>
            </a:r>
            <a:r>
              <a:rPr lang="en-US" baseline="30000" dirty="0" smtClean="0"/>
              <a:t>th</a:t>
            </a:r>
            <a:r>
              <a:rPr lang="en-US" dirty="0" smtClean="0"/>
              <a:t> </a:t>
            </a:r>
            <a:endParaRPr lang="en-US" dirty="0"/>
          </a:p>
        </p:txBody>
      </p:sp>
      <p:sp>
        <p:nvSpPr>
          <p:cNvPr id="9" name="Content Placeholder 8"/>
          <p:cNvSpPr>
            <a:spLocks noGrp="1"/>
          </p:cNvSpPr>
          <p:nvPr>
            <p:ph idx="1"/>
          </p:nvPr>
        </p:nvSpPr>
        <p:spPr>
          <a:xfrm>
            <a:off x="228600" y="861975"/>
            <a:ext cx="8686800" cy="5569320"/>
          </a:xfrm>
        </p:spPr>
        <p:txBody>
          <a:bodyPr/>
          <a:lstStyle/>
          <a:p>
            <a:pPr>
              <a:tabLst>
                <a:tab pos="2225675" algn="l"/>
              </a:tabLst>
            </a:pPr>
            <a:r>
              <a:rPr lang="en-US" dirty="0" smtClean="0"/>
              <a:t>Fill 1493 dumped just after 22.00</a:t>
            </a:r>
          </a:p>
          <a:p>
            <a:pPr>
              <a:tabLst>
                <a:tab pos="2225675" algn="l"/>
              </a:tabLst>
            </a:pPr>
            <a:r>
              <a:rPr lang="en-US" dirty="0" smtClean="0"/>
              <a:t>Refill for physics</a:t>
            </a:r>
          </a:p>
          <a:p>
            <a:pPr lvl="1">
              <a:tabLst>
                <a:tab pos="2225675" algn="l"/>
              </a:tabLst>
            </a:pPr>
            <a:r>
              <a:rPr lang="en-US" dirty="0" smtClean="0"/>
              <a:t>Same configuration</a:t>
            </a:r>
          </a:p>
          <a:p>
            <a:pPr lvl="1">
              <a:tabLst>
                <a:tab pos="2225675" algn="l"/>
              </a:tabLst>
            </a:pPr>
            <a:r>
              <a:rPr lang="en-US" dirty="0" smtClean="0"/>
              <a:t>Fill 1494</a:t>
            </a:r>
          </a:p>
          <a:p>
            <a:pPr lvl="1">
              <a:tabLst>
                <a:tab pos="2225675" algn="l"/>
              </a:tabLst>
            </a:pPr>
            <a:r>
              <a:rPr lang="en-US" dirty="0" smtClean="0"/>
              <a:t>450GeV </a:t>
            </a:r>
            <a:r>
              <a:rPr lang="en-US" dirty="0" err="1" smtClean="0"/>
              <a:t>emittances</a:t>
            </a:r>
            <a:r>
              <a:rPr lang="pt-BR" dirty="0" smtClean="0"/>
              <a:t/>
            </a:r>
            <a:br>
              <a:rPr lang="pt-BR" dirty="0" smtClean="0"/>
            </a:br>
            <a:r>
              <a:rPr lang="pt-BR" dirty="0" smtClean="0"/>
              <a:t>B1H 3.7</a:t>
            </a:r>
            <a:br>
              <a:rPr lang="pt-BR" dirty="0" smtClean="0"/>
            </a:br>
            <a:r>
              <a:rPr lang="pt-BR" dirty="0" smtClean="0"/>
              <a:t>B1V 5.3</a:t>
            </a:r>
            <a:br>
              <a:rPr lang="pt-BR" dirty="0" smtClean="0"/>
            </a:br>
            <a:r>
              <a:rPr lang="pt-BR" dirty="0" smtClean="0"/>
              <a:t>B2H 4.1</a:t>
            </a:r>
            <a:br>
              <a:rPr lang="pt-BR" dirty="0" smtClean="0"/>
            </a:br>
            <a:r>
              <a:rPr lang="pt-BR" dirty="0" smtClean="0"/>
              <a:t>B2V 9.3</a:t>
            </a:r>
            <a:endParaRPr lang="en-US" dirty="0" smtClean="0"/>
          </a:p>
          <a:p>
            <a:pPr lvl="1">
              <a:tabLst>
                <a:tab pos="2225675" algn="l"/>
              </a:tabLst>
            </a:pPr>
            <a:r>
              <a:rPr lang="en-US" dirty="0" smtClean="0"/>
              <a:t>Decided to ramp anyway</a:t>
            </a:r>
          </a:p>
          <a:p>
            <a:pPr lvl="1">
              <a:tabLst>
                <a:tab pos="2225675" algn="l"/>
              </a:tabLst>
            </a:pPr>
            <a:r>
              <a:rPr lang="en-US" dirty="0" smtClean="0"/>
              <a:t>Stable beams from </a:t>
            </a:r>
            <a:r>
              <a:rPr lang="en-US" dirty="0" smtClean="0"/>
              <a:t>02.30</a:t>
            </a:r>
          </a:p>
          <a:p>
            <a:pPr lvl="1">
              <a:tabLst>
                <a:tab pos="2225675" algn="l"/>
              </a:tabLst>
            </a:pPr>
            <a:r>
              <a:rPr lang="en-US" smtClean="0"/>
              <a:t>MKI problem IR2</a:t>
            </a:r>
            <a:endParaRPr lang="en-US" dirty="0" smtClean="0"/>
          </a:p>
          <a:p>
            <a:pPr lvl="1">
              <a:tabLst>
                <a:tab pos="2225675" algn="l"/>
              </a:tabLst>
            </a:pPr>
            <a:endParaRPr lang="en-US" dirty="0" smtClean="0"/>
          </a:p>
          <a:p>
            <a:pPr lvl="1">
              <a:tabLst>
                <a:tab pos="2225675" algn="l"/>
              </a:tabLst>
            </a:pPr>
            <a:endParaRPr lang="en-US" dirty="0" smtClean="0"/>
          </a:p>
        </p:txBody>
      </p:sp>
      <p:sp>
        <p:nvSpPr>
          <p:cNvPr id="4" name="Footer Placeholder 3"/>
          <p:cNvSpPr>
            <a:spLocks noGrp="1"/>
          </p:cNvSpPr>
          <p:nvPr>
            <p:ph type="ftr" sz="quarter" idx="10"/>
          </p:nvPr>
        </p:nvSpPr>
        <p:spPr/>
        <p:txBody>
          <a:bodyPr/>
          <a:lstStyle/>
          <a:p>
            <a:r>
              <a:rPr lang="en-US" smtClean="0"/>
              <a:t>8:30 meeting</a:t>
            </a:r>
            <a:endParaRPr lang="en-US"/>
          </a:p>
        </p:txBody>
      </p:sp>
      <p:sp>
        <p:nvSpPr>
          <p:cNvPr id="5" name="Slide Number Placeholder 4"/>
          <p:cNvSpPr>
            <a:spLocks noGrp="1"/>
          </p:cNvSpPr>
          <p:nvPr>
            <p:ph type="sldNum" sz="quarter" idx="11"/>
          </p:nvPr>
        </p:nvSpPr>
        <p:spPr/>
        <p:txBody>
          <a:bodyPr/>
          <a:lstStyle/>
          <a:p>
            <a:fld id="{CEB08561-987D-B145-A016-90E5F81A7EBF}" type="slidenum">
              <a:rPr lang="en-US" smtClean="0"/>
              <a:pPr/>
              <a:t>6</a:t>
            </a:fld>
            <a:r>
              <a:rPr lang="en-US" smtClean="0"/>
              <a:t> </a:t>
            </a:r>
            <a:endParaRPr lang="en-US"/>
          </a:p>
        </p:txBody>
      </p:sp>
      <p:pic>
        <p:nvPicPr>
          <p:cNvPr id="2049" name="Picture 1" descr="https://ab-dep-op-elogbook.web.cern.ch/ab-dep-op-elogbook/elogbook/attach.php?attachId=1124848&amp;type=png&amp;fname=20101116023938.png"/>
          <p:cNvPicPr>
            <a:picLocks noChangeAspect="1" noChangeArrowheads="1"/>
          </p:cNvPicPr>
          <p:nvPr/>
        </p:nvPicPr>
        <p:blipFill>
          <a:blip r:embed="rId2"/>
          <a:srcRect/>
          <a:stretch>
            <a:fillRect/>
          </a:stretch>
        </p:blipFill>
        <p:spPr bwMode="auto">
          <a:xfrm>
            <a:off x="3748981" y="2173418"/>
            <a:ext cx="5252483" cy="4468682"/>
          </a:xfrm>
          <a:prstGeom prst="rect">
            <a:avLst/>
          </a:prstGeom>
          <a:noFill/>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MD program</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7</a:t>
            </a:fld>
            <a:r>
              <a:rPr lang="en-US" smtClean="0">
                <a:solidFill>
                  <a:srgbClr val="FFFFFF"/>
                </a:solidFill>
              </a:rPr>
              <a:t> </a:t>
            </a:r>
            <a:endParaRPr lang="en-US">
              <a:solidFill>
                <a:srgbClr val="FFFFFF"/>
              </a:solidFill>
            </a:endParaRPr>
          </a:p>
        </p:txBody>
      </p:sp>
      <p:graphicFrame>
        <p:nvGraphicFramePr>
          <p:cNvPr id="7" name="Table 6"/>
          <p:cNvGraphicFramePr>
            <a:graphicFrameLocks noGrp="1"/>
          </p:cNvGraphicFramePr>
          <p:nvPr/>
        </p:nvGraphicFramePr>
        <p:xfrm>
          <a:off x="772881" y="1233710"/>
          <a:ext cx="7554685" cy="4820920"/>
        </p:xfrm>
        <a:graphic>
          <a:graphicData uri="http://schemas.openxmlformats.org/drawingml/2006/table">
            <a:tbl>
              <a:tblPr bandRow="1">
                <a:tableStyleId>{5C22544A-7EE6-4342-B048-85BDC9FD1C3A}</a:tableStyleId>
              </a:tblPr>
              <a:tblGrid>
                <a:gridCol w="1752497"/>
                <a:gridCol w="473649"/>
                <a:gridCol w="429973"/>
                <a:gridCol w="4898566"/>
              </a:tblGrid>
              <a:tr h="370840">
                <a:tc>
                  <a:txBody>
                    <a:bodyPr/>
                    <a:lstStyle/>
                    <a:p>
                      <a:r>
                        <a:rPr lang="en-US" dirty="0" smtClean="0"/>
                        <a:t>Wednesday 17</a:t>
                      </a:r>
                      <a:endParaRPr lang="en-US" dirty="0"/>
                    </a:p>
                  </a:txBody>
                  <a:tcPr/>
                </a:tc>
                <a:tc>
                  <a:txBody>
                    <a:bodyPr/>
                    <a:lstStyle/>
                    <a:p>
                      <a:r>
                        <a:rPr lang="en-US" dirty="0" smtClean="0"/>
                        <a:t>05</a:t>
                      </a:r>
                      <a:endParaRPr lang="en-US" dirty="0"/>
                    </a:p>
                  </a:txBody>
                  <a:tcPr/>
                </a:tc>
                <a:tc>
                  <a:txBody>
                    <a:bodyPr/>
                    <a:lstStyle/>
                    <a:p>
                      <a:r>
                        <a:rPr lang="en-US" dirty="0" smtClean="0"/>
                        <a:t>01</a:t>
                      </a:r>
                      <a:endParaRPr lang="en-US" dirty="0"/>
                    </a:p>
                  </a:txBody>
                  <a:tcPr/>
                </a:tc>
                <a:tc>
                  <a:txBody>
                    <a:bodyPr/>
                    <a:lstStyle/>
                    <a:p>
                      <a:r>
                        <a:rPr lang="en-US" dirty="0" smtClean="0"/>
                        <a:t>Dump and recover</a:t>
                      </a:r>
                      <a:endParaRPr lang="en-US" dirty="0"/>
                    </a:p>
                  </a:txBody>
                  <a:tcPr/>
                </a:tc>
              </a:tr>
              <a:tr h="370840">
                <a:tc>
                  <a:txBody>
                    <a:bodyPr/>
                    <a:lstStyle/>
                    <a:p>
                      <a:endParaRPr lang="en-US" dirty="0"/>
                    </a:p>
                  </a:txBody>
                  <a:tcPr/>
                </a:tc>
                <a:tc>
                  <a:txBody>
                    <a:bodyPr/>
                    <a:lstStyle/>
                    <a:p>
                      <a:r>
                        <a:rPr lang="en-US" dirty="0" smtClean="0"/>
                        <a:t>06</a:t>
                      </a:r>
                      <a:endParaRPr lang="en-US" dirty="0"/>
                    </a:p>
                  </a:txBody>
                  <a:tcPr/>
                </a:tc>
                <a:tc>
                  <a:txBody>
                    <a:bodyPr/>
                    <a:lstStyle/>
                    <a:p>
                      <a:r>
                        <a:rPr lang="en-US" dirty="0" smtClean="0"/>
                        <a:t>03</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Access</a:t>
                      </a:r>
                    </a:p>
                  </a:txBody>
                  <a:tcPr/>
                </a:tc>
              </a:tr>
              <a:tr h="370840">
                <a:tc>
                  <a:txBody>
                    <a:bodyPr/>
                    <a:lstStyle/>
                    <a:p>
                      <a:endParaRPr lang="en-US" dirty="0"/>
                    </a:p>
                  </a:txBody>
                  <a:tcPr/>
                </a:tc>
                <a:tc>
                  <a:txBody>
                    <a:bodyPr/>
                    <a:lstStyle/>
                    <a:p>
                      <a:r>
                        <a:rPr lang="en-US" dirty="0" smtClean="0"/>
                        <a:t>09</a:t>
                      </a:r>
                      <a:endParaRPr lang="en-US" dirty="0"/>
                    </a:p>
                  </a:txBody>
                  <a:tcPr/>
                </a:tc>
                <a:tc>
                  <a:txBody>
                    <a:bodyPr/>
                    <a:lstStyle/>
                    <a:p>
                      <a:r>
                        <a:rPr lang="en-US" dirty="0" smtClean="0"/>
                        <a:t>04</a:t>
                      </a:r>
                      <a:endParaRPr lang="en-US" dirty="0"/>
                    </a:p>
                  </a:txBody>
                  <a:tcPr/>
                </a:tc>
                <a:tc>
                  <a:txBody>
                    <a:bodyPr/>
                    <a:lstStyle/>
                    <a:p>
                      <a:r>
                        <a:rPr lang="en-US" dirty="0" smtClean="0"/>
                        <a:t>Interlock checks</a:t>
                      </a:r>
                      <a:endParaRPr lang="en-US" dirty="0"/>
                    </a:p>
                  </a:txBody>
                  <a:tcPr/>
                </a:tc>
              </a:tr>
              <a:tr h="370840">
                <a:tc>
                  <a:txBody>
                    <a:bodyPr/>
                    <a:lstStyle/>
                    <a:p>
                      <a:endParaRPr lang="en-US" dirty="0"/>
                    </a:p>
                  </a:txBody>
                  <a:tcPr/>
                </a:tc>
                <a:tc>
                  <a:txBody>
                    <a:bodyPr/>
                    <a:lstStyle/>
                    <a:p>
                      <a:r>
                        <a:rPr lang="en-US" dirty="0" smtClean="0"/>
                        <a:t>13</a:t>
                      </a:r>
                      <a:endParaRPr lang="en-US" dirty="0"/>
                    </a:p>
                  </a:txBody>
                  <a:tcPr/>
                </a:tc>
                <a:tc>
                  <a:txBody>
                    <a:bodyPr/>
                    <a:lstStyle/>
                    <a:p>
                      <a:r>
                        <a:rPr lang="en-US" dirty="0" smtClean="0"/>
                        <a:t>07</a:t>
                      </a:r>
                      <a:endParaRPr lang="en-US" dirty="0"/>
                    </a:p>
                  </a:txBody>
                  <a:tcPr/>
                </a:tc>
                <a:tc>
                  <a:txBody>
                    <a:bodyPr/>
                    <a:lstStyle/>
                    <a:p>
                      <a:r>
                        <a:rPr lang="en-US" dirty="0" smtClean="0"/>
                        <a:t>Injection and damper checks for 75ns</a:t>
                      </a:r>
                      <a:endParaRPr lang="en-US" dirty="0"/>
                    </a:p>
                  </a:txBody>
                  <a:tcPr/>
                </a:tc>
              </a:tr>
              <a:tr h="370840">
                <a:tc>
                  <a:txBody>
                    <a:bodyPr/>
                    <a:lstStyle/>
                    <a:p>
                      <a:endParaRPr lang="en-US" dirty="0"/>
                    </a:p>
                  </a:txBody>
                  <a:tcPr/>
                </a:tc>
                <a:tc>
                  <a:txBody>
                    <a:bodyPr/>
                    <a:lstStyle/>
                    <a:p>
                      <a:r>
                        <a:rPr lang="en-US" dirty="0" smtClean="0"/>
                        <a:t>20</a:t>
                      </a:r>
                      <a:endParaRPr lang="en-US" dirty="0"/>
                    </a:p>
                  </a:txBody>
                  <a:tcPr/>
                </a:tc>
                <a:tc>
                  <a:txBody>
                    <a:bodyPr/>
                    <a:lstStyle/>
                    <a:p>
                      <a:r>
                        <a:rPr lang="en-US" dirty="0" smtClean="0"/>
                        <a:t>10</a:t>
                      </a:r>
                      <a:endParaRPr lang="en-US" dirty="0"/>
                    </a:p>
                  </a:txBody>
                  <a:tcPr/>
                </a:tc>
                <a:tc>
                  <a:txBody>
                    <a:bodyPr/>
                    <a:lstStyle/>
                    <a:p>
                      <a:r>
                        <a:rPr lang="en-US" dirty="0" smtClean="0"/>
                        <a:t>Injection of trains of 24 or 48 bunches</a:t>
                      </a:r>
                      <a:endParaRPr lang="en-US" dirty="0"/>
                    </a:p>
                  </a:txBody>
                  <a:tcPr/>
                </a:tc>
              </a:tr>
              <a:tr h="370840">
                <a:tc>
                  <a:txBody>
                    <a:bodyPr/>
                    <a:lstStyle/>
                    <a:p>
                      <a:r>
                        <a:rPr lang="en-US" dirty="0" smtClean="0"/>
                        <a:t>Thursday 18</a:t>
                      </a:r>
                      <a:endParaRPr lang="en-US" dirty="0"/>
                    </a:p>
                  </a:txBody>
                  <a:tcPr/>
                </a:tc>
                <a:tc>
                  <a:txBody>
                    <a:bodyPr/>
                    <a:lstStyle/>
                    <a:p>
                      <a:r>
                        <a:rPr lang="en-US" dirty="0" smtClean="0"/>
                        <a:t>06</a:t>
                      </a:r>
                      <a:endParaRPr lang="en-US" dirty="0"/>
                    </a:p>
                  </a:txBody>
                  <a:tcPr/>
                </a:tc>
                <a:tc>
                  <a:txBody>
                    <a:bodyPr/>
                    <a:lstStyle/>
                    <a:p>
                      <a:r>
                        <a:rPr lang="en-US" dirty="0" smtClean="0"/>
                        <a:t>12</a:t>
                      </a:r>
                      <a:endParaRPr lang="en-US" dirty="0"/>
                    </a:p>
                  </a:txBody>
                  <a:tcPr/>
                </a:tc>
                <a:tc>
                  <a:txBody>
                    <a:bodyPr/>
                    <a:lstStyle/>
                    <a:p>
                      <a:r>
                        <a:rPr lang="en-US" dirty="0" smtClean="0"/>
                        <a:t>Qualification of e-cloud build up with 75ns</a:t>
                      </a:r>
                      <a:endParaRPr lang="en-US" dirty="0"/>
                    </a:p>
                  </a:txBody>
                  <a:tcPr/>
                </a:tc>
              </a:tr>
              <a:tr h="370840">
                <a:tc>
                  <a:txBody>
                    <a:bodyPr/>
                    <a:lstStyle/>
                    <a:p>
                      <a:endParaRPr lang="en-US" dirty="0"/>
                    </a:p>
                  </a:txBody>
                  <a:tcPr/>
                </a:tc>
                <a:tc>
                  <a:txBody>
                    <a:bodyPr/>
                    <a:lstStyle/>
                    <a:p>
                      <a:r>
                        <a:rPr lang="en-US" dirty="0" smtClean="0"/>
                        <a:t>18</a:t>
                      </a:r>
                      <a:endParaRPr lang="en-US" dirty="0"/>
                    </a:p>
                  </a:txBody>
                  <a:tcPr/>
                </a:tc>
                <a:tc>
                  <a:txBody>
                    <a:bodyPr/>
                    <a:lstStyle/>
                    <a:p>
                      <a:r>
                        <a:rPr lang="en-US" dirty="0" smtClean="0"/>
                        <a:t>4</a:t>
                      </a:r>
                      <a:endParaRPr lang="en-US" dirty="0"/>
                    </a:p>
                  </a:txBody>
                  <a:tcPr/>
                </a:tc>
                <a:tc>
                  <a:txBody>
                    <a:bodyPr/>
                    <a:lstStyle/>
                    <a:p>
                      <a:r>
                        <a:rPr lang="en-US" dirty="0" smtClean="0"/>
                        <a:t>Switch to 50ns, injection and damper checks</a:t>
                      </a:r>
                      <a:endParaRPr lang="en-US" dirty="0"/>
                    </a:p>
                  </a:txBody>
                  <a:tcPr/>
                </a:tc>
              </a:tr>
              <a:tr h="370840">
                <a:tc>
                  <a:txBody>
                    <a:bodyPr/>
                    <a:lstStyle/>
                    <a:p>
                      <a:endParaRPr lang="en-US" dirty="0"/>
                    </a:p>
                  </a:txBody>
                  <a:tcPr/>
                </a:tc>
                <a:tc>
                  <a:txBody>
                    <a:bodyPr/>
                    <a:lstStyle/>
                    <a:p>
                      <a:r>
                        <a:rPr lang="en-US" dirty="0" smtClean="0"/>
                        <a:t>22</a:t>
                      </a:r>
                      <a:endParaRPr lang="en-US" dirty="0"/>
                    </a:p>
                  </a:txBody>
                  <a:tcPr/>
                </a:tc>
                <a:tc>
                  <a:txBody>
                    <a:bodyPr/>
                    <a:lstStyle/>
                    <a:p>
                      <a:r>
                        <a:rPr lang="en-US" dirty="0" smtClean="0"/>
                        <a:t>05</a:t>
                      </a:r>
                      <a:endParaRPr lang="en-US" dirty="0"/>
                    </a:p>
                  </a:txBody>
                  <a:tcPr/>
                </a:tc>
                <a:tc>
                  <a:txBody>
                    <a:bodyPr/>
                    <a:lstStyle/>
                    <a:p>
                      <a:r>
                        <a:rPr lang="en-US" dirty="0" smtClean="0"/>
                        <a:t>Stability measurements, 50ns and 75ns beams</a:t>
                      </a:r>
                      <a:endParaRPr lang="en-US" dirty="0"/>
                    </a:p>
                  </a:txBody>
                  <a:tcPr/>
                </a:tc>
              </a:tr>
              <a:tr h="370840">
                <a:tc>
                  <a:txBody>
                    <a:bodyPr/>
                    <a:lstStyle/>
                    <a:p>
                      <a:r>
                        <a:rPr lang="en-US" dirty="0" smtClean="0"/>
                        <a:t>Friday 19</a:t>
                      </a:r>
                      <a:endParaRPr lang="en-US" dirty="0"/>
                    </a:p>
                  </a:txBody>
                  <a:tcPr/>
                </a:tc>
                <a:tc>
                  <a:txBody>
                    <a:bodyPr/>
                    <a:lstStyle/>
                    <a:p>
                      <a:r>
                        <a:rPr lang="en-US" dirty="0" smtClean="0"/>
                        <a:t>03</a:t>
                      </a:r>
                      <a:endParaRPr lang="en-US" dirty="0"/>
                    </a:p>
                  </a:txBody>
                  <a:tcPr/>
                </a:tc>
                <a:tc>
                  <a:txBody>
                    <a:bodyPr/>
                    <a:lstStyle/>
                    <a:p>
                      <a:r>
                        <a:rPr lang="en-US" dirty="0" smtClean="0"/>
                        <a:t>06</a:t>
                      </a:r>
                      <a:endParaRPr lang="en-US" dirty="0"/>
                    </a:p>
                  </a:txBody>
                  <a:tcPr/>
                </a:tc>
                <a:tc>
                  <a:txBody>
                    <a:bodyPr/>
                    <a:lstStyle/>
                    <a:p>
                      <a:r>
                        <a:rPr lang="en-US" dirty="0" smtClean="0"/>
                        <a:t>Test ramp with pilots</a:t>
                      </a:r>
                      <a:endParaRPr lang="en-US" dirty="0"/>
                    </a:p>
                  </a:txBody>
                  <a:tcPr/>
                </a:tc>
              </a:tr>
              <a:tr h="370840">
                <a:tc>
                  <a:txBody>
                    <a:bodyPr/>
                    <a:lstStyle/>
                    <a:p>
                      <a:endParaRPr lang="en-US" dirty="0"/>
                    </a:p>
                  </a:txBody>
                  <a:tcPr/>
                </a:tc>
                <a:tc>
                  <a:txBody>
                    <a:bodyPr/>
                    <a:lstStyle/>
                    <a:p>
                      <a:r>
                        <a:rPr lang="en-US" dirty="0" smtClean="0"/>
                        <a:t>09</a:t>
                      </a:r>
                      <a:endParaRPr lang="en-US" dirty="0"/>
                    </a:p>
                  </a:txBody>
                  <a:tcPr/>
                </a:tc>
                <a:tc>
                  <a:txBody>
                    <a:bodyPr/>
                    <a:lstStyle/>
                    <a:p>
                      <a:r>
                        <a:rPr lang="en-US" dirty="0" smtClean="0"/>
                        <a:t>08</a:t>
                      </a:r>
                      <a:endParaRPr lang="en-US" dirty="0"/>
                    </a:p>
                  </a:txBody>
                  <a:tcPr/>
                </a:tc>
                <a:tc>
                  <a:txBody>
                    <a:bodyPr/>
                    <a:lstStyle/>
                    <a:p>
                      <a:r>
                        <a:rPr lang="en-US" dirty="0" smtClean="0"/>
                        <a:t>Ramp 9x12 50ns bunches</a:t>
                      </a:r>
                      <a:endParaRPr lang="en-US" dirty="0"/>
                    </a:p>
                  </a:txBody>
                  <a:tcPr/>
                </a:tc>
              </a:tr>
              <a:tr h="370840">
                <a:tc>
                  <a:txBody>
                    <a:bodyPr/>
                    <a:lstStyle/>
                    <a:p>
                      <a:endParaRPr lang="en-US"/>
                    </a:p>
                  </a:txBody>
                  <a:tcPr/>
                </a:tc>
                <a:tc>
                  <a:txBody>
                    <a:bodyPr/>
                    <a:lstStyle/>
                    <a:p>
                      <a:r>
                        <a:rPr lang="en-US" dirty="0" smtClean="0"/>
                        <a:t>17</a:t>
                      </a:r>
                      <a:endParaRPr lang="en-US" dirty="0"/>
                    </a:p>
                  </a:txBody>
                  <a:tcPr/>
                </a:tc>
                <a:tc>
                  <a:txBody>
                    <a:bodyPr/>
                    <a:lstStyle/>
                    <a:p>
                      <a:r>
                        <a:rPr lang="en-US" dirty="0" smtClean="0"/>
                        <a:t>04</a:t>
                      </a:r>
                      <a:endParaRPr lang="en-US" dirty="0"/>
                    </a:p>
                  </a:txBody>
                  <a:tcPr/>
                </a:tc>
                <a:tc>
                  <a:txBody>
                    <a:bodyPr/>
                    <a:lstStyle/>
                    <a:p>
                      <a:r>
                        <a:rPr lang="en-US" dirty="0" smtClean="0"/>
                        <a:t>Interlock checks</a:t>
                      </a:r>
                      <a:endParaRPr lang="en-US" dirty="0"/>
                    </a:p>
                  </a:txBody>
                  <a:tcPr/>
                </a:tc>
              </a:tr>
              <a:tr h="370840">
                <a:tc>
                  <a:txBody>
                    <a:bodyPr/>
                    <a:lstStyle/>
                    <a:p>
                      <a:endParaRPr lang="en-US"/>
                    </a:p>
                  </a:txBody>
                  <a:tcPr/>
                </a:tc>
                <a:tc>
                  <a:txBody>
                    <a:bodyPr/>
                    <a:lstStyle/>
                    <a:p>
                      <a:r>
                        <a:rPr lang="en-US" dirty="0" smtClean="0"/>
                        <a:t>21</a:t>
                      </a:r>
                      <a:endParaRPr lang="en-US" dirty="0"/>
                    </a:p>
                  </a:txBody>
                  <a:tcPr/>
                </a:tc>
                <a:tc>
                  <a:txBody>
                    <a:bodyPr/>
                    <a:lstStyle/>
                    <a:p>
                      <a:endParaRPr lang="en-US" dirty="0"/>
                    </a:p>
                  </a:txBody>
                  <a:tcPr/>
                </a:tc>
                <a:tc>
                  <a:txBody>
                    <a:bodyPr/>
                    <a:lstStyle/>
                    <a:p>
                      <a:r>
                        <a:rPr lang="en-US" dirty="0" smtClean="0"/>
                        <a:t>Back to ion physics</a:t>
                      </a:r>
                      <a:endParaRPr lang="en-US" dirty="0"/>
                    </a:p>
                  </a:txBody>
                  <a:tcPr/>
                </a:tc>
              </a:tr>
              <a:tr h="370840">
                <a:tc>
                  <a:txBody>
                    <a:bodyPr/>
                    <a:lstStyle/>
                    <a:p>
                      <a:r>
                        <a:rPr lang="en-US" dirty="0" smtClean="0"/>
                        <a:t>Total MD time</a:t>
                      </a:r>
                      <a:endParaRPr lang="en-US" dirty="0"/>
                    </a:p>
                  </a:txBody>
                  <a:tcPr/>
                </a:tc>
                <a:tc>
                  <a:txBody>
                    <a:bodyPr/>
                    <a:lstStyle/>
                    <a:p>
                      <a:endParaRPr lang="en-US" dirty="0"/>
                    </a:p>
                  </a:txBody>
                  <a:tcPr/>
                </a:tc>
                <a:tc>
                  <a:txBody>
                    <a:bodyPr/>
                    <a:lstStyle/>
                    <a:p>
                      <a:r>
                        <a:rPr lang="en-US" dirty="0" smtClean="0"/>
                        <a:t>64</a:t>
                      </a:r>
                      <a:endParaRPr lang="en-US" dirty="0"/>
                    </a:p>
                  </a:txBody>
                  <a:tcPr/>
                </a:tc>
                <a:tc>
                  <a:txBody>
                    <a:bodyPr/>
                    <a:lstStyle/>
                    <a:p>
                      <a:endParaRPr lang="en-US" dirty="0"/>
                    </a:p>
                  </a:txBody>
                  <a:tcPr/>
                </a:tc>
              </a:tr>
            </a:tbl>
          </a:graphicData>
        </a:graphic>
      </p:graphicFrame>
    </p:spTree>
  </p:cSld>
  <p:clrMapOvr>
    <a:masterClrMapping/>
  </p:clrMapOvr>
  <p:transition spd="med">
    <p:fade thruBlk="1"/>
  </p:transition>
</p:sld>
</file>

<file path=ppt/theme/theme1.xml><?xml version="1.0" encoding="utf-8"?>
<a:theme xmlns:a="http://schemas.openxmlformats.org/drawingml/2006/main" name="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fontScheme name="Pix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31423</TotalTime>
  <Words>272</Words>
  <Application>Microsoft Office PowerPoint</Application>
  <PresentationFormat>On-screen Show (4:3)</PresentationFormat>
  <Paragraphs>83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Pixel</vt:lpstr>
      <vt:lpstr>Tuesday Nov 16th </vt:lpstr>
      <vt:lpstr>The step up in BCT IS NOT REAL</vt:lpstr>
      <vt:lpstr>Emittances as seen by BSRT</vt:lpstr>
      <vt:lpstr>Intensity and beam size evolution</vt:lpstr>
      <vt:lpstr>Comparison attempt BGI, BSRT, WS  </vt:lpstr>
      <vt:lpstr>Tuesday Nov 16th </vt:lpstr>
      <vt:lpstr>Proton MD program</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 27</dc:title>
  <dc:creator>Oliver Bruning</dc:creator>
  <cp:lastModifiedBy>roger bailey</cp:lastModifiedBy>
  <cp:revision>943</cp:revision>
  <dcterms:created xsi:type="dcterms:W3CDTF">2010-11-13T06:48:29Z</dcterms:created>
  <dcterms:modified xsi:type="dcterms:W3CDTF">2010-11-16T07:04:57Z</dcterms:modified>
</cp:coreProperties>
</file>