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522" r:id="rId2"/>
    <p:sldId id="524" r:id="rId3"/>
    <p:sldId id="523" r:id="rId4"/>
    <p:sldId id="527" r:id="rId5"/>
    <p:sldId id="528" r:id="rId6"/>
    <p:sldId id="529" r:id="rId7"/>
    <p:sldId id="530" r:id="rId8"/>
    <p:sldId id="5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1245" autoAdjust="0"/>
    <p:restoredTop sz="91248" autoAdjust="0"/>
  </p:normalViewPr>
  <p:slideViewPr>
    <p:cSldViewPr snapToGrid="0" snapToObjects="1">
      <p:cViewPr varScale="1">
        <p:scale>
          <a:sx n="89" d="100"/>
          <a:sy n="89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11/21/2010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Nov 20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861975"/>
            <a:ext cx="8686800" cy="1902737"/>
          </a:xfrm>
        </p:spPr>
        <p:txBody>
          <a:bodyPr/>
          <a:lstStyle/>
          <a:p>
            <a:r>
              <a:rPr lang="en-US" sz="2000" dirty="0" smtClean="0"/>
              <a:t>08.00 Stop proton operation. Switch back to ions</a:t>
            </a:r>
          </a:p>
          <a:p>
            <a:pPr lvl="1"/>
            <a:r>
              <a:rPr lang="en-US" sz="1600" dirty="0" smtClean="0"/>
              <a:t>Interlocks, thresholds, </a:t>
            </a:r>
            <a:r>
              <a:rPr lang="en-US" sz="1600" dirty="0" err="1" smtClean="0"/>
              <a:t>synchronisation</a:t>
            </a:r>
            <a:r>
              <a:rPr lang="en-US" sz="1600" dirty="0" smtClean="0"/>
              <a:t> etc </a:t>
            </a:r>
          </a:p>
          <a:p>
            <a:r>
              <a:rPr lang="en-US" sz="2000" dirty="0" smtClean="0"/>
              <a:t>10.00 Both beams circulating</a:t>
            </a:r>
          </a:p>
          <a:p>
            <a:r>
              <a:rPr lang="en-US" sz="2000" dirty="0" smtClean="0"/>
              <a:t>10.30 PS RF problem (80 MHz cavity. No beam for 1 hour)</a:t>
            </a:r>
          </a:p>
          <a:p>
            <a:r>
              <a:rPr lang="en-US" sz="2000" dirty="0" smtClean="0"/>
              <a:t>11.30 – 13.00 RF capture </a:t>
            </a:r>
            <a:r>
              <a:rPr lang="en-US" sz="2000" dirty="0" err="1" smtClean="0"/>
              <a:t>optimisation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1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3076" name="Picture 4" descr="http://vistar-capture.web.cern.ch/vistar-capture/lhc1.png?0.51441043902971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6768" y="2764712"/>
            <a:ext cx="5069441" cy="38020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Orbits before any correction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5" name="Picture 1" descr="https://ab-dep-op-elogbook.web.cern.ch/ab-dep-op-elogbook/elogbook/attach.php?attachId=1126814&amp;type=png&amp;fname=201011201303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2508" y="892885"/>
            <a:ext cx="6715685" cy="2686274"/>
          </a:xfrm>
          <a:prstGeom prst="rect">
            <a:avLst/>
          </a:prstGeom>
          <a:noFill/>
        </p:spPr>
      </p:pic>
      <p:pic>
        <p:nvPicPr>
          <p:cNvPr id="1026" name="Picture 2" descr="https://ab-dep-op-elogbook.web.cern.ch/ab-dep-op-elogbook/elogbook/attach.php?attachId=1126815&amp;type=png&amp;fname=2010112013033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2508" y="3711463"/>
            <a:ext cx="6715686" cy="2686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Nov 20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861975"/>
            <a:ext cx="8686800" cy="5569320"/>
          </a:xfrm>
        </p:spPr>
        <p:txBody>
          <a:bodyPr/>
          <a:lstStyle/>
          <a:p>
            <a:pPr>
              <a:tabLst>
                <a:tab pos="2225675" algn="l"/>
              </a:tabLst>
            </a:pPr>
            <a:r>
              <a:rPr lang="en-US" dirty="0" smtClean="0"/>
              <a:t>13.30 Test ramp, 2 bunches per beam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Ramp, squeeze, collide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Also used for qualification of luminosity scan range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TCTs in all IPs closed to 13 sigma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3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6" name="Picture 3" descr="https://ab-dep-op-elogbook.web.cern.ch/ab-dep-op-elogbook/elogbook/attach.php?attachId=1126835&amp;type=png&amp;fname=201011201517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7531" y="2967598"/>
            <a:ext cx="4516469" cy="3361344"/>
          </a:xfrm>
          <a:prstGeom prst="rect">
            <a:avLst/>
          </a:prstGeom>
          <a:noFill/>
        </p:spPr>
      </p:pic>
      <p:pic>
        <p:nvPicPr>
          <p:cNvPr id="7" name="Picture 4" descr="https://ab-dep-op-elogbook.web.cern.ch/ab-dep-op-elogbook/elogbook/attach.php?attachId=1126834&amp;type=png&amp;fname=2010112015172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1" y="2967597"/>
            <a:ext cx="4516471" cy="33613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Bump at TCDQ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9217" name="Picture 1" descr="https://ab-dep-op-elogbook.web.cern.ch/ab-dep-op-elogbook/elogbook/attach.php?attachId=1126839&amp;type=png&amp;fname=201011201528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5195" y="991857"/>
            <a:ext cx="6556788" cy="2622715"/>
          </a:xfrm>
          <a:prstGeom prst="rect">
            <a:avLst/>
          </a:prstGeom>
          <a:noFill/>
        </p:spPr>
      </p:pic>
      <p:pic>
        <p:nvPicPr>
          <p:cNvPr id="9218" name="Picture 2" descr="https://ab-dep-op-elogbook.web.cern.ch/ab-dep-op-elogbook/elogbook/attach.php?attachId=1126840&amp;type=png&amp;fname=2010112015305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5195" y="3786743"/>
            <a:ext cx="6572923" cy="2629169"/>
          </a:xfrm>
          <a:prstGeom prst="rect">
            <a:avLst/>
          </a:prstGeom>
          <a:noFill/>
        </p:spPr>
      </p:pic>
      <p:sp>
        <p:nvSpPr>
          <p:cNvPr id="8" name="Content Placeholder 8"/>
          <p:cNvSpPr txBox="1">
            <a:spLocks/>
          </p:cNvSpPr>
          <p:nvPr/>
        </p:nvSpPr>
        <p:spPr bwMode="auto">
          <a:xfrm>
            <a:off x="228600" y="861975"/>
            <a:ext cx="2396266" cy="5569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>
                <a:tab pos="222567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>
                <a:tab pos="2225675" algn="l"/>
              </a:tabLst>
              <a:defRPr/>
            </a:pPr>
            <a:endParaRPr lang="en-US" sz="2000" kern="0" dirty="0" smtClean="0">
              <a:solidFill>
                <a:srgbClr val="6666FF"/>
              </a:solidFill>
              <a:ea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>
                <a:tab pos="222567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Bump -1.2 mm TCDQ, beam 1</a:t>
            </a: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lang="en-US" sz="2000" kern="0" dirty="0" smtClean="0">
              <a:solidFill>
                <a:srgbClr val="6666FF"/>
              </a:solidFill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lang="en-US" sz="2000" kern="0" dirty="0" smtClean="0">
              <a:solidFill>
                <a:srgbClr val="6666FF"/>
              </a:solidFill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lang="en-US" sz="2000" kern="0" dirty="0" smtClean="0">
              <a:solidFill>
                <a:srgbClr val="6666FF"/>
              </a:solidFill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2857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  <a:tabLst>
                <a:tab pos="2225675" algn="l"/>
              </a:tabLs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Bump +1.2 mm TCDQ, beam 2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Nov 20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861975"/>
            <a:ext cx="8686800" cy="5569320"/>
          </a:xfrm>
        </p:spPr>
        <p:txBody>
          <a:bodyPr/>
          <a:lstStyle/>
          <a:p>
            <a:pPr>
              <a:tabLst>
                <a:tab pos="2225675" algn="l"/>
              </a:tabLst>
            </a:pPr>
            <a:r>
              <a:rPr lang="en-US" dirty="0" err="1" smtClean="0"/>
              <a:t>Asynch</a:t>
            </a:r>
            <a:r>
              <a:rPr lang="en-US" dirty="0" smtClean="0"/>
              <a:t> dump test</a:t>
            </a:r>
          </a:p>
          <a:p>
            <a:pPr lvl="1">
              <a:tabLst>
                <a:tab pos="2225675" algn="l"/>
              </a:tabLst>
            </a:pPr>
            <a:r>
              <a:rPr lang="en-US" dirty="0" smtClean="0"/>
              <a:t>Filled the abort gap</a:t>
            </a:r>
          </a:p>
          <a:p>
            <a:pPr lvl="1">
              <a:tabLst>
                <a:tab pos="2225675" algn="l"/>
              </a:tabLst>
            </a:pPr>
            <a:r>
              <a:rPr lang="en-US" dirty="0" smtClean="0"/>
              <a:t>Were triggered by the SIS orbit for TOTEM (should be masked automatically with setup beam flag?) </a:t>
            </a:r>
          </a:p>
          <a:p>
            <a:pPr lvl="1">
              <a:tabLst>
                <a:tab pos="2225675" algn="l"/>
              </a:tabLst>
            </a:pPr>
            <a:r>
              <a:rPr lang="en-US" dirty="0" smtClean="0"/>
              <a:t>The abort gap was well filled by then however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Fill for physics from 17.00</a:t>
            </a:r>
          </a:p>
          <a:p>
            <a:pPr lvl="1">
              <a:tabLst>
                <a:tab pos="2225675" algn="l"/>
              </a:tabLst>
            </a:pPr>
            <a:r>
              <a:rPr lang="en-US" dirty="0" smtClean="0"/>
              <a:t>Bunch intensities some 30% down on those before the stop</a:t>
            </a:r>
          </a:p>
          <a:p>
            <a:pPr lvl="1">
              <a:tabLst>
                <a:tab pos="2225675" algn="l"/>
              </a:tabLst>
            </a:pPr>
            <a:r>
              <a:rPr lang="pt-BR" dirty="0" smtClean="0"/>
              <a:t>Emittances at 17.45 	B1H 2.6 B1V 1.9 	B2H 2.8 B2V 2.3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18.00 SPS RF problem (49 and 41 bunches in the machine)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Measure </a:t>
            </a:r>
            <a:r>
              <a:rPr lang="en-US" dirty="0" err="1" smtClean="0"/>
              <a:t>emittance</a:t>
            </a:r>
            <a:r>
              <a:rPr lang="en-US" dirty="0" smtClean="0"/>
              <a:t> from time to time</a:t>
            </a:r>
          </a:p>
          <a:p>
            <a:pPr lvl="1">
              <a:tabLst>
                <a:tab pos="2225675" algn="l"/>
              </a:tabLst>
            </a:pPr>
            <a:r>
              <a:rPr lang="pt-BR" dirty="0" smtClean="0"/>
              <a:t>Emittances at 18.40 	B1H 3.6 B1V 2.7 	B2H 4.1 B2V 4.8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18.40 SPS RF OK, refill</a:t>
            </a:r>
          </a:p>
          <a:p>
            <a:pPr>
              <a:tabLst>
                <a:tab pos="2225675" algn="l"/>
              </a:tabLst>
            </a:pPr>
            <a:r>
              <a:rPr lang="en-US" dirty="0" smtClean="0"/>
              <a:t>19.30 PS RF problem (80 MHz cavity. No beam for 1 hour)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5</a:t>
            </a:fld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Filling for physics from 20.30</a:t>
            </a:r>
          </a:p>
          <a:p>
            <a:pPr lvl="1"/>
            <a:r>
              <a:rPr lang="en-US" dirty="0" smtClean="0"/>
              <a:t>1 bunch missing for beam 2 (13461) in the last injected batch. </a:t>
            </a:r>
          </a:p>
          <a:p>
            <a:pPr lvl="1"/>
            <a:r>
              <a:rPr lang="en-US" dirty="0" smtClean="0"/>
              <a:t>We carry on now.</a:t>
            </a:r>
          </a:p>
          <a:p>
            <a:pPr lvl="1"/>
            <a:r>
              <a:rPr lang="en-US" dirty="0" smtClean="0"/>
              <a:t>Informed the experiments. It is OK for them.</a:t>
            </a:r>
          </a:p>
          <a:p>
            <a:r>
              <a:rPr lang="en-US" dirty="0" smtClean="0"/>
              <a:t>21.50 Ramp 121 and 120 bunches</a:t>
            </a:r>
          </a:p>
          <a:p>
            <a:r>
              <a:rPr lang="en-US" dirty="0" smtClean="0"/>
              <a:t>23.00 Stable beams. Initial </a:t>
            </a:r>
            <a:r>
              <a:rPr lang="en-US" dirty="0" err="1" smtClean="0"/>
              <a:t>lumis</a:t>
            </a:r>
            <a:r>
              <a:rPr lang="en-US" dirty="0" smtClean="0"/>
              <a:t> around 2 10</a:t>
            </a:r>
            <a:r>
              <a:rPr lang="en-US" baseline="30000" dirty="0" smtClean="0"/>
              <a:t>25</a:t>
            </a:r>
          </a:p>
          <a:p>
            <a:r>
              <a:rPr lang="en-US" dirty="0" smtClean="0"/>
              <a:t>Beams dumped by Op after ~ 7 hours</a:t>
            </a:r>
          </a:p>
          <a:p>
            <a:r>
              <a:rPr lang="en-US" dirty="0" smtClean="0"/>
              <a:t>Refill for physics</a:t>
            </a:r>
          </a:p>
          <a:p>
            <a:r>
              <a:rPr lang="en-US" dirty="0" smtClean="0"/>
              <a:t>Again 1 bunch missing/not seen</a:t>
            </a:r>
          </a:p>
          <a:p>
            <a:r>
              <a:rPr lang="en-US" dirty="0" smtClean="0"/>
              <a:t>Investigating …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2" descr="http://elogbook.cern.ch/eLogbook/attach_reader?attach_id=11269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1963" y="3829723"/>
            <a:ext cx="3593437" cy="28123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1504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1" descr="https://ab-dep-op-elogbook.web.cern.ch/ab-dep-op-elogbook/elogbook/attach.php?attachId=1126958&amp;type=png&amp;fname=201011210615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7053" y="815790"/>
            <a:ext cx="6745615" cy="57390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size evolution through the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41" name="Picture 1" descr="https://ab-dep-op-elogbook.web.cern.ch/ab-dep-op-elogbook/elogbook/attach.php?attachId=1126954&amp;type=png&amp;fname=201011210605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6078577" cy="2344183"/>
          </a:xfrm>
          <a:prstGeom prst="rect">
            <a:avLst/>
          </a:prstGeom>
          <a:noFill/>
        </p:spPr>
      </p:pic>
      <p:pic>
        <p:nvPicPr>
          <p:cNvPr id="10244" name="Picture 4" descr="https://ab-dep-op-elogbook.web.cern.ch/ab-dep-op-elogbook/elogbook/attach.php?attachId=1126955&amp;type=png&amp;fname=2010112106091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8326" y="2232025"/>
            <a:ext cx="5715000" cy="2190750"/>
          </a:xfrm>
          <a:prstGeom prst="rect">
            <a:avLst/>
          </a:prstGeom>
          <a:noFill/>
        </p:spPr>
      </p:pic>
      <p:pic>
        <p:nvPicPr>
          <p:cNvPr id="10246" name="Picture 6" descr="https://ab-dep-op-elogbook.web.cern.ch/ab-dep-op-elogbook/elogbook/attach.php?attachId=1126956&amp;type=png&amp;fname=2010112106093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" y="4422775"/>
            <a:ext cx="5743575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31727</TotalTime>
  <Words>255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Saturday Nov 20</vt:lpstr>
      <vt:lpstr>Orbits before any correction</vt:lpstr>
      <vt:lpstr>Saturday Nov 20</vt:lpstr>
      <vt:lpstr>Bump at TCDQ</vt:lpstr>
      <vt:lpstr>Saturday Nov 20</vt:lpstr>
      <vt:lpstr>Physics</vt:lpstr>
      <vt:lpstr>Fill 1504</vt:lpstr>
      <vt:lpstr>Beam size evolution through the fill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roger bailey</cp:lastModifiedBy>
  <cp:revision>958</cp:revision>
  <dcterms:created xsi:type="dcterms:W3CDTF">2010-11-13T06:48:29Z</dcterms:created>
  <dcterms:modified xsi:type="dcterms:W3CDTF">2010-11-21T11:10:42Z</dcterms:modified>
</cp:coreProperties>
</file>