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9"/>
  </p:notesMasterIdLst>
  <p:sldIdLst>
    <p:sldId id="673" r:id="rId2"/>
    <p:sldId id="729" r:id="rId3"/>
    <p:sldId id="709" r:id="rId4"/>
    <p:sldId id="724" r:id="rId5"/>
    <p:sldId id="730" r:id="rId6"/>
    <p:sldId id="731" r:id="rId7"/>
    <p:sldId id="722" r:id="rId8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960663"/>
    <a:srgbClr val="FF3300"/>
    <a:srgbClr val="FFFF66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591" autoAdjust="0"/>
    <p:restoredTop sz="94706" autoAdjust="0"/>
  </p:normalViewPr>
  <p:slideViewPr>
    <p:cSldViewPr>
      <p:cViewPr varScale="1">
        <p:scale>
          <a:sx n="104" d="100"/>
          <a:sy n="104" d="100"/>
        </p:scale>
        <p:origin x="-102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128"/>
        <p:guide pos="214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86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8845" y="4716585"/>
            <a:ext cx="5439987" cy="446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862" y="9429779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9550DCE-C0F6-4BD3-85B0-042E7AADD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550DCE-C0F6-4BD3-85B0-042E7AADD9F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8600" y="3695700"/>
            <a:ext cx="42672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6" name="Text Placeholder 4"/>
          <p:cNvSpPr>
            <a:spLocks noGrp="1"/>
          </p:cNvSpPr>
          <p:nvPr>
            <p:ph type="body" sz="half" idx="10"/>
          </p:nvPr>
        </p:nvSpPr>
        <p:spPr>
          <a:xfrm>
            <a:off x="152400" y="990600"/>
            <a:ext cx="42672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90838F-E278-42A7-AE9A-193EF84D713B}" type="datetime1">
              <a:rPr lang="en-US" smtClean="0"/>
              <a:pPr/>
              <a:t>11/20/2010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status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4DC2CD-5FFE-4E03-8CCF-9E75D1EC49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914400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6399212"/>
            <a:ext cx="8686800" cy="1588"/>
          </a:xfrm>
          <a:prstGeom prst="line">
            <a:avLst/>
          </a:prstGeom>
          <a:ln w="19050"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pic>
        <p:nvPicPr>
          <p:cNvPr id="11" name="Picture 3" descr="newlhc logo1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990600"/>
            <a:ext cx="86868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34F03B3A-2E00-4126-B497-7F355257D099}" type="datetime1">
              <a:rPr lang="en-US" smtClean="0"/>
              <a:pPr>
                <a:defRPr/>
              </a:pPr>
              <a:t>11/20/2010</a:t>
            </a:fld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8F772A-8CCA-4885-87BF-DE56416A22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</p:sldLayoutIdLst>
  <p:hf sldNum="0"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b-dep-op-elogbook.web.cern.ch/ab-dep-op-elogbook/elogbook/view.php?attachId=112504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b-dep-op-elogbook.web.cern.ch/ab-dep-op-elogbook/elogbook/view.php?attachId=112504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b-dep-op-elogbook.web.cern.ch/ab-dep-op-elogbook/elogbook/view.php?attachId=112504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b-dep-op-elogbook.web.cern.ch/ab-dep-op-elogbook/elogbook/view.php?attachId=1125048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2057400"/>
          </a:xfrm>
        </p:spPr>
        <p:txBody>
          <a:bodyPr/>
          <a:lstStyle/>
          <a:p>
            <a:r>
              <a:rPr lang="en-US" sz="2000" dirty="0" smtClean="0"/>
              <a:t>08:30 – 10:00 Switch to protons 50 ns spacing </a:t>
            </a:r>
          </a:p>
          <a:p>
            <a:r>
              <a:rPr lang="en-US" sz="2000" dirty="0" smtClean="0"/>
              <a:t>10:00 – 14:00 Setting up of 12, 24 and 24+24 bunch injection IP6 BPM test OK with 108 bunches </a:t>
            </a:r>
          </a:p>
          <a:p>
            <a:r>
              <a:rPr lang="en-US" sz="2000" dirty="0" smtClean="0"/>
              <a:t>14:00 – 16:30 Test ramp with single nominal bunches. Full set of loss maps done. OK for ramp with 50 ns beam.</a:t>
            </a:r>
          </a:p>
          <a:p>
            <a:r>
              <a:rPr lang="en-US" sz="2000" dirty="0" smtClean="0"/>
              <a:t>16:30 – 20:00 Set up for 'repeat' of fill 1459, night of Oct 30/31, 1+12*9 bunches of 1.1e11. Lost at 3.5 </a:t>
            </a:r>
            <a:r>
              <a:rPr lang="en-US" sz="2000" dirty="0" err="1" smtClean="0"/>
              <a:t>TeV</a:t>
            </a:r>
            <a:r>
              <a:rPr lang="en-US" sz="2000" dirty="0" smtClean="0"/>
              <a:t> because of trip of power converter (RQTD.A12B1) – related to tune feedback?</a:t>
            </a:r>
          </a:p>
          <a:p>
            <a:r>
              <a:rPr lang="en-US" sz="2000" dirty="0" smtClean="0"/>
              <a:t>21:30 Self trigger of Beam dump: access necessary (one trigger unit for MKD generator C and D broken) ==&gt; go with ramp with beam 2 only</a:t>
            </a:r>
          </a:p>
          <a:p>
            <a:r>
              <a:rPr lang="en-US" sz="2000" dirty="0" smtClean="0"/>
              <a:t>23:45 Finally at 3.5 </a:t>
            </a:r>
            <a:r>
              <a:rPr lang="en-US" sz="2000" dirty="0" err="1" smtClean="0"/>
              <a:t>TeV</a:t>
            </a:r>
            <a:r>
              <a:rPr lang="en-US" sz="2000" dirty="0" smtClean="0"/>
              <a:t> with 1+12*9 bunches of 1.1e11 (Beam 2 only) for </a:t>
            </a:r>
            <a:r>
              <a:rPr lang="en-US" sz="2000" dirty="0" err="1" smtClean="0"/>
              <a:t>cryo</a:t>
            </a:r>
            <a:r>
              <a:rPr lang="en-US" sz="2000" dirty="0" smtClean="0"/>
              <a:t> and vacuum measurements.</a:t>
            </a:r>
          </a:p>
          <a:p>
            <a:r>
              <a:rPr lang="en-GB" sz="2000" dirty="0" smtClean="0"/>
              <a:t>01:30 End of measurements at 3.5 </a:t>
            </a:r>
            <a:r>
              <a:rPr lang="en-GB" sz="2000" dirty="0" err="1" smtClean="0"/>
              <a:t>TeV</a:t>
            </a:r>
            <a:r>
              <a:rPr lang="en-GB" sz="2000" dirty="0" smtClean="0"/>
              <a:t> (cryogenics, vacuum and beam stability) </a:t>
            </a:r>
            <a:r>
              <a:rPr lang="en-GB" sz="2000" dirty="0" smtClean="0">
                <a:sym typeface="Wingdings" pitchFamily="2" charset="2"/>
              </a:rPr>
              <a:t> Beam dumped</a:t>
            </a:r>
          </a:p>
          <a:p>
            <a:r>
              <a:rPr lang="en-GB" sz="2000" dirty="0" smtClean="0">
                <a:sym typeface="Wingdings" pitchFamily="2" charset="2"/>
              </a:rPr>
              <a:t>Access for repair of the MKD trigger unit</a:t>
            </a:r>
          </a:p>
          <a:p>
            <a:r>
              <a:rPr lang="en-GB" sz="2000" dirty="0" smtClean="0">
                <a:sym typeface="Wingdings" pitchFamily="2" charset="2"/>
              </a:rPr>
              <a:t>05:00 Recover and go to injection of 50 ns beam (trains of 24+24 bunches)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intensity effects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990600"/>
            <a:ext cx="8686800" cy="2057400"/>
          </a:xfrm>
        </p:spPr>
        <p:txBody>
          <a:bodyPr/>
          <a:lstStyle/>
          <a:p>
            <a:r>
              <a:rPr lang="en-US" sz="2000" dirty="0" smtClean="0"/>
              <a:t>Capture losses observed on beam 2 during last night are understood </a:t>
            </a:r>
            <a:r>
              <a:rPr lang="en-US" sz="2000" dirty="0" smtClean="0">
                <a:sym typeface="Wingdings" pitchFamily="2" charset="2"/>
              </a:rPr>
              <a:t> </a:t>
            </a:r>
            <a:r>
              <a:rPr lang="en-US" sz="2000" dirty="0" smtClean="0"/>
              <a:t>Cavity 7B2 is showing some noise on the accelerating voltage. It seems to be correlated with high beam intensity </a:t>
            </a:r>
            <a:r>
              <a:rPr lang="en-US" sz="2000" dirty="0" smtClean="0">
                <a:sym typeface="Wingdings" pitchFamily="2" charset="2"/>
              </a:rPr>
              <a:t> solution  conditioning if running at higher intensity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pic>
        <p:nvPicPr>
          <p:cNvPr id="12292" name="Picture 4" descr="http://elogbook.cern.ch/eLogbook/attach_reader?attach_id=11265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7880985" cy="3827145"/>
          </a:xfrm>
          <a:prstGeom prst="rect">
            <a:avLst/>
          </a:prstGeom>
          <a:noFill/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914400" y="5943600"/>
            <a:ext cx="3124200" cy="369332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b="1" dirty="0" smtClean="0">
                <a:solidFill>
                  <a:srgbClr val="FFFF00"/>
                </a:solidFill>
              </a:rPr>
              <a:t>A. Butterworth</a:t>
            </a:r>
            <a:endParaRPr lang="en-GB" b="1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3429000" cy="5257800"/>
          </a:xfrm>
          <a:noFill/>
          <a:ln/>
        </p:spPr>
        <p:txBody>
          <a:bodyPr/>
          <a:lstStyle/>
          <a:p>
            <a:r>
              <a:rPr lang="en-GB" sz="2400" dirty="0" smtClean="0"/>
              <a:t>Two trains of 24+24 bunches injected. Visible effect on vacuum </a:t>
            </a:r>
            <a:r>
              <a:rPr lang="en-GB" sz="2400" dirty="0" smtClean="0">
                <a:sym typeface="Wingdings" pitchFamily="2" charset="2"/>
              </a:rPr>
              <a:t> there was no visible effect for two trains of 24+24 bunches for 75 ns spacing</a:t>
            </a:r>
            <a:endParaRPr lang="en-GB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 ns</a:t>
            </a:r>
            <a:endParaRPr lang="en-GB" dirty="0"/>
          </a:p>
        </p:txBody>
      </p:sp>
      <p:sp>
        <p:nvSpPr>
          <p:cNvPr id="10242" name="AutoShape 2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66" name="Picture 2" descr="http://elogbook.cern.ch/eLogbook/attach_reader?attach_id=112655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33800" y="1828800"/>
            <a:ext cx="5334000" cy="41590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685800"/>
          </a:xfrm>
          <a:noFill/>
          <a:ln/>
        </p:spPr>
        <p:txBody>
          <a:bodyPr/>
          <a:lstStyle/>
          <a:p>
            <a:r>
              <a:rPr lang="en-GB" sz="2400" dirty="0" smtClean="0"/>
              <a:t>....in preparation of 50 ns ramp. Chromaticity measurement and loss maps.</a:t>
            </a:r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ramp</a:t>
            </a:r>
            <a:endParaRPr lang="en-GB" dirty="0"/>
          </a:p>
        </p:txBody>
      </p:sp>
      <p:sp>
        <p:nvSpPr>
          <p:cNvPr id="10242" name="AutoShape 2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9218" name="Picture 2" descr="http://elogbook.cern.ch/eLogbook/attach_reader?attach_id=11266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514600"/>
            <a:ext cx="4572000" cy="2962275"/>
          </a:xfrm>
          <a:prstGeom prst="rect">
            <a:avLst/>
          </a:prstGeom>
          <a:noFill/>
        </p:spPr>
      </p:pic>
      <p:pic>
        <p:nvPicPr>
          <p:cNvPr id="9220" name="Picture 4" descr="http://elogbook.cern.ch/eLogbook/attach_reader?attach_id=112658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1600" y="2743200"/>
            <a:ext cx="3537585" cy="2906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685800"/>
          </a:xfrm>
          <a:noFill/>
          <a:ln/>
        </p:spPr>
        <p:txBody>
          <a:bodyPr/>
          <a:lstStyle/>
          <a:p>
            <a:r>
              <a:rPr lang="en-GB" sz="2400" dirty="0" smtClean="0"/>
              <a:t>Waiting for 1 hour at flat top for vacuum and cryogenic measurements. No sign of additional heat load on top of that due to image currents. Limited vacuum activity </a:t>
            </a:r>
            <a:r>
              <a:rPr lang="en-GB" sz="2400" dirty="0" smtClean="0">
                <a:sym typeface="Wingdings" pitchFamily="2" charset="2"/>
              </a:rPr>
              <a:t> scrubbing at 450 </a:t>
            </a:r>
            <a:r>
              <a:rPr lang="en-GB" sz="2400" dirty="0" err="1" smtClean="0">
                <a:sym typeface="Wingdings" pitchFamily="2" charset="2"/>
              </a:rPr>
              <a:t>GeV</a:t>
            </a:r>
            <a:r>
              <a:rPr lang="en-GB" sz="2400" dirty="0" smtClean="0">
                <a:sym typeface="Wingdings" pitchFamily="2" charset="2"/>
              </a:rPr>
              <a:t> seems to be effective also in the arcs and at 3.5 </a:t>
            </a:r>
            <a:r>
              <a:rPr lang="en-GB" sz="2400" dirty="0" err="1" smtClean="0">
                <a:sym typeface="Wingdings" pitchFamily="2" charset="2"/>
              </a:rPr>
              <a:t>TeV</a:t>
            </a:r>
            <a:r>
              <a:rPr lang="en-GB" sz="2400" dirty="0" smtClean="0">
                <a:sym typeface="Wingdings" pitchFamily="2" charset="2"/>
              </a:rPr>
              <a:t>. </a:t>
            </a:r>
            <a:r>
              <a:rPr lang="en-GB" sz="2400" dirty="0" smtClean="0"/>
              <a:t>Currents very similar to those of 30/10.</a:t>
            </a:r>
          </a:p>
          <a:p>
            <a:pPr>
              <a:buNone/>
            </a:pPr>
            <a:endParaRPr lang="en-GB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50 ns ramp (9x12 bunches)</a:t>
            </a:r>
            <a:endParaRPr lang="en-GB" dirty="0"/>
          </a:p>
        </p:txBody>
      </p:sp>
      <p:sp>
        <p:nvSpPr>
          <p:cNvPr id="10242" name="AutoShape 2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2530" name="Picture 2" descr="http://elogbook.cern.ch/eLogbook/attach_reader?attach_id=112672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2971800"/>
            <a:ext cx="4917136" cy="306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8686800" cy="685800"/>
          </a:xfrm>
          <a:noFill/>
          <a:ln/>
        </p:spPr>
        <p:txBody>
          <a:bodyPr/>
          <a:lstStyle/>
          <a:p>
            <a:r>
              <a:rPr lang="en-GB" sz="2400" dirty="0" smtClean="0"/>
              <a:t>After the access: Injection of trains of 48 bunches spaced by 1.85 microseconds (similar to what was done with 75 ns) for comparison purposes. </a:t>
            </a:r>
            <a:endParaRPr lang="en-GB" sz="2400" dirty="0" smtClean="0"/>
          </a:p>
          <a:p>
            <a:r>
              <a:rPr lang="en-GB" sz="2400" dirty="0" smtClean="0"/>
              <a:t>Go with beam 1 to speed up. Managed to inject 444 bunches with ~1.2x10</a:t>
            </a:r>
            <a:r>
              <a:rPr lang="en-GB" sz="2400" baseline="30000" dirty="0" smtClean="0"/>
              <a:t>11</a:t>
            </a:r>
            <a:r>
              <a:rPr lang="en-GB" sz="2400" dirty="0" smtClean="0"/>
              <a:t> p/bunch. Clear sign of heat load on the cryogenics. Not visible with 75 ns spacing.</a:t>
            </a:r>
            <a:endParaRPr lang="en-GB" sz="2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50 ns</a:t>
            </a:r>
            <a:endParaRPr lang="en-GB" dirty="0"/>
          </a:p>
        </p:txBody>
      </p:sp>
      <p:sp>
        <p:nvSpPr>
          <p:cNvPr id="10242" name="AutoShape 2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4" name="AutoShape 4" descr="20101116130410.png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7720013" y="-427038"/>
            <a:ext cx="1143000" cy="8953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http://cs-ccr-www3.cern.ch/vistar_capture/lhc3.png?0.6359362661983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3429000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Switch to ions (source intensity dropped since </a:t>
            </a:r>
            <a:r>
              <a:rPr lang="en-GB" sz="2400" dirty="0" smtClean="0"/>
              <a:t>the start </a:t>
            </a:r>
            <a:r>
              <a:rPr lang="en-GB" sz="2400" dirty="0" smtClean="0"/>
              <a:t>– expert </a:t>
            </a:r>
            <a:r>
              <a:rPr lang="en-GB" sz="2400" dirty="0" smtClean="0"/>
              <a:t>working. Improving and now at ~70% of value before the stop)</a:t>
            </a:r>
            <a:endParaRPr lang="en-GB" sz="2400" dirty="0" smtClean="0"/>
          </a:p>
          <a:p>
            <a:r>
              <a:rPr lang="en-GB" sz="2400" dirty="0" smtClean="0"/>
              <a:t>Verification of </a:t>
            </a:r>
            <a:r>
              <a:rPr lang="en-GB" sz="2400" dirty="0" smtClean="0"/>
              <a:t>interlocks and test ramp</a:t>
            </a:r>
            <a:endParaRPr lang="en-GB" sz="2400" dirty="0" smtClean="0"/>
          </a:p>
          <a:p>
            <a:r>
              <a:rPr lang="en-GB" sz="2400" dirty="0" smtClean="0"/>
              <a:t>Stable beams 121 on 121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0" y="6667500"/>
            <a:ext cx="3629025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001000" y="6642100"/>
            <a:ext cx="1143000" cy="228600"/>
          </a:xfrm>
          <a:prstGeom prst="rect">
            <a:avLst/>
          </a:prstGeom>
        </p:spPr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HCpresentations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Them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19887</TotalTime>
  <Words>454</Words>
  <Application>Microsoft Office PowerPoint</Application>
  <PresentationFormat>On-screen Show (4:3)</PresentationFormat>
  <Paragraphs>44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LHCpresentations</vt:lpstr>
      <vt:lpstr>Friday</vt:lpstr>
      <vt:lpstr>High intensity effects</vt:lpstr>
      <vt:lpstr>50 ns</vt:lpstr>
      <vt:lpstr>Test ramp</vt:lpstr>
      <vt:lpstr>50 ns ramp (9x12 bunches)</vt:lpstr>
      <vt:lpstr>50 ns</vt:lpstr>
      <vt:lpstr>Plan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Gianluigi Arduini</dc:creator>
  <cp:lastModifiedBy>Gianluigi ARDUINI</cp:lastModifiedBy>
  <cp:revision>1791</cp:revision>
  <dcterms:created xsi:type="dcterms:W3CDTF">2010-04-25T23:23:07Z</dcterms:created>
  <dcterms:modified xsi:type="dcterms:W3CDTF">2010-11-20T07:58:55Z</dcterms:modified>
</cp:coreProperties>
</file>