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2" r:id="rId2"/>
    <p:sldMasterId id="2147483664" r:id="rId3"/>
  </p:sldMasterIdLst>
  <p:notesMasterIdLst>
    <p:notesMasterId r:id="rId16"/>
  </p:notesMasterIdLst>
  <p:sldIdLst>
    <p:sldId id="519" r:id="rId4"/>
    <p:sldId id="536" r:id="rId5"/>
    <p:sldId id="535" r:id="rId6"/>
    <p:sldId id="537" r:id="rId7"/>
    <p:sldId id="538" r:id="rId8"/>
    <p:sldId id="539" r:id="rId9"/>
    <p:sldId id="540" r:id="rId10"/>
    <p:sldId id="541" r:id="rId11"/>
    <p:sldId id="543" r:id="rId12"/>
    <p:sldId id="542" r:id="rId13"/>
    <p:sldId id="545" r:id="rId14"/>
    <p:sldId id="53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245" autoAdjust="0"/>
    <p:restoredTop sz="91248" autoAdjust="0"/>
  </p:normalViewPr>
  <p:slideViewPr>
    <p:cSldViewPr snapToGrid="0" snapToObjects="1">
      <p:cViewPr varScale="1">
        <p:scale>
          <a:sx n="104" d="100"/>
          <a:sy n="104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11/9/10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FB15-84EA-CF46-819D-C15ADE99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Gianluca Valentino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FB15-84EA-CF46-819D-C15ADE99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8313" y="0"/>
            <a:ext cx="10683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3175"/>
            <a:ext cx="7010400" cy="10668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4913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6200" y="6537325"/>
            <a:ext cx="2119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b="1">
                <a:latin typeface="Arial" charset="0"/>
              </a:rPr>
              <a:t>Gianluca Valentino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124200" y="65373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193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91FBE313-E3F2-AA48-AFE1-1125E39E100B}" type="slidenum">
              <a:rPr lang="en-US" b="1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2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8313" y="0"/>
            <a:ext cx="1068387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3175"/>
            <a:ext cx="7010400" cy="10668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4913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6200" y="6537325"/>
            <a:ext cx="2119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b="1">
                <a:latin typeface="Arial" charset="0"/>
              </a:rPr>
              <a:t>Gianluca Valentino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124200" y="65373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193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91FBE313-E3F2-AA48-AFE1-1125E39E100B}" type="slidenum">
              <a:rPr lang="en-US" b="1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Garamon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Monday 8.11.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8h43: Injection.</a:t>
            </a:r>
          </a:p>
          <a:p>
            <a:r>
              <a:rPr lang="en-US" dirty="0" err="1" smtClean="0"/>
              <a:t>Prel</a:t>
            </a:r>
            <a:r>
              <a:rPr lang="en-US" dirty="0" smtClean="0"/>
              <a:t>. </a:t>
            </a:r>
            <a:r>
              <a:rPr lang="en-US" dirty="0" smtClean="0"/>
              <a:t>conclusion for </a:t>
            </a:r>
            <a:r>
              <a:rPr lang="en-US" dirty="0" smtClean="0"/>
              <a:t>collimation with ion beams (collisions):</a:t>
            </a:r>
          </a:p>
          <a:p>
            <a:pPr lvl="1"/>
            <a:r>
              <a:rPr lang="en-US" dirty="0" smtClean="0"/>
              <a:t>V </a:t>
            </a:r>
            <a:r>
              <a:rPr lang="en-US" dirty="0" smtClean="0"/>
              <a:t>betatron losses OK for beam1, indication of wrong primary losses for beam 2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H </a:t>
            </a:r>
            <a:r>
              <a:rPr lang="en-US" dirty="0" smtClean="0"/>
              <a:t>betatron losses not normal: 1% leakage into arc for beam 1, wrong primary losses for beam 2, 50% leakage from IR7 to IR3 for beam 1. Only acceptable due to 1 stage cleaning nature of ion </a:t>
            </a:r>
            <a:r>
              <a:rPr lang="en-US" dirty="0" smtClean="0"/>
              <a:t>collimation.</a:t>
            </a:r>
            <a:endParaRPr lang="en-US" dirty="0" smtClean="0"/>
          </a:p>
          <a:p>
            <a:pPr lvl="1"/>
            <a:r>
              <a:rPr lang="en-US" dirty="0" smtClean="0"/>
              <a:t>Off </a:t>
            </a:r>
            <a:r>
              <a:rPr lang="en-US" dirty="0" smtClean="0"/>
              <a:t>momentum loss: OK for negative delta </a:t>
            </a:r>
            <a:r>
              <a:rPr lang="en-US" dirty="0" err="1" smtClean="0"/>
              <a:t>p</a:t>
            </a:r>
            <a:r>
              <a:rPr lang="en-US" dirty="0" smtClean="0"/>
              <a:t>. Not normal for positive delta </a:t>
            </a:r>
            <a:r>
              <a:rPr lang="en-US" dirty="0" err="1" smtClean="0"/>
              <a:t>p</a:t>
            </a:r>
            <a:r>
              <a:rPr lang="en-US" dirty="0" smtClean="0"/>
              <a:t>: 10-20% leakage from IR3 to IR1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OK </a:t>
            </a:r>
            <a:r>
              <a:rPr lang="en-US" b="1" dirty="0" smtClean="0">
                <a:solidFill>
                  <a:srgbClr val="FF0000"/>
                </a:solidFill>
              </a:rPr>
              <a:t>for stable beams. </a:t>
            </a:r>
            <a:r>
              <a:rPr lang="en-US" dirty="0" smtClean="0"/>
              <a:t>Additional leakage into cold magnets and sensitive equipment is higher than expected, but still in the shadow of the observed high leakage into the DS (expected DS losses)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 smtClean="0"/>
              <a:t>detailed follow-up, understanding (what ion species are escaping?) and monitoring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9h52: Start ramp. 2b of 1e10 per beam.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for Ion Stable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TCTVB operation now in sequence task: no need for manual adjustments in expert </a:t>
            </a:r>
            <a:r>
              <a:rPr lang="en-US" dirty="0" smtClean="0"/>
              <a:t>tools (S. </a:t>
            </a:r>
            <a:r>
              <a:rPr lang="en-US" dirty="0" err="1" smtClean="0"/>
              <a:t>Redaelli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Procedure to </a:t>
            </a:r>
            <a:r>
              <a:rPr lang="en-US" dirty="0" smtClean="0"/>
              <a:t>declare STABLE </a:t>
            </a:r>
            <a:r>
              <a:rPr lang="en-US" dirty="0" smtClean="0"/>
              <a:t>BEAM:</a:t>
            </a:r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dirty="0" smtClean="0"/>
              <a:t>collisions </a:t>
            </a:r>
            <a:r>
              <a:rPr lang="en-US" dirty="0" smtClean="0"/>
              <a:t>BP</a:t>
            </a:r>
            <a:endParaRPr lang="en-US" dirty="0" smtClean="0"/>
          </a:p>
          <a:p>
            <a:pPr lvl="1"/>
            <a:r>
              <a:rPr lang="en-US" dirty="0" smtClean="0"/>
              <a:t>finish </a:t>
            </a:r>
            <a:r>
              <a:rPr lang="en-US" dirty="0" smtClean="0"/>
              <a:t>trim of the IP2 crossing </a:t>
            </a:r>
            <a:r>
              <a:rPr lang="en-US" dirty="0" smtClean="0"/>
              <a:t>angle</a:t>
            </a:r>
            <a:endParaRPr lang="en-US" dirty="0" smtClean="0"/>
          </a:p>
          <a:p>
            <a:pPr lvl="1"/>
            <a:r>
              <a:rPr lang="en-US" dirty="0" smtClean="0"/>
              <a:t>mini</a:t>
            </a:r>
            <a:r>
              <a:rPr lang="en-US" dirty="0" smtClean="0"/>
              <a:t>-scan optimization all </a:t>
            </a:r>
            <a:r>
              <a:rPr lang="en-US" dirty="0" err="1" smtClean="0"/>
              <a:t>Ips</a:t>
            </a:r>
            <a:endParaRPr lang="en-US" dirty="0" smtClean="0"/>
          </a:p>
          <a:p>
            <a:pPr lvl="1"/>
            <a:r>
              <a:rPr lang="en-US" dirty="0" smtClean="0"/>
              <a:t>move </a:t>
            </a:r>
            <a:r>
              <a:rPr lang="en-US" dirty="0" smtClean="0"/>
              <a:t>out TCTV collimators in IP2 with the sequence ION PHYSICS: OPEN VERT TERTIARY COLLIMATORS IN IP2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declare </a:t>
            </a:r>
            <a:r>
              <a:rPr lang="en-US" dirty="0" smtClean="0"/>
              <a:t>STABLE BEAM : no more scan in IP2 with TCTV opened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Worked well for second fill…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Ion Fill with 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60" y="936998"/>
            <a:ext cx="6840000" cy="5130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Dump fill during morning.</a:t>
            </a:r>
          </a:p>
          <a:p>
            <a:r>
              <a:rPr lang="en-US" dirty="0" smtClean="0"/>
              <a:t>Inject 4b from SPS.</a:t>
            </a:r>
          </a:p>
          <a:p>
            <a:r>
              <a:rPr lang="en-US" dirty="0" smtClean="0"/>
              <a:t>Set up for 17x17b. Stable beams.</a:t>
            </a:r>
          </a:p>
          <a:p>
            <a:r>
              <a:rPr lang="en-US" dirty="0" smtClean="0"/>
              <a:t>Push up intensity over the week.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Maps: Physics Conditions</a:t>
            </a:r>
          </a:p>
        </p:txBody>
      </p:sp>
      <p:pic>
        <p:nvPicPr>
          <p:cNvPr id="78851" name="Content Placeholder 4" descr="2_betatron_losses_B2_3500GeV_hor_norm_stable_beam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775" r="-3775"/>
          <a:stretch>
            <a:fillRect/>
          </a:stretch>
        </p:blipFill>
        <p:spPr>
          <a:xfrm>
            <a:off x="-304800" y="1143000"/>
            <a:ext cx="9282113" cy="5226050"/>
          </a:xfrm>
        </p:spPr>
      </p:pic>
      <p:sp>
        <p:nvSpPr>
          <p:cNvPr id="788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08937" y="1756788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56001" y="3169340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58389" y="2421518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Maps: Physics Conditions</a:t>
            </a:r>
          </a:p>
        </p:txBody>
      </p:sp>
      <p:pic>
        <p:nvPicPr>
          <p:cNvPr id="80899" name="Content Placeholder 4" descr="4_betatron_losses_B2_3500GeV_hor_stable_beams_IR7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775" r="-3775"/>
          <a:stretch>
            <a:fillRect/>
          </a:stretch>
        </p:blipFill>
        <p:spPr>
          <a:xfrm>
            <a:off x="-360363" y="1143000"/>
            <a:ext cx="9337676" cy="5257800"/>
          </a:xfrm>
        </p:spPr>
      </p:pic>
      <p:sp>
        <p:nvSpPr>
          <p:cNvPr id="809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744859" y="1922970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63251" y="1553082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51830" y="2445258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0099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Maps: Physics Conditions</a:t>
            </a:r>
          </a:p>
        </p:txBody>
      </p:sp>
      <p:pic>
        <p:nvPicPr>
          <p:cNvPr id="81923" name="Content Placeholder 4" descr="2_momentum_losses_B1_B2_3500GeV_pos_offset_norm_stable_beam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775" r="-3775"/>
          <a:stretch>
            <a:fillRect/>
          </a:stretch>
        </p:blipFill>
        <p:spPr>
          <a:xfrm>
            <a:off x="-360363" y="1143000"/>
            <a:ext cx="9337676" cy="5257800"/>
          </a:xfrm>
        </p:spPr>
      </p:pic>
      <p:sp>
        <p:nvSpPr>
          <p:cNvPr id="819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Gianluca Valentino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293780" y="2194070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27218" y="2194070"/>
            <a:ext cx="581608" cy="5222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058" y="1857006"/>
            <a:ext cx="8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3339" y="1824738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Monday/Tuesday 8/9.11.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11h20: Stable beams. First for ions. Fill #1482.</a:t>
            </a:r>
          </a:p>
          <a:p>
            <a:pPr lvl="1"/>
            <a:r>
              <a:rPr lang="en-US" dirty="0" smtClean="0"/>
              <a:t>12h57: Retracted </a:t>
            </a:r>
            <a:r>
              <a:rPr lang="en-US" dirty="0" err="1" smtClean="0"/>
              <a:t>TCTVB’s</a:t>
            </a:r>
            <a:r>
              <a:rPr lang="en-US" dirty="0" smtClean="0"/>
              <a:t> in IR2 to +- 23 mm (manually). Avoids shadowing problem for ZDC.</a:t>
            </a:r>
          </a:p>
          <a:p>
            <a:pPr lvl="1"/>
            <a:r>
              <a:rPr lang="en-US" dirty="0" smtClean="0"/>
              <a:t>14h19: Some orbit optimization: explains </a:t>
            </a:r>
            <a:r>
              <a:rPr lang="en-US" dirty="0" smtClean="0"/>
              <a:t>collimation issues observed?</a:t>
            </a:r>
          </a:p>
          <a:p>
            <a:r>
              <a:rPr lang="en-US" dirty="0" smtClean="0"/>
              <a:t>19h31: Adjust handshake starting. 20h00 in adjust. </a:t>
            </a:r>
          </a:p>
          <a:p>
            <a:pPr lvl="1"/>
            <a:r>
              <a:rPr lang="en-US" dirty="0" smtClean="0"/>
              <a:t>End of fill loss map for reproducibility check. </a:t>
            </a:r>
          </a:p>
          <a:p>
            <a:pPr lvl="1"/>
            <a:r>
              <a:rPr lang="en-US" dirty="0" smtClean="0"/>
              <a:t>Loss map with </a:t>
            </a:r>
            <a:r>
              <a:rPr lang="en-US" dirty="0" err="1" smtClean="0"/>
              <a:t>TCTVB’s</a:t>
            </a:r>
            <a:r>
              <a:rPr lang="en-US" dirty="0" smtClean="0"/>
              <a:t> in IR2 back in.</a:t>
            </a:r>
          </a:p>
          <a:p>
            <a:r>
              <a:rPr lang="en-US" dirty="0" smtClean="0"/>
              <a:t>20h30: </a:t>
            </a:r>
            <a:r>
              <a:rPr lang="en-US" dirty="0" err="1" smtClean="0"/>
              <a:t>Rampdown</a:t>
            </a:r>
            <a:r>
              <a:rPr lang="en-US" dirty="0" smtClean="0"/>
              <a:t> and </a:t>
            </a:r>
            <a:r>
              <a:rPr lang="en-US" dirty="0" err="1" smtClean="0"/>
              <a:t>precycle</a:t>
            </a:r>
            <a:r>
              <a:rPr lang="en-US" dirty="0" smtClean="0"/>
              <a:t>. RF adjustments.</a:t>
            </a:r>
          </a:p>
          <a:p>
            <a:r>
              <a:rPr lang="en-US" dirty="0" smtClean="0"/>
              <a:t>22h20: Injection.</a:t>
            </a:r>
          </a:p>
          <a:p>
            <a:pPr lvl="1"/>
            <a:r>
              <a:rPr lang="en-US" dirty="0" smtClean="0"/>
              <a:t>Trip of RF module 1B1.</a:t>
            </a:r>
          </a:p>
          <a:p>
            <a:r>
              <a:rPr lang="en-US" dirty="0" smtClean="0"/>
              <a:t>23h47: Start ramp. 5 bunches of 1e10 per beam.</a:t>
            </a:r>
          </a:p>
          <a:p>
            <a:r>
              <a:rPr lang="en-US" dirty="0" smtClean="0"/>
              <a:t>01h01: Stable beams</a:t>
            </a:r>
            <a:r>
              <a:rPr lang="en-US" dirty="0" smtClean="0"/>
              <a:t>.</a:t>
            </a:r>
            <a:r>
              <a:rPr lang="en-US" dirty="0" smtClean="0"/>
              <a:t> Fill #1483.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Stable Beams 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36" y="762000"/>
            <a:ext cx="6795064" cy="578107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ALICE Heavy Ion Events…</a:t>
            </a:r>
            <a:endParaRPr lang="en-US" dirty="0"/>
          </a:p>
        </p:txBody>
      </p:sp>
      <p:pic>
        <p:nvPicPr>
          <p:cNvPr id="6" name="Content Placeholder 5" descr="first-real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381" b="-1838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776" y="6031468"/>
            <a:ext cx="241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thanks for the drink…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Adjustments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6230"/>
            <a:ext cx="8686800" cy="5334000"/>
          </a:xfrm>
        </p:spPr>
        <p:txBody>
          <a:bodyPr/>
          <a:lstStyle/>
          <a:p>
            <a:pPr lvl="1"/>
            <a:r>
              <a:rPr lang="en-US" dirty="0" smtClean="0"/>
              <a:t>Re-adjust coupler position and voltage partition to work with 12 MV/beam at 3.5 Z </a:t>
            </a:r>
            <a:r>
              <a:rPr lang="en-US" dirty="0" err="1" smtClean="0"/>
              <a:t>TeV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Voltage </a:t>
            </a:r>
            <a:r>
              <a:rPr lang="en-US" dirty="0" err="1" smtClean="0"/>
              <a:t>rised</a:t>
            </a:r>
            <a:r>
              <a:rPr lang="en-US" dirty="0" smtClean="0"/>
              <a:t> linearly from 4 MV on flat top to 12 MV during ramp (used to be 8 MV).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12 </a:t>
            </a:r>
            <a:r>
              <a:rPr lang="en-US" dirty="0" smtClean="0"/>
              <a:t>MV per </a:t>
            </a:r>
            <a:r>
              <a:rPr lang="en-US" dirty="0" smtClean="0"/>
              <a:t>beam:</a:t>
            </a:r>
            <a:endParaRPr lang="en-US" dirty="0" smtClean="0"/>
          </a:p>
          <a:p>
            <a:pPr lvl="1"/>
            <a:r>
              <a:rPr lang="en-US" dirty="0" smtClean="0"/>
              <a:t>Beam </a:t>
            </a:r>
            <a:r>
              <a:rPr lang="en-US" dirty="0" smtClean="0"/>
              <a:t>1: Voltage partition 1,1,1,0,1,1,1,1 (Cav4B1 OFF)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Cav</a:t>
            </a:r>
            <a:r>
              <a:rPr lang="en-US" dirty="0" smtClean="0"/>
              <a:t>     Q       </a:t>
            </a:r>
            <a:r>
              <a:rPr lang="en-US" dirty="0" err="1" smtClean="0"/>
              <a:t>P(kW</a:t>
            </a:r>
            <a:r>
              <a:rPr lang="en-US" dirty="0" smtClean="0"/>
              <a:t>)   V(MV)</a:t>
            </a:r>
            <a:br>
              <a:rPr lang="en-US" dirty="0" smtClean="0"/>
            </a:br>
            <a:r>
              <a:rPr lang="en-US" dirty="0" smtClean="0"/>
              <a:t>1       60k     118     1.71</a:t>
            </a:r>
            <a:br>
              <a:rPr lang="en-US" dirty="0" smtClean="0"/>
            </a:br>
            <a:r>
              <a:rPr lang="en-US" dirty="0" smtClean="0"/>
              <a:t>2       60k     135     1.71</a:t>
            </a:r>
            <a:br>
              <a:rPr lang="en-US" dirty="0" smtClean="0"/>
            </a:br>
            <a:r>
              <a:rPr lang="en-US" dirty="0" smtClean="0"/>
              <a:t>3       60k     144     1.71</a:t>
            </a:r>
            <a:br>
              <a:rPr lang="en-US" dirty="0" smtClean="0"/>
            </a:br>
            <a:r>
              <a:rPr lang="en-US" dirty="0" smtClean="0"/>
              <a:t>4       15k     OFF</a:t>
            </a:r>
            <a:br>
              <a:rPr lang="en-US" dirty="0" smtClean="0"/>
            </a:br>
            <a:r>
              <a:rPr lang="en-US" dirty="0" smtClean="0"/>
              <a:t>5       77k     147     1.71</a:t>
            </a:r>
            <a:br>
              <a:rPr lang="en-US" dirty="0" smtClean="0"/>
            </a:br>
            <a:r>
              <a:rPr lang="en-US" dirty="0" smtClean="0"/>
              <a:t>6       68k     147     1.71</a:t>
            </a:r>
            <a:br>
              <a:rPr lang="en-US" dirty="0" smtClean="0"/>
            </a:br>
            <a:r>
              <a:rPr lang="en-US" dirty="0" smtClean="0"/>
              <a:t>7       65k     143     1.71</a:t>
            </a:r>
            <a:br>
              <a:rPr lang="en-US" dirty="0" smtClean="0"/>
            </a:br>
            <a:r>
              <a:rPr lang="en-US" dirty="0" smtClean="0"/>
              <a:t>8       60k     137     </a:t>
            </a:r>
            <a:r>
              <a:rPr lang="en-US" dirty="0" smtClean="0"/>
              <a:t>1.71</a:t>
            </a:r>
            <a:endParaRPr lang="en-US" dirty="0" smtClean="0"/>
          </a:p>
          <a:p>
            <a:pPr lvl="1"/>
            <a:r>
              <a:rPr lang="en-US" dirty="0" smtClean="0"/>
              <a:t>Beam </a:t>
            </a:r>
            <a:r>
              <a:rPr lang="en-US" dirty="0" smtClean="0"/>
              <a:t>2: Voltage partition 0.15,0,0.11,0.15,0.15,0.15,0.15,0.15 (Cav2B2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2117" y="6216134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Philippe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Adjustments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6230"/>
            <a:ext cx="8686800" cy="5334000"/>
          </a:xfrm>
        </p:spPr>
        <p:txBody>
          <a:bodyPr/>
          <a:lstStyle/>
          <a:p>
            <a:pPr lvl="1"/>
            <a:r>
              <a:rPr lang="en-US" dirty="0" smtClean="0"/>
              <a:t>trip of RF module </a:t>
            </a:r>
            <a:r>
              <a:rPr lang="en-US" dirty="0" smtClean="0"/>
              <a:t>1B1</a:t>
            </a:r>
            <a:endParaRPr lang="en-US" dirty="0" smtClean="0"/>
          </a:p>
          <a:p>
            <a:pPr lvl="1"/>
            <a:r>
              <a:rPr lang="en-US" dirty="0" smtClean="0"/>
              <a:t>Problem </a:t>
            </a:r>
            <a:r>
              <a:rPr lang="en-US" dirty="0" smtClean="0"/>
              <a:t>with klystron 2B1...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Switch </a:t>
            </a:r>
            <a:r>
              <a:rPr lang="en-US" dirty="0" smtClean="0"/>
              <a:t>it OFF -&gt; leave POWER on </a:t>
            </a:r>
            <a:r>
              <a:rPr lang="en-US" dirty="0" smtClean="0"/>
              <a:t>READY</a:t>
            </a:r>
            <a:endParaRPr lang="en-US" dirty="0" smtClean="0"/>
          </a:p>
          <a:p>
            <a:pPr lvl="1"/>
            <a:r>
              <a:rPr lang="en-US" dirty="0" smtClean="0"/>
              <a:t>Adjust </a:t>
            </a:r>
            <a:r>
              <a:rPr lang="en-US" dirty="0" err="1" smtClean="0"/>
              <a:t>fcts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Voltage Phase: zero on flat bottom and at start ramp</a:t>
            </a:r>
            <a:br>
              <a:rPr lang="en-US" dirty="0" smtClean="0"/>
            </a:br>
            <a:r>
              <a:rPr lang="en-US" dirty="0" smtClean="0"/>
              <a:t>NOTE: did not </a:t>
            </a:r>
            <a:r>
              <a:rPr lang="en-US" dirty="0" err="1" smtClean="0"/>
              <a:t>chnage</a:t>
            </a:r>
            <a:r>
              <a:rPr lang="en-US" dirty="0" smtClean="0"/>
              <a:t> voltage partition to avoid saturating the other klystron on flat top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MV at </a:t>
            </a:r>
            <a:r>
              <a:rPr lang="en-US" dirty="0" err="1" smtClean="0"/>
              <a:t>inj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10.3 MV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2117" y="6216134"/>
            <a:ext cx="9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Philippe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Garamon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Garamon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30774</TotalTime>
  <Words>832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Pixel</vt:lpstr>
      <vt:lpstr>Office Theme</vt:lpstr>
      <vt:lpstr>1_Office Theme</vt:lpstr>
      <vt:lpstr> Monday 8.11.</vt:lpstr>
      <vt:lpstr>Loss Maps: Physics Conditions</vt:lpstr>
      <vt:lpstr>Loss Maps: Physics Conditions</vt:lpstr>
      <vt:lpstr>Loss Maps: Physics Conditions</vt:lpstr>
      <vt:lpstr> Monday/Tuesday 8/9.11.</vt:lpstr>
      <vt:lpstr>First Stable Beams Ions</vt:lpstr>
      <vt:lpstr>First ALICE Heavy Ion Events…</vt:lpstr>
      <vt:lpstr>RF Adjustments I</vt:lpstr>
      <vt:lpstr>RF Adjustments II</vt:lpstr>
      <vt:lpstr>Procedure for Ion Stable Beams</vt:lpstr>
      <vt:lpstr>Second Ion Fill with Stable Beams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Ralph Assmann</cp:lastModifiedBy>
  <cp:revision>785</cp:revision>
  <dcterms:created xsi:type="dcterms:W3CDTF">2010-11-09T05:53:50Z</dcterms:created>
  <dcterms:modified xsi:type="dcterms:W3CDTF">2010-11-09T06:35:18Z</dcterms:modified>
</cp:coreProperties>
</file>