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1037" r:id="rId2"/>
    <p:sldId id="1038" r:id="rId3"/>
    <p:sldId id="1039" r:id="rId4"/>
    <p:sldId id="1040" r:id="rId5"/>
    <p:sldId id="1042" r:id="rId6"/>
    <p:sldId id="1043" r:id="rId7"/>
    <p:sldId id="1044" r:id="rId8"/>
    <p:sldId id="1045" r:id="rId9"/>
    <p:sldId id="1048" r:id="rId10"/>
    <p:sldId id="1046" r:id="rId11"/>
    <p:sldId id="1063" r:id="rId12"/>
    <p:sldId id="1041" r:id="rId13"/>
    <p:sldId id="1049" r:id="rId14"/>
    <p:sldId id="1050" r:id="rId15"/>
    <p:sldId id="1051" r:id="rId16"/>
    <p:sldId id="1052" r:id="rId17"/>
    <p:sldId id="1057" r:id="rId18"/>
    <p:sldId id="1070" r:id="rId19"/>
    <p:sldId id="1058" r:id="rId20"/>
    <p:sldId id="1064" r:id="rId21"/>
    <p:sldId id="1036" r:id="rId22"/>
    <p:sldId id="1065" r:id="rId23"/>
    <p:sldId id="1068" r:id="rId24"/>
    <p:sldId id="1054" r:id="rId25"/>
    <p:sldId id="1062" r:id="rId26"/>
    <p:sldId id="1069" r:id="rId27"/>
    <p:sldId id="1059" r:id="rId28"/>
    <p:sldId id="1066" r:id="rId29"/>
    <p:sldId id="1061" r:id="rId30"/>
    <p:sldId id="1060" r:id="rId31"/>
    <p:sldId id="1024" r:id="rId32"/>
    <p:sldId id="1031" r:id="rId33"/>
    <p:sldId id="1067" r:id="rId34"/>
    <p:sldId id="1071" r:id="rId35"/>
    <p:sldId id="1073" r:id="rId36"/>
    <p:sldId id="1072" r:id="rId37"/>
    <p:sldId id="1015" r:id="rId3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0000"/>
    <a:srgbClr val="008000"/>
    <a:srgbClr val="99FF99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1" d="100"/>
          <a:sy n="71" d="100"/>
        </p:scale>
        <p:origin x="-978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08/11/2010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08/11/2010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08/11/2010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week 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428760"/>
          </a:xfrm>
        </p:spPr>
        <p:txBody>
          <a:bodyPr/>
          <a:lstStyle/>
          <a:p>
            <a:r>
              <a:rPr lang="en-US" dirty="0" smtClean="0"/>
              <a:t>Aims of week 44</a:t>
            </a:r>
          </a:p>
          <a:p>
            <a:pPr lvl="1"/>
            <a:r>
              <a:rPr lang="en-US" dirty="0" smtClean="0"/>
              <a:t>Scrubbing with 50 ns</a:t>
            </a:r>
          </a:p>
          <a:p>
            <a:pPr lvl="1"/>
            <a:r>
              <a:rPr lang="en-US" dirty="0" smtClean="0"/>
              <a:t>Ion beam commissioning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214686"/>
            <a:ext cx="6074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J. </a:t>
            </a:r>
            <a:r>
              <a:rPr lang="en-US" sz="2400" dirty="0" err="1" smtClean="0"/>
              <a:t>Wenninger</a:t>
            </a:r>
            <a:r>
              <a:rPr lang="en-US" sz="2400" dirty="0" smtClean="0"/>
              <a:t> &amp; J. </a:t>
            </a:r>
            <a:r>
              <a:rPr lang="en-US" sz="2400" dirty="0" err="1" smtClean="0"/>
              <a:t>Uythoven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for the operation and commissioning teams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0" y="44530"/>
            <a:ext cx="8229600" cy="523875"/>
          </a:xfrm>
        </p:spPr>
        <p:txBody>
          <a:bodyPr/>
          <a:lstStyle/>
          <a:p>
            <a:r>
              <a:rPr lang="en-US" dirty="0" smtClean="0"/>
              <a:t>IR2 pressure variation during injection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256" y="1269660"/>
            <a:ext cx="64734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7499" y="1988800"/>
            <a:ext cx="1266692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ALICE OFF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50" y="1124680"/>
            <a:ext cx="1301959" cy="62324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ALICE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/>
              <a:t>ramping up</a:t>
            </a:r>
            <a:endParaRPr lang="en-US" sz="1600" b="1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427980" y="1844780"/>
            <a:ext cx="216030" cy="792110"/>
          </a:xfrm>
          <a:prstGeom prst="downArrow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E-cloud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US" dirty="0" smtClean="0"/>
              <a:t>Dependence of e-cloud/vacuum pressure on number of bunches, bunch intensity and batch separation was measured.</a:t>
            </a:r>
          </a:p>
          <a:p>
            <a:pPr lvl="1"/>
            <a:r>
              <a:rPr lang="en-US" dirty="0" smtClean="0"/>
              <a:t>Food for models.</a:t>
            </a:r>
          </a:p>
          <a:p>
            <a:r>
              <a:rPr lang="en-US" dirty="0" smtClean="0"/>
              <a:t>Improvement of ~ 10 in pressure after around 6 hours of effective beam scrubbing.</a:t>
            </a:r>
          </a:p>
          <a:p>
            <a:pPr lvl="1"/>
            <a:r>
              <a:rPr lang="en-US" dirty="0" smtClean="0"/>
              <a:t>Input for evaluating length of cleaning periods in 2011…</a:t>
            </a:r>
          </a:p>
          <a:p>
            <a:r>
              <a:rPr lang="en-US" dirty="0" smtClean="0"/>
              <a:t>Beams are very unstable, collisions could not be established with 24b trains due to lack of time.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Quench test at 3.5 </a:t>
            </a:r>
            <a:r>
              <a:rPr lang="en-US" dirty="0" err="1" smtClean="0"/>
              <a:t>TeV</a:t>
            </a:r>
            <a:r>
              <a:rPr lang="en-US" dirty="0" smtClean="0"/>
              <a:t> with wire-scanner</a:t>
            </a:r>
          </a:p>
          <a:p>
            <a:pPr lvl="1"/>
            <a:r>
              <a:rPr lang="en-US" dirty="0" smtClean="0"/>
              <a:t>Beam of 12x12 =144 bunches with 50 ns spacing.</a:t>
            </a:r>
          </a:p>
          <a:p>
            <a:pPr lvl="1"/>
            <a:r>
              <a:rPr lang="en-US" dirty="0" smtClean="0"/>
              <a:t>Local / critical BLM thresholds increased.</a:t>
            </a:r>
          </a:p>
          <a:p>
            <a:pPr lvl="1"/>
            <a:r>
              <a:rPr lang="en-US" dirty="0" smtClean="0"/>
              <a:t>The wire was scanned on B2, slowing down the speed at each scan:</a:t>
            </a:r>
          </a:p>
          <a:p>
            <a:pPr lvl="2"/>
            <a:r>
              <a:rPr lang="en-US" dirty="0" smtClean="0"/>
              <a:t>1 ms/s</a:t>
            </a:r>
          </a:p>
          <a:p>
            <a:pPr lvl="2"/>
            <a:r>
              <a:rPr lang="en-US" dirty="0" smtClean="0"/>
              <a:t>0.75 m/s</a:t>
            </a:r>
          </a:p>
          <a:p>
            <a:pPr lvl="2"/>
            <a:r>
              <a:rPr lang="en-US" dirty="0" smtClean="0"/>
              <a:t>0.5 m/s</a:t>
            </a:r>
          </a:p>
          <a:p>
            <a:pPr lvl="2"/>
            <a:r>
              <a:rPr lang="en-US" dirty="0" smtClean="0"/>
              <a:t>0.37 ms/</a:t>
            </a:r>
          </a:p>
          <a:p>
            <a:pPr lvl="2"/>
            <a:r>
              <a:rPr lang="en-US" dirty="0" smtClean="0"/>
              <a:t>0.3 m/s</a:t>
            </a:r>
          </a:p>
          <a:p>
            <a:pPr lvl="2"/>
            <a:r>
              <a:rPr lang="en-US" dirty="0" smtClean="0"/>
              <a:t>0.2 m/s</a:t>
            </a:r>
          </a:p>
          <a:p>
            <a:pPr lvl="2"/>
            <a:r>
              <a:rPr lang="en-US" dirty="0" smtClean="0"/>
              <a:t>0.15 m/s</a:t>
            </a:r>
          </a:p>
          <a:p>
            <a:pPr lvl="2"/>
            <a:r>
              <a:rPr lang="en-US" dirty="0" smtClean="0"/>
              <a:t>0.05 m/s     ….. finally quenched D4 ! Loss duration ~ 40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Data analysis ongoing…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 - Monday 1.11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LHC 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01010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to quench here</a:t>
            </a:r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2771750" y="3212970"/>
            <a:ext cx="1584220" cy="79480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4.11 – switching to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091590"/>
          </a:xfrm>
        </p:spPr>
        <p:txBody>
          <a:bodyPr/>
          <a:lstStyle/>
          <a:p>
            <a:r>
              <a:rPr lang="en-US" dirty="0" smtClean="0"/>
              <a:t>Morning and afternoon: access and preparation.</a:t>
            </a:r>
          </a:p>
          <a:p>
            <a:r>
              <a:rPr lang="en-US" dirty="0" smtClean="0"/>
              <a:t>18:00 : Ions extracted to TI2/8 downstream TEDs.</a:t>
            </a:r>
          </a:p>
          <a:p>
            <a:pPr lvl="1"/>
            <a:r>
              <a:rPr lang="en-US" dirty="0" smtClean="0"/>
              <a:t>A bit of steering of the trajectories. No problems.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4680"/>
            <a:ext cx="7243638" cy="30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2596830"/>
            <a:ext cx="5729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B1 in TI2 before correction (</a:t>
            </a:r>
            <a:r>
              <a:rPr lang="en-US" dirty="0" err="1" smtClean="0"/>
              <a:t>wrt</a:t>
            </a:r>
            <a:r>
              <a:rPr lang="en-US" dirty="0" smtClean="0"/>
              <a:t> proton reference)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PM – ions to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234466"/>
          </a:xfrm>
        </p:spPr>
        <p:txBody>
          <a:bodyPr/>
          <a:lstStyle/>
          <a:p>
            <a:r>
              <a:rPr lang="en-US" dirty="0" smtClean="0"/>
              <a:t>Adjustment of the offsets LHC-SPS to place ions bunch on the MKI of B1.</a:t>
            </a:r>
          </a:p>
          <a:p>
            <a:r>
              <a:rPr lang="en-US" dirty="0" smtClean="0"/>
              <a:t>20:20 First 75+ trajectories in the LHC.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8358214" cy="33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2428868"/>
            <a:ext cx="624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B1 turn 1 compared to proton closed orbit – not bad !!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Circulating B1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r>
              <a:rPr lang="en-US" dirty="0" smtClean="0"/>
              <a:t>20:30-22:00 RF : placing bunch into correct bucket.</a:t>
            </a:r>
          </a:p>
          <a:p>
            <a:r>
              <a:rPr lang="en-US" dirty="0" smtClean="0"/>
              <a:t>22:00 :B1 captured and circulating for many seconds.</a:t>
            </a:r>
          </a:p>
          <a:p>
            <a:r>
              <a:rPr lang="en-US" dirty="0" smtClean="0"/>
              <a:t>01:50 : both beams circulating.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2980974"/>
            <a:ext cx="8501090" cy="3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410" y="2564880"/>
            <a:ext cx="603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B1 ion orbit compared to proton orbit – no steering !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(and RF) 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8358214" cy="71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Commissioning: Thursday &amp; Friday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980660"/>
            <a:ext cx="8229600" cy="44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9184" y="573507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B1 Inj., Circ.</a:t>
            </a:r>
            <a:br>
              <a:rPr lang="en-US" sz="1800" dirty="0" smtClean="0"/>
            </a:br>
            <a:r>
              <a:rPr lang="en-US" sz="1800" dirty="0" smtClean="0"/>
              <a:t>&amp; Capture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834400" y="573332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B2 Inj., Circ.</a:t>
            </a:r>
            <a:br>
              <a:rPr lang="en-US" sz="1800" dirty="0" smtClean="0"/>
            </a:br>
            <a:r>
              <a:rPr lang="en-US" sz="1800" dirty="0" smtClean="0"/>
              <a:t>&amp; Capture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30" y="5589300"/>
            <a:ext cx="252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Optics Checks</a:t>
            </a:r>
            <a:br>
              <a:rPr lang="en-US" dirty="0" smtClean="0"/>
            </a:br>
            <a:r>
              <a:rPr lang="en-US" dirty="0" smtClean="0"/>
              <a:t>BI Checks</a:t>
            </a:r>
            <a:br>
              <a:rPr lang="en-US" dirty="0" smtClean="0"/>
            </a:br>
            <a:r>
              <a:rPr lang="en-US" dirty="0" smtClean="0"/>
              <a:t>Collimation Checks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240" y="5589300"/>
            <a:ext cx="23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Ramp</a:t>
            </a:r>
            <a:br>
              <a:rPr lang="en-US" dirty="0" smtClean="0"/>
            </a:br>
            <a:r>
              <a:rPr lang="en-US" dirty="0" smtClean="0"/>
              <a:t>Collimation Checks</a:t>
            </a:r>
            <a:br>
              <a:rPr lang="en-US" dirty="0" smtClean="0"/>
            </a:br>
            <a:r>
              <a:rPr lang="en-US" dirty="0" smtClean="0"/>
              <a:t>Squeeze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4860040" y="980660"/>
            <a:ext cx="792110" cy="2880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1052670"/>
            <a:ext cx="8229600" cy="511175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No problems (at least for this stage !)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BPMs, WS, BRST, BCTs, BGI, Shottky, </a:t>
            </a:r>
            <a:r>
              <a:rPr lang="en-US" sz="2400" dirty="0" smtClean="0">
                <a:solidFill>
                  <a:schemeClr val="tx1"/>
                </a:solidFill>
              </a:rPr>
              <a:t>BRANs, FBs </a:t>
            </a:r>
            <a:r>
              <a:rPr lang="en-US" sz="2400" dirty="0" smtClean="0">
                <a:solidFill>
                  <a:schemeClr val="tx1"/>
                </a:solidFill>
              </a:rPr>
              <a:t>etc all working to full satisfaction at this stage of the ion commissioning.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PM: first ramp – no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908650"/>
            <a:ext cx="3117540" cy="24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3910" y="908650"/>
            <a:ext cx="410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light a bit above 0.5 Z TeV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" y="2708900"/>
            <a:ext cx="8958753" cy="27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450" y="5445280"/>
            <a:ext cx="792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Bunch length increasing at injection (IBS), down during the ramp, increasing again at 3.5 </a:t>
            </a:r>
            <a:r>
              <a:rPr lang="en-US" dirty="0" err="1" smtClean="0"/>
              <a:t>TeV</a:t>
            </a:r>
            <a:r>
              <a:rPr lang="en-US" dirty="0" smtClean="0"/>
              <a:t> (IBS)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E-cloud and beam scrubbing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/>
          <a:p>
            <a:r>
              <a:rPr lang="en-US" dirty="0" smtClean="0"/>
              <a:t>End of week 43: </a:t>
            </a:r>
          </a:p>
          <a:p>
            <a:pPr lvl="1"/>
            <a:r>
              <a:rPr lang="en-US" dirty="0" smtClean="0"/>
              <a:t>Strong vacuum and e-cloud activity with 50 ns beams for trains of 24 and 36 bunches.</a:t>
            </a:r>
          </a:p>
          <a:p>
            <a:pPr lvl="1"/>
            <a:r>
              <a:rPr lang="en-US" dirty="0" smtClean="0"/>
              <a:t>Trains of 24/36 bunches with 50 ns could not be ramped.</a:t>
            </a:r>
          </a:p>
          <a:p>
            <a:pPr lvl="1"/>
            <a:r>
              <a:rPr lang="en-US" dirty="0" smtClean="0"/>
              <a:t>Clear need to understand the e-cloud effects and associated vacuum pressure increases.</a:t>
            </a:r>
          </a:p>
          <a:p>
            <a:pPr lvl="1"/>
            <a:r>
              <a:rPr lang="en-US" dirty="0" smtClean="0"/>
              <a:t>Attempt to scrub (‘clean’) the vacuum chamber with beam.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– injection ramp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50" y="1052670"/>
            <a:ext cx="5278665" cy="55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83603" y="5229250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0491" y="414910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0562" y="314096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32" y="836640"/>
            <a:ext cx="26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lengthening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8715404" cy="51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Loosing from the bucket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5" y="842440"/>
            <a:ext cx="69056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425170" cy="64809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No losses from the bucket in the first few hours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050" y="206081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length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011" y="331693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31777" y="461311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Length*amplitude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3440" y="4725180"/>
            <a:ext cx="115288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losses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20" y="4653170"/>
            <a:ext cx="88998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Losses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40" y="6237390"/>
            <a:ext cx="26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Injection oscillation corrected on Sunday.</a:t>
            </a:r>
          </a:p>
          <a:p>
            <a:r>
              <a:rPr lang="en-US" dirty="0" smtClean="0"/>
              <a:t>Injected ion energy matched to ring using horizontal correctors (Sunday) to improve capture and phase loop transients:</a:t>
            </a:r>
          </a:p>
          <a:p>
            <a:pPr lvl="1"/>
            <a:r>
              <a:rPr lang="en-US" dirty="0" smtClean="0"/>
              <a:t>+0.25 </a:t>
            </a:r>
            <a:r>
              <a:rPr lang="en-US" dirty="0" err="1" smtClean="0"/>
              <a:t>permill</a:t>
            </a:r>
            <a:r>
              <a:rPr lang="en-US" dirty="0" smtClean="0"/>
              <a:t> B1</a:t>
            </a:r>
          </a:p>
          <a:p>
            <a:pPr lvl="1"/>
            <a:r>
              <a:rPr lang="en-US" dirty="0" smtClean="0"/>
              <a:t>+0.2 </a:t>
            </a:r>
            <a:r>
              <a:rPr lang="en-US" dirty="0" err="1" smtClean="0"/>
              <a:t>permill</a:t>
            </a:r>
            <a:r>
              <a:rPr lang="en-US" dirty="0" smtClean="0"/>
              <a:t> B2</a:t>
            </a:r>
          </a:p>
          <a:p>
            <a:pPr lvl="1"/>
            <a:r>
              <a:rPr lang="en-US" dirty="0" smtClean="0"/>
              <a:t>To be refined if required…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measurements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28760"/>
          </a:xfrm>
        </p:spPr>
        <p:txBody>
          <a:bodyPr/>
          <a:lstStyle/>
          <a:p>
            <a:r>
              <a:rPr lang="en-US" dirty="0" smtClean="0"/>
              <a:t>Optics in good agreement with protons.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20" y="1556740"/>
            <a:ext cx="6526026" cy="461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Optics measurements at 3.5 Z </a:t>
            </a:r>
            <a:r>
              <a:rPr lang="en-US" sz="2800" dirty="0" err="1" smtClean="0"/>
              <a:t>TeV</a:t>
            </a:r>
            <a:r>
              <a:rPr lang="en-US" sz="2800" dirty="0" smtClean="0"/>
              <a:t>, squeezed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935845"/>
          </a:xfrm>
        </p:spPr>
        <p:txBody>
          <a:bodyPr/>
          <a:lstStyle/>
          <a:p>
            <a:r>
              <a:rPr lang="en-US" dirty="0" smtClean="0"/>
              <a:t>Again very similar to protons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870" y="1844780"/>
            <a:ext cx="4436750" cy="324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6" y="1916790"/>
            <a:ext cx="4411884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100" y="530126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Tomas et al.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at injection around 1-2 um (with </a:t>
            </a:r>
            <a:r>
              <a:rPr lang="en-US" dirty="0" err="1" smtClean="0"/>
              <a:t>Pb</a:t>
            </a:r>
            <a:r>
              <a:rPr lang="en-US" dirty="0" smtClean="0"/>
              <a:t> gamma!).</a:t>
            </a:r>
          </a:p>
          <a:p>
            <a:pPr lvl="1"/>
            <a:r>
              <a:rPr lang="en-US" dirty="0" smtClean="0"/>
              <a:t>! Normalized </a:t>
            </a:r>
            <a:r>
              <a:rPr lang="en-US" dirty="0" err="1" smtClean="0"/>
              <a:t>emittances</a:t>
            </a:r>
            <a:r>
              <a:rPr lang="en-US" dirty="0" smtClean="0"/>
              <a:t> quoted in </a:t>
            </a:r>
            <a:r>
              <a:rPr lang="en-US" dirty="0" err="1" smtClean="0"/>
              <a:t>eLog</a:t>
            </a:r>
            <a:r>
              <a:rPr lang="en-US" dirty="0" smtClean="0"/>
              <a:t> and WS plots are ~2.5 x larger as they are based on proton gamma !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on flat top 1.5-3 um</a:t>
            </a:r>
          </a:p>
          <a:p>
            <a:pPr lvl="1"/>
            <a:r>
              <a:rPr lang="en-US" dirty="0" smtClean="0"/>
              <a:t>Need more experience and stable conditions (collisions) to evaluate blow up.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Collimation checks at 450 </a:t>
            </a:r>
            <a:r>
              <a:rPr lang="en-US" sz="2800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472760"/>
          </a:xfrm>
        </p:spPr>
        <p:txBody>
          <a:bodyPr/>
          <a:lstStyle/>
          <a:p>
            <a:r>
              <a:rPr lang="en-US" dirty="0" smtClean="0"/>
              <a:t>Check collimator alignment at 450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Gap centers checked for 11 collimators per beam.</a:t>
            </a:r>
          </a:p>
          <a:p>
            <a:pPr lvl="1"/>
            <a:r>
              <a:rPr lang="en-US" dirty="0" smtClean="0"/>
              <a:t>Reproducibility from proton to ion at 0.4 mm level (last </a:t>
            </a:r>
            <a:r>
              <a:rPr lang="en-US" dirty="0" err="1" smtClean="0"/>
              <a:t>alignmnet</a:t>
            </a:r>
            <a:r>
              <a:rPr lang="en-US" dirty="0" smtClean="0"/>
              <a:t> in May !).</a:t>
            </a:r>
          </a:p>
          <a:p>
            <a:r>
              <a:rPr lang="en-US" dirty="0" smtClean="0"/>
              <a:t>Loss maps - betatron cleaning inefficiency: </a:t>
            </a:r>
          </a:p>
          <a:p>
            <a:pPr lvl="1"/>
            <a:r>
              <a:rPr lang="en-US" dirty="0" smtClean="0"/>
              <a:t> Leakage to dispersion suppressor: 0.5% - 2% </a:t>
            </a:r>
          </a:p>
          <a:p>
            <a:pPr lvl="1"/>
            <a:r>
              <a:rPr lang="en-US" dirty="0" smtClean="0"/>
              <a:t>Experimental IR's: clean</a:t>
            </a:r>
          </a:p>
          <a:p>
            <a:pPr lvl="1"/>
            <a:r>
              <a:rPr lang="en-US" dirty="0" smtClean="0"/>
              <a:t>Arcs: 0.1%</a:t>
            </a:r>
          </a:p>
          <a:p>
            <a:pPr lvl="1"/>
            <a:r>
              <a:rPr lang="en-US" dirty="0" smtClean="0"/>
              <a:t>RF: clean </a:t>
            </a:r>
          </a:p>
          <a:p>
            <a:r>
              <a:rPr lang="en-US" dirty="0" smtClean="0"/>
              <a:t>Loss maps - momentum cleaning inefficiency: </a:t>
            </a:r>
          </a:p>
          <a:p>
            <a:pPr lvl="1"/>
            <a:r>
              <a:rPr lang="en-US" dirty="0" smtClean="0"/>
              <a:t>Leakage to dispersion suppressor: 0.5% - 4%</a:t>
            </a:r>
          </a:p>
          <a:p>
            <a:pPr lvl="1"/>
            <a:r>
              <a:rPr lang="en-US" dirty="0" smtClean="0"/>
              <a:t>Experimental IR's: </a:t>
            </a:r>
            <a:r>
              <a:rPr lang="en-US" b="1" dirty="0" smtClean="0"/>
              <a:t>10%</a:t>
            </a:r>
            <a:r>
              <a:rPr lang="en-US" dirty="0" smtClean="0"/>
              <a:t> (TCTH in IR1, b2), </a:t>
            </a:r>
            <a:r>
              <a:rPr lang="en-US" b="1" dirty="0" smtClean="0"/>
              <a:t>1%</a:t>
            </a:r>
            <a:r>
              <a:rPr lang="en-US" dirty="0" smtClean="0"/>
              <a:t> (TCTH in IR5, b1)</a:t>
            </a:r>
          </a:p>
          <a:p>
            <a:pPr lvl="1"/>
            <a:r>
              <a:rPr lang="en-US" dirty="0" smtClean="0"/>
              <a:t>Arcs: 0.3% </a:t>
            </a:r>
          </a:p>
          <a:p>
            <a:pPr lvl="1"/>
            <a:r>
              <a:rPr lang="en-US" dirty="0" smtClean="0"/>
              <a:t>RF insertion: 0.5%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Betatron loss maps –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1052670"/>
            <a:ext cx="7419895" cy="5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6270" y="2564880"/>
            <a:ext cx="188064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Leakage to DS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6286361" y="3050879"/>
            <a:ext cx="1256120" cy="108434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Off-momentum loss maps –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1124679"/>
            <a:ext cx="8209140" cy="25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490" y="692620"/>
            <a:ext cx="741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losses B1 -1000Hz (‘covered’ by RF freq interlock)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4221110"/>
            <a:ext cx="8137130" cy="23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470" y="3863406"/>
            <a:ext cx="7633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losses B2 -1000Hz (‘covered’ by RF freq interlock)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11450" y="5805330"/>
            <a:ext cx="432060" cy="86412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E-cloud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111750"/>
          </a:xfrm>
        </p:spPr>
        <p:txBody>
          <a:bodyPr/>
          <a:lstStyle/>
          <a:p>
            <a:r>
              <a:rPr lang="en-US" dirty="0" smtClean="0"/>
              <a:t>E-cloud studies and scrubbing plan</a:t>
            </a:r>
          </a:p>
          <a:p>
            <a:pPr lvl="1"/>
            <a:r>
              <a:rPr lang="en-US" dirty="0" smtClean="0"/>
              <a:t>Effect of varying the bunch population for batches of 36 bunches (4E10 to 11E10). </a:t>
            </a:r>
            <a:endParaRPr lang="en-US" dirty="0" smtClean="0">
              <a:solidFill>
                <a:srgbClr val="159B4B"/>
              </a:solidFill>
            </a:endParaRPr>
          </a:p>
          <a:p>
            <a:pPr lvl="1"/>
            <a:r>
              <a:rPr lang="en-US" dirty="0" smtClean="0"/>
              <a:t>Comparison of effect of batches of 12, 24 and 36 bunches. </a:t>
            </a:r>
            <a:endParaRPr lang="en-US" dirty="0" smtClean="0">
              <a:solidFill>
                <a:srgbClr val="159B4B"/>
              </a:solidFill>
            </a:endParaRPr>
          </a:p>
          <a:p>
            <a:pPr lvl="1"/>
            <a:r>
              <a:rPr lang="en-US" dirty="0" smtClean="0"/>
              <a:t>Effect of 2 batches of 24 bunches as a function of the batch separation (from 20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 to minimum of 225 ns).</a:t>
            </a:r>
          </a:p>
          <a:p>
            <a:pPr lvl="1"/>
            <a:r>
              <a:rPr lang="en-US" dirty="0" smtClean="0"/>
              <a:t>Vacuum chamber scrubbing with beam of increasing number of batches of 24 bunches.</a:t>
            </a:r>
          </a:p>
          <a:p>
            <a:pPr lvl="2"/>
            <a:r>
              <a:rPr lang="en-US" dirty="0" smtClean="0"/>
              <a:t>Keep pressures high by adding more beam as conditions improve.</a:t>
            </a:r>
          </a:p>
          <a:p>
            <a:pPr lvl="1"/>
            <a:r>
              <a:rPr lang="en-US" dirty="0" smtClean="0"/>
              <a:t>Attempt to bring ~100 bunches with batches of 24 bunches to stable beams.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Conclusions from collimation team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3600500"/>
          </a:xfrm>
        </p:spPr>
        <p:txBody>
          <a:bodyPr/>
          <a:lstStyle/>
          <a:p>
            <a:r>
              <a:rPr lang="en-US" sz="2000" dirty="0" smtClean="0"/>
              <a:t>We loose about a factor 50-100 in cleaning efficiency for ions compared to protons. </a:t>
            </a:r>
          </a:p>
          <a:p>
            <a:pPr lvl="1"/>
            <a:r>
              <a:rPr lang="en-US" dirty="0" smtClean="0"/>
              <a:t>Expected (ion fragmentation and dissociation)</a:t>
            </a:r>
          </a:p>
          <a:p>
            <a:r>
              <a:rPr lang="en-US" sz="2000" dirty="0" smtClean="0"/>
              <a:t>Main losses in predicted locations, namely the dispersion suppressor magnets.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At injection a large 10% leakage into IR1 from IR3 losses for beam 2 has been observed for positive momentum errors. It is not clear what ion species escapes IR3 and travels to IR1. To be analyzed in detail.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late evening – collisions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497180" cy="1091590"/>
          </a:xfrm>
        </p:spPr>
        <p:txBody>
          <a:bodyPr/>
          <a:lstStyle/>
          <a:p>
            <a:r>
              <a:rPr lang="en-US" dirty="0" smtClean="0"/>
              <a:t>00:30: Colliding in all IPs with TCTs at 25 sigma.</a:t>
            </a:r>
          </a:p>
          <a:p>
            <a:pPr lvl="1"/>
            <a:r>
              <a:rPr lang="en-US" dirty="0" smtClean="0"/>
              <a:t>With proton settings for Xing and </a:t>
            </a:r>
            <a:r>
              <a:rPr lang="en-US" dirty="0" err="1" smtClean="0"/>
              <a:t>lumi</a:t>
            </a:r>
            <a:r>
              <a:rPr lang="en-US" dirty="0" smtClean="0"/>
              <a:t> scan knobs (ALICE separation to 0).</a:t>
            </a:r>
          </a:p>
          <a:p>
            <a:pPr lvl="1"/>
            <a:r>
              <a:rPr lang="en-US" dirty="0" smtClean="0"/>
              <a:t>2 bunches / beam.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94" y="2354911"/>
            <a:ext cx="7000892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PM – collision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97180" cy="1944270"/>
          </a:xfrm>
        </p:spPr>
        <p:txBody>
          <a:bodyPr/>
          <a:lstStyle/>
          <a:p>
            <a:r>
              <a:rPr lang="en-US" dirty="0" smtClean="0"/>
              <a:t>Xing in ATLAS and CMS to 0. Xing in ALICE to 0 effective Xing angle.</a:t>
            </a:r>
          </a:p>
          <a:p>
            <a:pPr lvl="1"/>
            <a:r>
              <a:rPr lang="en-US" dirty="0" smtClean="0"/>
              <a:t>External angle -140 </a:t>
            </a:r>
            <a:r>
              <a:rPr lang="en-US" dirty="0" err="1" smtClean="0"/>
              <a:t>urad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Optimized orbit and beam overlap.</a:t>
            </a:r>
          </a:p>
          <a:p>
            <a:pPr lvl="1"/>
            <a:r>
              <a:rPr lang="en-US" dirty="0" smtClean="0"/>
              <a:t>Luminosity ~ </a:t>
            </a:r>
            <a:r>
              <a:rPr lang="en-US" b="1" dirty="0" smtClean="0"/>
              <a:t>2 x 10</a:t>
            </a:r>
            <a:r>
              <a:rPr lang="en-US" b="1" baseline="30000" dirty="0" smtClean="0"/>
              <a:t>23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s</a:t>
            </a:r>
            <a:r>
              <a:rPr lang="en-US" b="1" baseline="30000" dirty="0" smtClean="0"/>
              <a:t>-1 </a:t>
            </a:r>
            <a:r>
              <a:rPr lang="en-US" dirty="0" smtClean="0"/>
              <a:t>(1 colliding pair / IP)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996" y="284054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setup for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6" name="Picture 5" descr="Ions-CollSetup-Lumi24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60" y="2538650"/>
            <a:ext cx="7825740" cy="427482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460" y="928670"/>
            <a:ext cx="8229600" cy="4500594"/>
          </a:xfrm>
        </p:spPr>
        <p:txBody>
          <a:bodyPr/>
          <a:lstStyle/>
          <a:p>
            <a:r>
              <a:rPr lang="en-US" dirty="0" smtClean="0"/>
              <a:t>Round 1 : beam dumped during TCT movement in Pt2.</a:t>
            </a:r>
          </a:p>
          <a:p>
            <a:pPr lvl="1"/>
            <a:r>
              <a:rPr lang="en-US" dirty="0" smtClean="0"/>
              <a:t>5 TCTs setup in B1, 3 TCTs set up in B2</a:t>
            </a:r>
          </a:p>
          <a:p>
            <a:r>
              <a:rPr lang="en-US" dirty="0" smtClean="0"/>
              <a:t>Round 2 : all TCTs aligned Sunday 21:00.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049" y="5661310"/>
            <a:ext cx="100380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Round 1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16789" y="5805330"/>
            <a:ext cx="100380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Round 2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059790" y="3228945"/>
            <a:ext cx="3816530" cy="400110"/>
          </a:xfrm>
          <a:prstGeom prst="rect">
            <a:avLst/>
          </a:prstGeom>
          <a:noFill/>
          <a:ln w="381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in collisions – B1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093585" cy="58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dump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11750"/>
          </a:xfrm>
        </p:spPr>
        <p:txBody>
          <a:bodyPr/>
          <a:lstStyle/>
          <a:p>
            <a:r>
              <a:rPr lang="en-US" dirty="0" smtClean="0"/>
              <a:t>Looking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358246" cy="63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preparation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11750"/>
          </a:xfrm>
        </p:spPr>
        <p:txBody>
          <a:bodyPr/>
          <a:lstStyle/>
          <a:p>
            <a:r>
              <a:rPr lang="en-US" dirty="0" smtClean="0"/>
              <a:t>Collimator loss maps done.</a:t>
            </a:r>
          </a:p>
          <a:p>
            <a:pPr lvl="1"/>
            <a:r>
              <a:rPr lang="en-US" dirty="0" smtClean="0"/>
              <a:t>Conclusions similar to other maps. Leakage to exp. IRs small.</a:t>
            </a:r>
          </a:p>
          <a:p>
            <a:pPr lvl="1"/>
            <a:r>
              <a:rPr lang="en-US" dirty="0" smtClean="0"/>
              <a:t>½ </a:t>
            </a:r>
            <a:r>
              <a:rPr lang="en-US" dirty="0" smtClean="0"/>
              <a:t>of them still required analysis.</a:t>
            </a:r>
          </a:p>
          <a:p>
            <a:r>
              <a:rPr lang="en-US" dirty="0" err="1" smtClean="0"/>
              <a:t>Asynch</a:t>
            </a:r>
            <a:r>
              <a:rPr lang="en-US" dirty="0" smtClean="0"/>
              <a:t>. dump test done.</a:t>
            </a:r>
          </a:p>
          <a:p>
            <a:pPr lvl="1"/>
            <a:r>
              <a:rPr lang="en-US" dirty="0" smtClean="0"/>
              <a:t>Analysis to be </a:t>
            </a:r>
            <a:r>
              <a:rPr lang="en-US" dirty="0" smtClean="0"/>
              <a:t>finished.</a:t>
            </a:r>
            <a:endParaRPr lang="en-US" dirty="0" smtClean="0"/>
          </a:p>
          <a:p>
            <a:r>
              <a:rPr lang="en-US" dirty="0" smtClean="0"/>
              <a:t>Collimator functions ready.</a:t>
            </a:r>
          </a:p>
          <a:p>
            <a:pPr lvl="1"/>
            <a:r>
              <a:rPr lang="en-US" dirty="0" smtClean="0"/>
              <a:t>ALICE TCTV setting to be changed to OPEN.</a:t>
            </a:r>
          </a:p>
          <a:p>
            <a:pPr lvl="1"/>
            <a:r>
              <a:rPr lang="en-US" dirty="0" smtClean="0"/>
              <a:t>IR2 triplet BLM thresholds reduced factor 2 </a:t>
            </a:r>
            <a:r>
              <a:rPr lang="en-US" dirty="0" err="1" smtClean="0"/>
              <a:t>wrt</a:t>
            </a:r>
            <a:r>
              <a:rPr lang="en-US" dirty="0" smtClean="0"/>
              <a:t> protons. Limited by noise spikes.</a:t>
            </a:r>
          </a:p>
          <a:p>
            <a:r>
              <a:rPr lang="en-US" dirty="0" smtClean="0"/>
              <a:t>To be done</a:t>
            </a:r>
          </a:p>
          <a:p>
            <a:pPr lvl="1"/>
            <a:r>
              <a:rPr lang="en-US" dirty="0" smtClean="0"/>
              <a:t>Length of beam process to go into collisions must be increased. The present length provides only </a:t>
            </a:r>
            <a:r>
              <a:rPr lang="en-US" dirty="0" smtClean="0"/>
              <a:t>time </a:t>
            </a:r>
            <a:r>
              <a:rPr lang="en-US" dirty="0" smtClean="0"/>
              <a:t>to switch ALICE from +110 </a:t>
            </a:r>
            <a:r>
              <a:rPr lang="en-US" dirty="0" err="1" smtClean="0"/>
              <a:t>urad</a:t>
            </a:r>
            <a:r>
              <a:rPr lang="en-US" dirty="0" smtClean="0"/>
              <a:t> to -40 </a:t>
            </a:r>
            <a:r>
              <a:rPr lang="en-US" dirty="0" err="1" smtClean="0"/>
              <a:t>urad</a:t>
            </a:r>
            <a:r>
              <a:rPr lang="en-US" dirty="0" smtClean="0"/>
              <a:t>. Last -100 </a:t>
            </a:r>
            <a:r>
              <a:rPr lang="en-US" dirty="0" err="1" smtClean="0"/>
              <a:t>urad</a:t>
            </a:r>
            <a:r>
              <a:rPr lang="en-US" dirty="0" smtClean="0"/>
              <a:t> must be trimmed by hand…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next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2016280"/>
          </a:xfrm>
        </p:spPr>
        <p:txBody>
          <a:bodyPr/>
          <a:lstStyle/>
          <a:p>
            <a:r>
              <a:rPr lang="en-US" dirty="0" smtClean="0"/>
              <a:t>Stable beams 2x2</a:t>
            </a:r>
          </a:p>
          <a:p>
            <a:r>
              <a:rPr lang="en-US" dirty="0" smtClean="0"/>
              <a:t>Injection of 4 bunches</a:t>
            </a:r>
          </a:p>
          <a:p>
            <a:r>
              <a:rPr lang="en-US" dirty="0" smtClean="0"/>
              <a:t>Stable beams with 17x17</a:t>
            </a:r>
          </a:p>
          <a:p>
            <a:r>
              <a:rPr lang="en-US" dirty="0" smtClean="0"/>
              <a:t>Stable beams with 128x128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bunch trains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LHC 8:30 meeting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90" y="1700760"/>
            <a:ext cx="6308852" cy="47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111750"/>
          </a:xfrm>
        </p:spPr>
        <p:txBody>
          <a:bodyPr/>
          <a:lstStyle/>
          <a:p>
            <a:r>
              <a:rPr lang="en-US" dirty="0" smtClean="0"/>
              <a:t>Onset of e-cloud/vacuum effects at </a:t>
            </a:r>
            <a:r>
              <a:rPr lang="en-US" dirty="0" smtClean="0">
                <a:solidFill>
                  <a:srgbClr val="FF0000"/>
                </a:solidFill>
              </a:rPr>
              <a:t>6E10 p/bunch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Strong </a:t>
            </a:r>
            <a:r>
              <a:rPr lang="en-US" dirty="0" err="1" smtClean="0"/>
              <a:t>emittance</a:t>
            </a:r>
            <a:r>
              <a:rPr lang="en-US" dirty="0" smtClean="0"/>
              <a:t> increase along the train. </a:t>
            </a:r>
            <a:endParaRPr lang="en-US" dirty="0" smtClean="0">
              <a:solidFill>
                <a:srgbClr val="159B4B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30940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Roncarolo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Vacuum pressure as function of 24 b train spacing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54" y="1196975"/>
            <a:ext cx="811469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Emittances</a:t>
            </a:r>
            <a:r>
              <a:rPr lang="en-US" sz="2800" dirty="0" smtClean="0"/>
              <a:t> for the different bunches (24 b trains)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1052670"/>
            <a:ext cx="8229600" cy="422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84210" y="551729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Roncarolo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560" y="3284980"/>
            <a:ext cx="84657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Train 1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10" y="3284980"/>
            <a:ext cx="84657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Train 2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90" y="1556740"/>
            <a:ext cx="84657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Train 3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4460" y="2636890"/>
            <a:ext cx="84657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Train 4</a:t>
            </a:r>
            <a:endParaRPr lang="en-US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for trains of 24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94848"/>
            <a:ext cx="8229600" cy="351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560" y="2564880"/>
            <a:ext cx="136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Sunday: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Valves 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630" y="3789050"/>
            <a:ext cx="18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Scrubbing 60 bunches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350" y="3356990"/>
            <a:ext cx="172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Tuesday evening with 228 bunches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80" y="436513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5e-7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0" y="223678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2e-6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540" y="1268700"/>
            <a:ext cx="2638652" cy="6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3910" y="1412720"/>
            <a:ext cx="453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to warm transition: worst case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12 + 36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90" y="3721636"/>
            <a:ext cx="4038680" cy="313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80" y="3717040"/>
            <a:ext cx="389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03 November</a:t>
            </a:r>
            <a:r>
              <a:rPr lang="en-US" dirty="0" smtClean="0"/>
              <a:t>: max p @ </a:t>
            </a:r>
            <a:br>
              <a:rPr lang="en-US" dirty="0" smtClean="0"/>
            </a:br>
            <a:r>
              <a:rPr lang="en-US" dirty="0" smtClean="0"/>
              <a:t>LSS3 VGPB.2.5L3.B=6E-8 mbar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00" y="476590"/>
            <a:ext cx="3963672" cy="31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60" y="908650"/>
            <a:ext cx="417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31 October</a:t>
            </a:r>
            <a:r>
              <a:rPr lang="en-US" dirty="0" smtClean="0"/>
              <a:t>: max p @</a:t>
            </a:r>
            <a:br>
              <a:rPr lang="en-US" dirty="0" smtClean="0"/>
            </a:br>
            <a:r>
              <a:rPr lang="en-US" dirty="0" smtClean="0"/>
              <a:t> LSS3 VGPB.5L3.B = 5.5E-7 mbar 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112869" y="2672895"/>
            <a:ext cx="1799456" cy="794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00240" y="2060810"/>
            <a:ext cx="2592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Gained factor 10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with ~6 hours of scrubbing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with 24 b per train (50 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Last physics fill with 1 + 12 + 4 * 24 = 109 bunches in the night of Wednesday to Thursday.</a:t>
            </a:r>
          </a:p>
          <a:p>
            <a:r>
              <a:rPr lang="en-US" dirty="0" smtClean="0"/>
              <a:t>Request by Alice to operate with spectrometer and solenoid off.</a:t>
            </a:r>
          </a:p>
          <a:p>
            <a:pPr lvl="1"/>
            <a:r>
              <a:rPr lang="en-US" dirty="0" smtClean="0"/>
              <a:t>Strong effect on vacuum in IR2 with magnets off, leading to vacuum interlock when injecting 108b for B1. </a:t>
            </a:r>
          </a:p>
          <a:p>
            <a:pPr lvl="1"/>
            <a:r>
              <a:rPr lang="en-US" dirty="0" smtClean="0"/>
              <a:t>Field of the solenoid is suppressing e-cloud effects !!</a:t>
            </a:r>
          </a:p>
          <a:p>
            <a:pPr lvl="1"/>
            <a:r>
              <a:rPr lang="en-US" dirty="0" smtClean="0"/>
              <a:t>Solenoid and spectrometer had to ramped up again to be able to fill (and then ramp).</a:t>
            </a:r>
          </a:p>
          <a:p>
            <a:r>
              <a:rPr lang="en-US" dirty="0" smtClean="0"/>
              <a:t>Towards physics</a:t>
            </a:r>
          </a:p>
          <a:p>
            <a:pPr lvl="1"/>
            <a:r>
              <a:rPr lang="en-US" dirty="0" smtClean="0"/>
              <a:t>Beam lost on 3.5 </a:t>
            </a:r>
            <a:r>
              <a:rPr lang="en-US" dirty="0" err="1" smtClean="0"/>
              <a:t>TeV</a:t>
            </a:r>
            <a:r>
              <a:rPr lang="en-US" dirty="0" smtClean="0"/>
              <a:t> flat top when switching off transverse damper – beam is highly unstable !!</a:t>
            </a:r>
          </a:p>
          <a:p>
            <a:pPr lvl="1"/>
            <a:r>
              <a:rPr lang="en-US" dirty="0" smtClean="0"/>
              <a:t>No collisions could be provided – lack of time.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08/11/2010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41941</TotalTime>
  <Words>1655</Words>
  <Application>Microsoft Office PowerPoint</Application>
  <PresentationFormat>On-screen Show (4:3)</PresentationFormat>
  <Paragraphs>301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Pixel</vt:lpstr>
      <vt:lpstr>Summary of week 44</vt:lpstr>
      <vt:lpstr>E-cloud and beam scrubbing</vt:lpstr>
      <vt:lpstr>E-cloud studies</vt:lpstr>
      <vt:lpstr>36 bunch trains</vt:lpstr>
      <vt:lpstr>Vacuum pressure as function of 24 b train spacing</vt:lpstr>
      <vt:lpstr>Emittances for the different bunches (24 b trains)</vt:lpstr>
      <vt:lpstr>Vacuum for trains of 24 bunches</vt:lpstr>
      <vt:lpstr>Comparison 12 + 36 bunches</vt:lpstr>
      <vt:lpstr>Collisions with 24 b per train (50 ns)</vt:lpstr>
      <vt:lpstr>IR2 pressure variation during injection </vt:lpstr>
      <vt:lpstr>E-cloud studies</vt:lpstr>
      <vt:lpstr>Quench test - Monday 1.11</vt:lpstr>
      <vt:lpstr>Thursday 4.11 – switching to ions</vt:lpstr>
      <vt:lpstr>Thursday PM – ions to the LHC</vt:lpstr>
      <vt:lpstr>Circulating B1</vt:lpstr>
      <vt:lpstr>B1 (and RF) progress</vt:lpstr>
      <vt:lpstr>Ion Commissioning: Thursday &amp; Friday</vt:lpstr>
      <vt:lpstr>Beam instrumentation</vt:lpstr>
      <vt:lpstr>Friday PM: first ramp – no losses</vt:lpstr>
      <vt:lpstr>Bunch length – injection ramp</vt:lpstr>
      <vt:lpstr>Bunch lengthening at 3.5 TeV</vt:lpstr>
      <vt:lpstr>Loosing from the bucket</vt:lpstr>
      <vt:lpstr>Injection</vt:lpstr>
      <vt:lpstr>Optics measurements 450 GeV</vt:lpstr>
      <vt:lpstr>Optics measurements at 3.5 Z TeV, squeezed</vt:lpstr>
      <vt:lpstr>Emittances</vt:lpstr>
      <vt:lpstr>Collimation checks at 450 GeV</vt:lpstr>
      <vt:lpstr>Betatron loss maps – 450 GeV</vt:lpstr>
      <vt:lpstr>Off-momentum loss maps – 450 GeV</vt:lpstr>
      <vt:lpstr>Conclusions from collimation team</vt:lpstr>
      <vt:lpstr>Saturday late evening – collisions !</vt:lpstr>
      <vt:lpstr>Saturday PM – collision setup</vt:lpstr>
      <vt:lpstr>Collimator setup for collisions</vt:lpstr>
      <vt:lpstr>Loss maps in collisions – B1 V</vt:lpstr>
      <vt:lpstr>Asynchronous dump test</vt:lpstr>
      <vt:lpstr>Stable beams preparation status</vt:lpstr>
      <vt:lpstr>Coming next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2263</cp:revision>
  <dcterms:created xsi:type="dcterms:W3CDTF">2010-07-26T05:43:59Z</dcterms:created>
  <dcterms:modified xsi:type="dcterms:W3CDTF">2010-11-08T07:26:43Z</dcterms:modified>
</cp:coreProperties>
</file>