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335" r:id="rId2"/>
    <p:sldId id="356" r:id="rId3"/>
    <p:sldId id="357" r:id="rId4"/>
    <p:sldId id="360" r:id="rId5"/>
    <p:sldId id="361" r:id="rId6"/>
    <p:sldId id="362" r:id="rId7"/>
    <p:sldId id="3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B4B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8" autoAdjust="0"/>
  </p:normalViewPr>
  <p:slideViewPr>
    <p:cSldViewPr snapToGrid="0" snapToObjects="1">
      <p:cViewPr varScale="1">
        <p:scale>
          <a:sx n="69" d="100"/>
          <a:sy n="69" d="100"/>
        </p:scale>
        <p:origin x="-8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11/2/2010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Quench test 3.5 </a:t>
            </a:r>
            <a:r>
              <a:rPr lang="en-US" dirty="0" err="1" smtClean="0"/>
              <a:t>TeV</a:t>
            </a:r>
            <a:r>
              <a:rPr lang="en-US" dirty="0" smtClean="0"/>
              <a:t> with wire-scanner</a:t>
            </a:r>
          </a:p>
          <a:p>
            <a:pPr lvl="1"/>
            <a:r>
              <a:rPr lang="en-US" dirty="0" smtClean="0"/>
              <a:t>Injected 12x12 =144 bunches with 50 ns spacing and ramped to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Local / critical BLM thresholds increased.</a:t>
            </a:r>
          </a:p>
          <a:p>
            <a:pPr lvl="1"/>
            <a:r>
              <a:rPr lang="en-US" dirty="0" smtClean="0"/>
              <a:t>The wire was then scanned on B2, slowing down the speed at each scan:</a:t>
            </a:r>
          </a:p>
          <a:p>
            <a:pPr lvl="2"/>
            <a:r>
              <a:rPr lang="en-US" dirty="0" smtClean="0"/>
              <a:t>1 ms/s</a:t>
            </a:r>
          </a:p>
          <a:p>
            <a:pPr lvl="2"/>
            <a:r>
              <a:rPr lang="en-US" dirty="0" smtClean="0"/>
              <a:t>0.75 m/s</a:t>
            </a:r>
          </a:p>
          <a:p>
            <a:pPr lvl="2"/>
            <a:r>
              <a:rPr lang="en-US" dirty="0" smtClean="0"/>
              <a:t>0.5 m/s</a:t>
            </a:r>
          </a:p>
          <a:p>
            <a:pPr lvl="2"/>
            <a:r>
              <a:rPr lang="en-US" dirty="0" smtClean="0"/>
              <a:t>0.37 ms/</a:t>
            </a:r>
          </a:p>
          <a:p>
            <a:pPr lvl="2"/>
            <a:r>
              <a:rPr lang="en-US" dirty="0" smtClean="0"/>
              <a:t>0.3 m/s</a:t>
            </a:r>
          </a:p>
          <a:p>
            <a:pPr lvl="2"/>
            <a:r>
              <a:rPr lang="en-US" dirty="0" smtClean="0"/>
              <a:t>0.2 m/s</a:t>
            </a:r>
          </a:p>
          <a:p>
            <a:pPr lvl="2"/>
            <a:r>
              <a:rPr lang="en-US" dirty="0" smtClean="0"/>
              <a:t>0.15 m/s</a:t>
            </a:r>
          </a:p>
          <a:p>
            <a:pPr lvl="2"/>
            <a:r>
              <a:rPr lang="en-US" dirty="0" smtClean="0"/>
              <a:t>0.05 m/s     ….. finally quenched D4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1.11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6488"/>
            <a:ext cx="8686800" cy="535794"/>
          </a:xfrm>
        </p:spPr>
        <p:txBody>
          <a:bodyPr/>
          <a:lstStyle/>
          <a:p>
            <a:r>
              <a:rPr lang="en-US" dirty="0" smtClean="0"/>
              <a:t>Weird loss evolution… duration around 45 </a:t>
            </a:r>
            <a:r>
              <a:rPr lang="en-US" dirty="0" err="1" smtClean="0"/>
              <a:t>ms.</a:t>
            </a:r>
            <a:r>
              <a:rPr lang="en-US" dirty="0" smtClean="0"/>
              <a:t> No longer UFO scale..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291" y="1425387"/>
            <a:ext cx="7205054" cy="544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 1.11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Evening: e-cloud studies and scrubbing.</a:t>
            </a:r>
          </a:p>
          <a:p>
            <a:pPr lvl="1"/>
            <a:r>
              <a:rPr lang="en-US" dirty="0" smtClean="0"/>
              <a:t>Effect of varying the bunch population for batch of 36 bunches (4E10 to 11E10). </a:t>
            </a:r>
            <a:r>
              <a:rPr lang="en-US" dirty="0" smtClean="0">
                <a:solidFill>
                  <a:srgbClr val="159B4B"/>
                </a:solidFill>
              </a:rPr>
              <a:t>Done.</a:t>
            </a:r>
          </a:p>
          <a:p>
            <a:pPr lvl="1"/>
            <a:r>
              <a:rPr lang="en-US" dirty="0" smtClean="0"/>
              <a:t>Comparison of effect of batches of 12, 24 and 36 bunches. </a:t>
            </a:r>
            <a:r>
              <a:rPr lang="en-US" dirty="0" smtClean="0">
                <a:solidFill>
                  <a:srgbClr val="159B4B"/>
                </a:solidFill>
              </a:rPr>
              <a:t>Done.</a:t>
            </a:r>
          </a:p>
          <a:p>
            <a:pPr lvl="1"/>
            <a:r>
              <a:rPr lang="en-US" dirty="0" smtClean="0"/>
              <a:t>Effect of 2 batches of 24 bunches as a function of the batch separation (from 20 </a:t>
            </a:r>
            <a:r>
              <a:rPr lang="en-US" dirty="0" err="1" smtClean="0"/>
              <a:t>usec</a:t>
            </a:r>
            <a:r>
              <a:rPr lang="en-US" dirty="0" smtClean="0"/>
              <a:t> to minimum of 225 ns). </a:t>
            </a:r>
            <a:r>
              <a:rPr lang="en-US" dirty="0" smtClean="0">
                <a:solidFill>
                  <a:srgbClr val="FF0000"/>
                </a:solidFill>
              </a:rPr>
              <a:t>Ongoing.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</a:t>
            </a:r>
            <a:r>
              <a:rPr lang="en-US" dirty="0" smtClean="0"/>
              <a:t> along 36b train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914116"/>
            <a:ext cx="7360024" cy="548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Instability leading to dump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502" y="1183341"/>
            <a:ext cx="8569313" cy="678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Losses affect </a:t>
            </a:r>
            <a:r>
              <a:rPr lang="en-US" dirty="0" smtClean="0"/>
              <a:t>bunches at the end of the train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909" y="1773382"/>
            <a:ext cx="10652929" cy="792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5443"/>
            <a:ext cx="8686800" cy="1753521"/>
          </a:xfrm>
        </p:spPr>
        <p:txBody>
          <a:bodyPr/>
          <a:lstStyle/>
          <a:p>
            <a:r>
              <a:rPr lang="en-US" dirty="0" smtClean="0"/>
              <a:t>Finishing the batch separation studies.</a:t>
            </a:r>
          </a:p>
          <a:p>
            <a:r>
              <a:rPr lang="en-US" dirty="0" smtClean="0"/>
              <a:t>Scrubbing </a:t>
            </a:r>
            <a:r>
              <a:rPr lang="en-US" dirty="0" smtClean="0"/>
              <a:t>with increasing number of </a:t>
            </a:r>
            <a:r>
              <a:rPr lang="en-US" dirty="0" smtClean="0"/>
              <a:t>batches.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247441"/>
          <a:ext cx="8534400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840480"/>
                <a:gridCol w="1950720"/>
              </a:tblGrid>
              <a:tr h="140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1/11 – 20:00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Measurements for the characterization of the e-cloud build-up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12 hours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r>
                        <a:rPr lang="en-US" baseline="0" dirty="0" smtClean="0"/>
                        <a:t> 2/11 – 08:00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Scrubbing run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36 hours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r>
                        <a:rPr lang="en-US" baseline="0" dirty="0" smtClean="0"/>
                        <a:t> 3/11 – 20:00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Physics</a:t>
                      </a:r>
                      <a:r>
                        <a:rPr lang="en-US" baseline="0" dirty="0" smtClean="0"/>
                        <a:t> fill with 109 bunches (1x12+4x24 bunches)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8 hours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r>
                        <a:rPr lang="en-US" baseline="0" dirty="0" smtClean="0"/>
                        <a:t> 4/11 – 04:00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</a:t>
                      </a:r>
                      <a:r>
                        <a:rPr lang="en-GB" baseline="0" dirty="0" smtClean="0"/>
                        <a:t> of fill beam-beam studies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hours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Thursday</a:t>
                      </a:r>
                      <a:r>
                        <a:rPr lang="en-US" baseline="0" dirty="0" smtClean="0"/>
                        <a:t> 4/11 – 08:00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 of proton run – Start</a:t>
                      </a:r>
                      <a:r>
                        <a:rPr lang="en-GB" baseline="0" dirty="0" smtClean="0"/>
                        <a:t> of lead ion </a:t>
                      </a:r>
                      <a:r>
                        <a:rPr lang="en-GB" baseline="0" smtClean="0"/>
                        <a:t>beam commissioning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15367</TotalTime>
  <Words>272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Monday 1.11</vt:lpstr>
      <vt:lpstr>Slide 2</vt:lpstr>
      <vt:lpstr>Monday  1.11</vt:lpstr>
      <vt:lpstr>Emittance along 36b train</vt:lpstr>
      <vt:lpstr>Instability leading to dump</vt:lpstr>
      <vt:lpstr>Slide 6</vt:lpstr>
      <vt:lpstr>Today 2.11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513</cp:revision>
  <dcterms:created xsi:type="dcterms:W3CDTF">2010-06-07T12:46:32Z</dcterms:created>
  <dcterms:modified xsi:type="dcterms:W3CDTF">2010-11-02T07:17:21Z</dcterms:modified>
</cp:coreProperties>
</file>