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013" r:id="rId2"/>
    <p:sldId id="1014" r:id="rId3"/>
    <p:sldId id="1017" r:id="rId4"/>
    <p:sldId id="1016" r:id="rId5"/>
    <p:sldId id="1018" r:id="rId6"/>
    <p:sldId id="1019" r:id="rId7"/>
    <p:sldId id="1020" r:id="rId8"/>
    <p:sldId id="1015" r:id="rId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8000"/>
    <a:srgbClr val="99FF99"/>
    <a:srgbClr val="FFCCCC"/>
    <a:srgbClr val="9FCAFF"/>
    <a:srgbClr val="DDDDDD"/>
    <a:srgbClr val="99FFCC"/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110" d="100"/>
          <a:sy n="110" d="100"/>
        </p:scale>
        <p:origin x="-456" y="-12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5235A8-3F30-CD4B-93C3-534293F9D99E}" type="datetime1">
              <a:rPr lang="en-US" smtClean="0"/>
              <a:pPr/>
              <a:t>11/3/2010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EB0835-724C-DB4C-B87E-E5087EDD3B4C}" type="datetime1">
              <a:rPr lang="en-US" smtClean="0"/>
              <a:pPr/>
              <a:t>11/3/2010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C8375E1-4E61-3444-AD31-027B9FCB23D9}" type="datetime1">
              <a:rPr lang="en-US" smtClean="0"/>
              <a:pPr/>
              <a:t>11/3/2010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A374CA7F-3769-7E42-8A21-FB86B1656F95}" type="datetime1">
              <a:rPr lang="en-US" smtClean="0"/>
              <a:pPr/>
              <a:t>11/3/2010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6FCAEBFB-D3B7-5C4D-9F05-2939C62AA7B9}" type="datetime1">
              <a:rPr lang="en-US" smtClean="0"/>
              <a:pPr/>
              <a:t>11/3/2010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23AB7DAF-1FA9-1144-9D4E-316596D676A8}" type="datetime1">
              <a:rPr lang="en-US" smtClean="0"/>
              <a:pPr>
                <a:defRPr/>
              </a:pPr>
              <a:t>11/3/2010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03/11/2010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99B340B-B6C7-C244-BBB6-929F08A9C8F7}" type="datetime1">
              <a:rPr lang="en-US" smtClean="0"/>
              <a:pPr/>
              <a:t>11/3/2010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918A62C-E5F6-204F-BE87-40A651DA39B6}" type="datetime1">
              <a:rPr lang="en-US" smtClean="0"/>
              <a:pPr/>
              <a:t>11/3/2010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DEACDEB-B86A-A245-A93D-B51381F6EE9B}" type="datetime1">
              <a:rPr lang="en-US" smtClean="0"/>
              <a:pPr/>
              <a:t>11/3/2010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5BB0F48-4862-994E-8CDE-8D34C81B5B35}" type="datetime1">
              <a:rPr lang="en-US" smtClean="0"/>
              <a:pPr/>
              <a:t>11/3/2010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048975A-2FA0-5C48-9028-A7DBE418C15D}" type="datetime1">
              <a:rPr lang="en-US" smtClean="0"/>
              <a:pPr/>
              <a:t>11/3/2010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3BDDA5-D933-FA44-A43D-BCC1CC882D52}" type="datetime1">
              <a:rPr lang="en-US" smtClean="0"/>
              <a:pPr/>
              <a:t>11/3/2010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9950CC-3B82-5E45-A678-5CFAC51B5E2A}" type="datetime1">
              <a:rPr lang="en-US" smtClean="0"/>
              <a:pPr/>
              <a:t>11/3/2010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174C0405-9B1B-A14E-B00B-BFBFE2BB4C58}" type="datetime1">
              <a:rPr lang="en-US" smtClean="0"/>
              <a:pPr/>
              <a:t>11/3/2010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Scrubbing</a:t>
            </a:r>
            <a:r>
              <a:rPr lang="fr-CH" dirty="0" smtClean="0"/>
              <a:t> / e-</a:t>
            </a:r>
            <a:r>
              <a:rPr lang="fr-CH" dirty="0" err="1" smtClean="0"/>
              <a:t>cloud</a:t>
            </a:r>
            <a:r>
              <a:rPr lang="fr-CH" dirty="0" smtClean="0"/>
              <a:t> </a:t>
            </a:r>
            <a:r>
              <a:rPr lang="fr-CH" dirty="0" err="1" smtClean="0"/>
              <a:t>studies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50 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630"/>
            <a:ext cx="8229600" cy="5544095"/>
          </a:xfrm>
        </p:spPr>
        <p:txBody>
          <a:bodyPr/>
          <a:lstStyle/>
          <a:p>
            <a:r>
              <a:rPr lang="en-US" dirty="0" smtClean="0"/>
              <a:t>Start Monday 1/11evening:</a:t>
            </a:r>
          </a:p>
          <a:p>
            <a:pPr lvl="1"/>
            <a:r>
              <a:rPr lang="en-US" dirty="0" smtClean="0"/>
              <a:t>Effect of varying the bunch population for batch of 36 bunches (4E10 to 11E10). </a:t>
            </a:r>
            <a:br>
              <a:rPr lang="en-US" dirty="0" smtClean="0"/>
            </a:br>
            <a:r>
              <a:rPr lang="en-US" dirty="0" smtClean="0">
                <a:solidFill>
                  <a:srgbClr val="159B4B"/>
                </a:solidFill>
              </a:rPr>
              <a:t>Done: onset at 6 – 8 e10 p+</a:t>
            </a:r>
          </a:p>
          <a:p>
            <a:pPr lvl="1"/>
            <a:r>
              <a:rPr lang="en-US" dirty="0" smtClean="0"/>
              <a:t>Comparison of effect of batches of 12, 24 and 36 bunches. </a:t>
            </a:r>
            <a:br>
              <a:rPr lang="en-US" dirty="0" smtClean="0"/>
            </a:br>
            <a:r>
              <a:rPr lang="en-US" dirty="0" smtClean="0">
                <a:solidFill>
                  <a:srgbClr val="159B4B"/>
                </a:solidFill>
              </a:rPr>
              <a:t>Done – food for theories</a:t>
            </a:r>
          </a:p>
          <a:p>
            <a:pPr lvl="1"/>
            <a:r>
              <a:rPr lang="en-US" dirty="0" smtClean="0"/>
              <a:t>Effect of 2 batches of 24 bunches as a function of the batch separation (from 20 µsec to minimum of 225 ns)</a:t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Finished Tuesday 2/11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Cross – talk between trains of 24 bunches start between 5 and 7.5 µs spacing</a:t>
            </a:r>
          </a:p>
          <a:p>
            <a:pPr lvl="1"/>
            <a:r>
              <a:rPr lang="en-US" dirty="0" smtClean="0"/>
              <a:t>Beam Scrubbing while adding 24 bunches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03/11/2010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59790" y="5373270"/>
            <a:ext cx="5472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G.Arduini</a:t>
            </a:r>
            <a:r>
              <a:rPr lang="en-US" dirty="0" smtClean="0"/>
              <a:t>, </a:t>
            </a:r>
            <a:r>
              <a:rPr lang="en-US" dirty="0" err="1" smtClean="0"/>
              <a:t>V.Baglin</a:t>
            </a:r>
            <a:r>
              <a:rPr lang="en-US" dirty="0" smtClean="0"/>
              <a:t>, </a:t>
            </a:r>
            <a:r>
              <a:rPr lang="en-US" dirty="0" err="1" smtClean="0"/>
              <a:t>G.Bregliozzi</a:t>
            </a:r>
            <a:r>
              <a:rPr lang="en-US" dirty="0" smtClean="0"/>
              <a:t>, </a:t>
            </a:r>
            <a:r>
              <a:rPr lang="en-US" dirty="0" err="1" smtClean="0"/>
              <a:t>G.Lanza</a:t>
            </a:r>
            <a:r>
              <a:rPr lang="en-US" dirty="0" smtClean="0"/>
              <a:t>, </a:t>
            </a:r>
            <a:r>
              <a:rPr lang="en-US" dirty="0" err="1" smtClean="0"/>
              <a:t>P.Chiggiato</a:t>
            </a:r>
            <a:r>
              <a:rPr lang="en-US" dirty="0" smtClean="0"/>
              <a:t>, </a:t>
            </a:r>
            <a:r>
              <a:rPr lang="en-US" dirty="0" err="1" smtClean="0"/>
              <a:t>G.Rumolo</a:t>
            </a:r>
            <a:r>
              <a:rPr lang="en-US" dirty="0" smtClean="0"/>
              <a:t>,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02/11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764630"/>
            <a:ext cx="8713210" cy="1800250"/>
          </a:xfrm>
        </p:spPr>
        <p:txBody>
          <a:bodyPr/>
          <a:lstStyle/>
          <a:p>
            <a:r>
              <a:rPr lang="en-US" sz="2000" dirty="0" smtClean="0"/>
              <a:t>Checking e-cloud vac. vs. train spacing</a:t>
            </a:r>
          </a:p>
          <a:p>
            <a:r>
              <a:rPr lang="en-US" sz="2000" dirty="0" smtClean="0"/>
              <a:t>CMS solenoid ramped down to 2T and up again</a:t>
            </a:r>
          </a:p>
          <a:p>
            <a:r>
              <a:rPr lang="en-US" sz="2000" dirty="0" smtClean="0"/>
              <a:t>Verification/fine-adjustment of the ADT one-turn delay</a:t>
            </a:r>
          </a:p>
          <a:p>
            <a:r>
              <a:rPr lang="en-US" sz="2000" dirty="0" smtClean="0"/>
              <a:t>Some vacuum interlocks increased from 4e-7 to 1e-6 mbar</a:t>
            </a:r>
          </a:p>
          <a:p>
            <a:r>
              <a:rPr lang="en-US" sz="2000" dirty="0" smtClean="0"/>
              <a:t>Loss of 35 servers because of fuse blown in CCR: 1h15 min recovery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03/11/2010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3068950"/>
            <a:ext cx="8532550" cy="3440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as function of train spacing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03/11/2010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654" y="1196975"/>
            <a:ext cx="8114692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Stabilities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2448340"/>
          </a:xfrm>
        </p:spPr>
        <p:txBody>
          <a:bodyPr/>
          <a:lstStyle/>
          <a:p>
            <a:r>
              <a:rPr lang="en-US" sz="2000" dirty="0" err="1" smtClean="0"/>
              <a:t>Debunching</a:t>
            </a:r>
            <a:r>
              <a:rPr lang="en-US" sz="2000" dirty="0" smtClean="0"/>
              <a:t> while sitting at injection: abort gap cleaning really helps and allows to re-inject (but check the settings)</a:t>
            </a:r>
          </a:p>
          <a:p>
            <a:r>
              <a:rPr lang="en-US" sz="2000" dirty="0" smtClean="0"/>
              <a:t>Injection is better with scraping in the SPS on</a:t>
            </a:r>
          </a:p>
          <a:p>
            <a:r>
              <a:rPr lang="en-US" sz="2000" dirty="0" smtClean="0"/>
              <a:t>Losses on later trains are worse towards the end of the train. Trailing bunches are larger – unstable beams: increasing </a:t>
            </a:r>
            <a:r>
              <a:rPr lang="en-US" sz="2000" dirty="0" err="1" smtClean="0"/>
              <a:t>chroma’s</a:t>
            </a:r>
            <a:r>
              <a:rPr lang="en-US" sz="2000" dirty="0" smtClean="0"/>
              <a:t> up to 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03/11/2010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2996940"/>
            <a:ext cx="7187600" cy="357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588280" y="2636890"/>
            <a:ext cx="2088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F.Roncarolo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Emittances</a:t>
            </a:r>
            <a:r>
              <a:rPr lang="en-US" dirty="0" smtClean="0"/>
              <a:t> for the different bunches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03/11/2010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430" y="1052670"/>
            <a:ext cx="8229600" cy="422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84210" y="5517290"/>
            <a:ext cx="2088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F.Roncarolo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for trains of 24 bunches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03/11/2010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94848"/>
            <a:ext cx="8229600" cy="3516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403560" y="2564880"/>
            <a:ext cx="13681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Sunday: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Valves 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630" y="3789050"/>
            <a:ext cx="18722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Scrubbing 60 bunches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2350" y="3356990"/>
            <a:ext cx="1728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Tuesday evening with 228 bunches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380" y="4365130"/>
            <a:ext cx="1368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5e-7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390" y="2236780"/>
            <a:ext cx="1368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2e-6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540" y="1268700"/>
            <a:ext cx="2638652" cy="64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923910" y="1412720"/>
            <a:ext cx="4536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Cold to warm transition: worst case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O-night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2664370"/>
          </a:xfrm>
        </p:spPr>
        <p:txBody>
          <a:bodyPr/>
          <a:lstStyle/>
          <a:p>
            <a:r>
              <a:rPr lang="en-US" sz="2000" dirty="0" smtClean="0"/>
              <a:t>Sector 81 was lost right </a:t>
            </a:r>
            <a:r>
              <a:rPr lang="en-US" sz="2000" dirty="0" smtClean="0"/>
              <a:t>due </a:t>
            </a:r>
            <a:r>
              <a:rPr lang="en-US" sz="2000" dirty="0" smtClean="0"/>
              <a:t>to an electrical problem. </a:t>
            </a:r>
            <a:endParaRPr lang="en-US" sz="2000" dirty="0" smtClean="0"/>
          </a:p>
          <a:p>
            <a:r>
              <a:rPr lang="en-US" sz="2000" dirty="0" smtClean="0"/>
              <a:t>Lost </a:t>
            </a:r>
            <a:r>
              <a:rPr lang="en-US" sz="2000" dirty="0" smtClean="0"/>
              <a:t>the power permit of all sectors due to the perturbation of the morning on the TIM/DIP, which left latched signals on the access </a:t>
            </a:r>
            <a:r>
              <a:rPr lang="en-US" sz="2000" dirty="0" smtClean="0"/>
              <a:t>interlock</a:t>
            </a:r>
          </a:p>
          <a:p>
            <a:r>
              <a:rPr lang="en-US" sz="2000" dirty="0" smtClean="0"/>
              <a:t>Once </a:t>
            </a:r>
            <a:r>
              <a:rPr lang="en-US" sz="2000" dirty="0" err="1" smtClean="0"/>
              <a:t>precycled</a:t>
            </a:r>
            <a:r>
              <a:rPr lang="en-US" sz="2000" dirty="0" smtClean="0"/>
              <a:t> and corrected both probes, </a:t>
            </a:r>
            <a:r>
              <a:rPr lang="en-US" sz="2000" dirty="0" smtClean="0"/>
              <a:t>dump </a:t>
            </a:r>
            <a:r>
              <a:rPr lang="en-US" sz="2000" dirty="0" smtClean="0"/>
              <a:t>after injecting </a:t>
            </a:r>
            <a:r>
              <a:rPr lang="en-US" sz="2000" dirty="0" smtClean="0"/>
              <a:t>228 </a:t>
            </a:r>
            <a:r>
              <a:rPr lang="en-US" sz="2000" dirty="0" smtClean="0"/>
              <a:t>bunches, due to </a:t>
            </a:r>
            <a:r>
              <a:rPr lang="en-US" sz="2000" dirty="0" smtClean="0"/>
              <a:t>instabilities </a:t>
            </a:r>
            <a:r>
              <a:rPr lang="en-US" sz="2000" dirty="0" smtClean="0"/>
              <a:t>with slow losses at point 8. </a:t>
            </a:r>
            <a:r>
              <a:rPr lang="en-US" sz="2000" dirty="0" smtClean="0"/>
              <a:t>Checked </a:t>
            </a:r>
            <a:r>
              <a:rPr lang="en-US" sz="2000" dirty="0" smtClean="0"/>
              <a:t>the </a:t>
            </a:r>
            <a:r>
              <a:rPr lang="en-US" sz="2000" dirty="0" err="1" smtClean="0"/>
              <a:t>chroma</a:t>
            </a:r>
            <a:r>
              <a:rPr lang="en-US" sz="2000" dirty="0" smtClean="0"/>
              <a:t> and brought it back to 14/14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Get back to the same as late evening – but beam unstable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03/11/2010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t="50802"/>
          <a:stretch>
            <a:fillRect/>
          </a:stretch>
        </p:blipFill>
        <p:spPr bwMode="auto">
          <a:xfrm>
            <a:off x="251400" y="3717040"/>
            <a:ext cx="8535413" cy="2301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652150" y="4437140"/>
            <a:ext cx="144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224 bunches</a:t>
            </a: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03/11/2010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410" y="1484730"/>
          <a:ext cx="85344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840480"/>
                <a:gridCol w="1950720"/>
              </a:tblGrid>
              <a:tr h="14068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 3/11 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Scrubbing 24 bunches – </a:t>
                      </a:r>
                      <a:r>
                        <a:rPr lang="en-US" dirty="0" smtClean="0"/>
                        <a:t>160 </a:t>
                      </a:r>
                      <a:r>
                        <a:rPr lang="en-US" baseline="0" dirty="0" smtClean="0"/>
                        <a:t>+, </a:t>
                      </a:r>
                      <a:r>
                        <a:rPr lang="en-US" baseline="0" dirty="0" smtClean="0"/>
                        <a:t>stability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 3/11 PM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Scrubbing check 12 +36 bunches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</a:t>
                      </a:r>
                      <a:r>
                        <a:rPr lang="en-US" baseline="0" dirty="0" smtClean="0"/>
                        <a:t> 3/11 PM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Physics</a:t>
                      </a:r>
                      <a:r>
                        <a:rPr lang="en-US" baseline="0" dirty="0" smtClean="0"/>
                        <a:t> fill with 109 bunches 50 ns (1x12+4x24 bunches)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8 hours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</a:t>
                      </a:r>
                      <a:r>
                        <a:rPr lang="en-US" baseline="0" dirty="0" smtClean="0"/>
                        <a:t> 4/11 – 04:00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End</a:t>
                      </a:r>
                      <a:r>
                        <a:rPr lang="en-GB" baseline="0" dirty="0" smtClean="0"/>
                        <a:t> of fill beam-beam studies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hours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Thursday 4/11 </a:t>
                      </a:r>
                      <a:r>
                        <a:rPr lang="en-US" baseline="0" dirty="0" smtClean="0"/>
                        <a:t>– 08:00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Access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 hours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Thursday</a:t>
                      </a:r>
                      <a:r>
                        <a:rPr lang="en-US" baseline="0" dirty="0" smtClean="0"/>
                        <a:t> 4/11 – 10:00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Chec</a:t>
                      </a:r>
                      <a:r>
                        <a:rPr lang="en-GB" baseline="0" dirty="0" smtClean="0"/>
                        <a:t>k machine after access with protons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Thursday 4/11 – 12:00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Start</a:t>
                      </a:r>
                      <a:r>
                        <a:rPr lang="en-GB" baseline="0" dirty="0" smtClean="0"/>
                        <a:t> of lead ion beam commissioning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41590</TotalTime>
  <Words>374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Scrubbing / e-cloud studies with 50 ns </vt:lpstr>
      <vt:lpstr>Tuesday 02/11</vt:lpstr>
      <vt:lpstr>Vacuum as function of train spacing</vt:lpstr>
      <vt:lpstr>Beam Stabilities</vt:lpstr>
      <vt:lpstr>Emittances for the different bunches</vt:lpstr>
      <vt:lpstr>Vacuum for trains of 24 bunches</vt:lpstr>
      <vt:lpstr>O-night</vt:lpstr>
      <vt:lpstr>Plans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2144</cp:revision>
  <dcterms:created xsi:type="dcterms:W3CDTF">2010-07-26T05:43:59Z</dcterms:created>
  <dcterms:modified xsi:type="dcterms:W3CDTF">2010-11-03T07:16:32Z</dcterms:modified>
</cp:coreProperties>
</file>