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811" r:id="rId2"/>
    <p:sldId id="812" r:id="rId3"/>
    <p:sldId id="816" r:id="rId4"/>
    <p:sldId id="817" r:id="rId5"/>
    <p:sldId id="813" r:id="rId6"/>
    <p:sldId id="822" r:id="rId7"/>
    <p:sldId id="832" r:id="rId8"/>
    <p:sldId id="823" r:id="rId9"/>
    <p:sldId id="824" r:id="rId10"/>
    <p:sldId id="827" r:id="rId11"/>
    <p:sldId id="829" r:id="rId12"/>
    <p:sldId id="830" r:id="rId13"/>
    <p:sldId id="810" r:id="rId14"/>
    <p:sldId id="834" r:id="rId15"/>
    <p:sldId id="806" r:id="rId16"/>
    <p:sldId id="808" r:id="rId17"/>
    <p:sldId id="831" r:id="rId18"/>
    <p:sldId id="833" r:id="rId19"/>
    <p:sldId id="826" r:id="rId20"/>
    <p:sldId id="819" r:id="rId21"/>
    <p:sldId id="764" r:id="rId22"/>
    <p:sldId id="825" r:id="rId23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98" d="100"/>
          <a:sy n="98" d="100"/>
        </p:scale>
        <p:origin x="-108" y="-318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10/31/2010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14-07-2010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running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420" y="1412720"/>
          <a:ext cx="8065119" cy="338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70"/>
                <a:gridCol w="785542"/>
                <a:gridCol w="1518778"/>
                <a:gridCol w="1728240"/>
                <a:gridCol w="1337227"/>
                <a:gridCol w="1471162"/>
              </a:tblGrid>
              <a:tr h="423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Lost to</a:t>
                      </a:r>
                      <a:endParaRPr lang="en-GB" dirty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11h20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 studies</a:t>
                      </a:r>
                      <a:endParaRPr lang="en-GB" dirty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Tue 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2h17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2e32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UFO Q8.L5</a:t>
                      </a:r>
                      <a:endParaRPr lang="en-GB" dirty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Tue 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7h12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1.9e32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r>
                        <a:rPr lang="en-US" baseline="0" dirty="0" smtClean="0"/>
                        <a:t> request</a:t>
                      </a:r>
                      <a:endParaRPr lang="en-GB" dirty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Thu</a:t>
                      </a:r>
                      <a:r>
                        <a:rPr lang="en-US" baseline="0" dirty="0" smtClean="0"/>
                        <a:t> 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14h32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1.8e32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</a:t>
                      </a:r>
                      <a:r>
                        <a:rPr lang="en-US" baseline="0" dirty="0" smtClean="0"/>
                        <a:t> request</a:t>
                      </a:r>
                      <a:endParaRPr lang="en-GB" dirty="0" smtClean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Fri 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1.6e32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</a:t>
                      </a:r>
                      <a:r>
                        <a:rPr lang="en-US" baseline="0" dirty="0" smtClean="0"/>
                        <a:t> request</a:t>
                      </a:r>
                      <a:endParaRPr lang="en-GB" dirty="0" smtClean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Sun 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2.6e31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</a:t>
                      </a:r>
                      <a:r>
                        <a:rPr lang="en-US" baseline="0" dirty="0" smtClean="0"/>
                        <a:t> request</a:t>
                      </a:r>
                      <a:endParaRPr lang="en-GB" dirty="0" smtClean="0"/>
                    </a:p>
                  </a:txBody>
                  <a:tcPr/>
                </a:tc>
              </a:tr>
              <a:tr h="423059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630" y="5013220"/>
            <a:ext cx="511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11:00 Friday 29</a:t>
            </a:r>
            <a:r>
              <a:rPr lang="en-US" baseline="30000" dirty="0" smtClean="0"/>
              <a:t>th</a:t>
            </a:r>
            <a:r>
              <a:rPr lang="en-US" dirty="0" smtClean="0"/>
              <a:t> October – end proton production running for 2010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500" y="5949350"/>
            <a:ext cx="662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so bad (considering what else was tried…)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</a:p>
          <a:p>
            <a:pPr lvl="1"/>
            <a:r>
              <a:rPr lang="en-US" dirty="0" smtClean="0"/>
              <a:t>Atlas solenoid on/off; </a:t>
            </a:r>
          </a:p>
          <a:p>
            <a:pPr lvl="1"/>
            <a:r>
              <a:rPr lang="en-US" dirty="0" smtClean="0"/>
              <a:t>slight bunch length increase via RF voltage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Clean with 60b  (12 + 2*24)</a:t>
            </a:r>
          </a:p>
          <a:p>
            <a:pPr lvl="1"/>
            <a:r>
              <a:rPr lang="en-US" dirty="0" smtClean="0"/>
              <a:t>The memory of the previous </a:t>
            </a:r>
            <a:r>
              <a:rPr lang="en-US" dirty="0" smtClean="0"/>
              <a:t>conditioning appears not to be lost at this stage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reason for the </a:t>
            </a:r>
            <a:r>
              <a:rPr lang="en-US" dirty="0" smtClean="0">
                <a:solidFill>
                  <a:srgbClr val="FF0000"/>
                </a:solidFill>
              </a:rPr>
              <a:t>different speed in cleaning </a:t>
            </a:r>
            <a:r>
              <a:rPr lang="en-US" dirty="0" smtClean="0"/>
              <a:t>for the first and second fill (slower on the second fill) is not clear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22:45 inject  </a:t>
            </a:r>
            <a:r>
              <a:rPr lang="en-US" dirty="0" smtClean="0">
                <a:solidFill>
                  <a:srgbClr val="FF0000"/>
                </a:solidFill>
              </a:rPr>
              <a:t>12 + 36 </a:t>
            </a:r>
            <a:r>
              <a:rPr lang="en-US" dirty="0" smtClean="0"/>
              <a:t>after a struggle</a:t>
            </a:r>
          </a:p>
          <a:p>
            <a:pPr lvl="1"/>
            <a:r>
              <a:rPr lang="en-US" dirty="0" smtClean="0"/>
              <a:t>vacuum back up to original level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23:55 </a:t>
            </a:r>
            <a:r>
              <a:rPr lang="en-US" dirty="0" smtClean="0"/>
              <a:t>Tried </a:t>
            </a:r>
            <a:r>
              <a:rPr lang="en-US" dirty="0" smtClean="0"/>
              <a:t>to inject B2 but no beam was extracted from SPS and the kickers kicked the </a:t>
            </a:r>
            <a:r>
              <a:rPr lang="en-US" dirty="0" err="1" smtClean="0"/>
              <a:t>uncaptured</a:t>
            </a:r>
            <a:r>
              <a:rPr lang="en-US" dirty="0" smtClean="0"/>
              <a:t> </a:t>
            </a:r>
            <a:r>
              <a:rPr lang="en-US" dirty="0" smtClean="0"/>
              <a:t>beam giving a BLM dump in IP8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Lost sector 78 – 60 A power permit</a:t>
            </a:r>
          </a:p>
          <a:p>
            <a:r>
              <a:rPr lang="en-GB" dirty="0" smtClean="0"/>
              <a:t>Plus communication </a:t>
            </a:r>
            <a:r>
              <a:rPr lang="en-GB" dirty="0" smtClean="0"/>
              <a:t>problem on </a:t>
            </a:r>
            <a:r>
              <a:rPr lang="en-GB" dirty="0" err="1" smtClean="0"/>
              <a:t>nQPS</a:t>
            </a:r>
            <a:r>
              <a:rPr lang="en-GB" dirty="0" smtClean="0"/>
              <a:t> in sector </a:t>
            </a:r>
            <a:r>
              <a:rPr lang="en-GB" dirty="0" smtClean="0"/>
              <a:t>67</a:t>
            </a:r>
          </a:p>
          <a:p>
            <a:pPr lvl="1"/>
            <a:r>
              <a:rPr lang="en-US" dirty="0" smtClean="0"/>
              <a:t>Markus called for trip of S78, communication lost with old QPS crate MB.B10L8, looks like a loss of power in the crate. Decided to come to CCC to also fix issue with </a:t>
            </a:r>
            <a:r>
              <a:rPr lang="en-US" dirty="0" err="1" smtClean="0"/>
              <a:t>nQPS</a:t>
            </a:r>
            <a:r>
              <a:rPr lang="en-US" dirty="0" smtClean="0"/>
              <a:t> crate A67.B28R6 and RCO.A56B2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Kevin </a:t>
            </a:r>
            <a:r>
              <a:rPr lang="en-US" dirty="0" smtClean="0"/>
              <a:t>will go to UA83 for the A78 story, I will start the power-cycle on </a:t>
            </a:r>
            <a:r>
              <a:rPr lang="en-US" dirty="0" err="1" smtClean="0"/>
              <a:t>nQPS</a:t>
            </a:r>
            <a:r>
              <a:rPr lang="en-US" dirty="0" smtClean="0"/>
              <a:t> crate in sector 67 (will switch OFF all circuits first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01:00 Access  02:20 Access over   </a:t>
            </a:r>
            <a:r>
              <a:rPr lang="en-US" dirty="0" err="1" smtClean="0"/>
              <a:t>Precycle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Overnight Sunday - Monday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05:30 </a:t>
            </a:r>
          </a:p>
          <a:p>
            <a:pPr lvl="1"/>
            <a:r>
              <a:rPr lang="en-US" dirty="0" smtClean="0"/>
              <a:t>Restored the beam 1+12+36 bunch for each beam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07:33</a:t>
            </a:r>
          </a:p>
          <a:p>
            <a:pPr lvl="1"/>
            <a:r>
              <a:rPr lang="en-US" dirty="0" smtClean="0"/>
              <a:t>B1 dumped due to </a:t>
            </a:r>
            <a:r>
              <a:rPr lang="en-US" dirty="0" err="1" smtClean="0"/>
              <a:t>vac</a:t>
            </a:r>
            <a:r>
              <a:rPr lang="en-US" dirty="0" smtClean="0"/>
              <a:t> valve interlock at P5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2780910"/>
            <a:ext cx="4869615" cy="37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150ns – seen similar, lower effects – solenoids – electron cloud</a:t>
            </a:r>
          </a:p>
          <a:p>
            <a:r>
              <a:rPr lang="en-US" dirty="0" smtClean="0"/>
              <a:t>108 bunches with well separated trains of 12x50ns – no problem</a:t>
            </a:r>
          </a:p>
          <a:p>
            <a:r>
              <a:rPr lang="en-US" dirty="0" smtClean="0"/>
              <a:t>Big rises in pressure when moving to 24x50ns</a:t>
            </a:r>
          </a:p>
          <a:p>
            <a:r>
              <a:rPr lang="en-US" dirty="0" smtClean="0"/>
              <a:t>Pressure goes with number of batches injected</a:t>
            </a:r>
          </a:p>
          <a:p>
            <a:r>
              <a:rPr lang="en-US" dirty="0" smtClean="0"/>
              <a:t>36x150ns considerable worse</a:t>
            </a:r>
          </a:p>
          <a:p>
            <a:r>
              <a:rPr lang="en-US" dirty="0" smtClean="0"/>
              <a:t>Cleaning seen for 12-24-24 (factor 2 in four hours)</a:t>
            </a:r>
          </a:p>
          <a:p>
            <a:pPr lvl="1"/>
            <a:r>
              <a:rPr lang="en-US" dirty="0" smtClean="0"/>
              <a:t>persistent after refilling</a:t>
            </a:r>
          </a:p>
          <a:p>
            <a:r>
              <a:rPr lang="en-US" dirty="0" smtClean="0"/>
              <a:t>Cleaning with 36 less evident </a:t>
            </a:r>
          </a:p>
          <a:p>
            <a:pPr lvl="1"/>
            <a:r>
              <a:rPr lang="en-US" dirty="0" smtClean="0"/>
              <a:t>in progress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00" y="630940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39690" y="6021360"/>
            <a:ext cx="640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Paolo </a:t>
            </a:r>
            <a:r>
              <a:rPr lang="en-US" dirty="0" err="1" smtClean="0"/>
              <a:t>Chiggiato</a:t>
            </a:r>
            <a:r>
              <a:rPr lang="en-US" dirty="0" smtClean="0"/>
              <a:t>, Giuseppe Bregliozzi, Giulia </a:t>
            </a:r>
            <a:r>
              <a:rPr lang="en-US" dirty="0" err="1" smtClean="0"/>
              <a:t>Lanza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l="1429" t="7619" r="1905" b="2476"/>
          <a:stretch>
            <a:fillRect/>
          </a:stretch>
        </p:blipFill>
        <p:spPr bwMode="auto">
          <a:xfrm>
            <a:off x="0" y="1447800"/>
            <a:ext cx="9123854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Interlock on VVGSH.774.6L7.R due to pressure increase on the penning gauges VGPB.773.6L7.R on the cold-warm transition of the Q6L7.R</a:t>
            </a:r>
            <a:r>
              <a:rPr lang="en-US" dirty="0" smtClean="0"/>
              <a:t>. No crossing beam on the location.</a:t>
            </a:r>
          </a:p>
          <a:p>
            <a:r>
              <a:rPr lang="en-GB" dirty="0" smtClean="0"/>
              <a:t>108 Bunches on the machine – Train of 24b.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6L7 – beam 1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1052670"/>
            <a:ext cx="8680617" cy="46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3905250"/>
            <a:ext cx="5276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6L7 – beam 2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764630"/>
            <a:ext cx="8497180" cy="454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764630"/>
            <a:ext cx="6408890" cy="51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530" y="6021360"/>
            <a:ext cx="69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Kickers clear activity </a:t>
            </a:r>
            <a:r>
              <a:rPr lang="en-US" dirty="0" smtClean="0"/>
              <a:t>coming </a:t>
            </a:r>
            <a:r>
              <a:rPr lang="en-US" dirty="0" smtClean="0"/>
              <a:t>from adjacent warm </a:t>
            </a:r>
            <a:r>
              <a:rPr lang="en-US" dirty="0" smtClean="0"/>
              <a:t>bits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4375" b="3906"/>
          <a:stretch>
            <a:fillRect/>
          </a:stretch>
        </p:blipFill>
        <p:spPr bwMode="auto">
          <a:xfrm>
            <a:off x="990600" y="0"/>
            <a:ext cx="7543800" cy="67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152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52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143000"/>
            <a:ext cx="77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066800"/>
            <a:ext cx="64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124680"/>
            <a:ext cx="8372928" cy="432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460" y="1196690"/>
          <a:ext cx="72730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72"/>
                <a:gridCol w="2098258"/>
                <a:gridCol w="345648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17L4 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5 minutes</a:t>
                      </a:r>
                      <a:r>
                        <a:rPr lang="en-US" baseline="0" dirty="0" smtClean="0"/>
                        <a:t> at flat top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8L5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stable</a:t>
                      </a:r>
                      <a:r>
                        <a:rPr lang="en-US" baseline="0" dirty="0" smtClean="0"/>
                        <a:t> beams after 2+ hours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Alice BCM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“</a:t>
                      </a:r>
                      <a:r>
                        <a:rPr lang="en-US" dirty="0" err="1" smtClean="0"/>
                        <a:t>Ufino</a:t>
                      </a:r>
                      <a:r>
                        <a:rPr lang="en-US" dirty="0" smtClean="0"/>
                        <a:t>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dump just at flat top.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Q4.L2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of ramp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3" descr="Screen shot 2010-10-26 at 2.23.1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30"/>
            <a:ext cx="9144000" cy="3433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6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470" y="1772770"/>
          <a:ext cx="7489040" cy="410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840"/>
                <a:gridCol w="1440200"/>
              </a:tblGrid>
              <a:tr h="456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Quench test</a:t>
                      </a:r>
                      <a:r>
                        <a:rPr lang="en-US" baseline="0" dirty="0" smtClean="0"/>
                        <a:t> 3.5 TeV with 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 hours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Quench test 450 GeV – injected 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hours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 in IRs</a:t>
                      </a:r>
                      <a:r>
                        <a:rPr lang="en-US" baseline="0" dirty="0" smtClean="0"/>
                        <a:t> at 450 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shift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BI studies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shift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RF noise induced beam diffusion with pilot 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hours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Beam-beam</a:t>
                      </a:r>
                      <a:r>
                        <a:rPr lang="en-US" baseline="0" dirty="0" smtClean="0"/>
                        <a:t> with full complement of parasitic encounters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hours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r>
                        <a:rPr lang="en-US" baseline="0" dirty="0" smtClean="0"/>
                        <a:t> of higher intensities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hours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Alice – fill without solenoid &amp;</a:t>
                      </a:r>
                      <a:r>
                        <a:rPr lang="en-US" baseline="0" dirty="0" smtClean="0"/>
                        <a:t> dipole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fill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490" y="836640"/>
            <a:ext cx="7489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Continued scrubbing studies</a:t>
            </a:r>
          </a:p>
          <a:p>
            <a:pPr algn="l"/>
            <a:r>
              <a:rPr lang="en-US" dirty="0" smtClean="0"/>
              <a:t>	</a:t>
            </a:r>
            <a:r>
              <a:rPr lang="en-US" dirty="0" smtClean="0"/>
              <a:t>   75 ns; different batch configurations…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59790" y="6165380"/>
            <a:ext cx="504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to be established!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single </a:t>
            </a:r>
            <a:r>
              <a:rPr lang="en-US" sz="1800" dirty="0" smtClean="0"/>
              <a:t>bunch intensity (average) was ~</a:t>
            </a:r>
            <a:r>
              <a:rPr lang="en-US" sz="1800" dirty="0" smtClean="0"/>
              <a:t>1.3e11</a:t>
            </a:r>
            <a:endParaRPr lang="en-US" sz="1800" dirty="0" smtClean="0"/>
          </a:p>
          <a:p>
            <a:pPr lvl="1"/>
            <a:r>
              <a:rPr lang="en-US" sz="1800" dirty="0" smtClean="0"/>
              <a:t>vacuum </a:t>
            </a:r>
            <a:r>
              <a:rPr lang="en-US" sz="1800" dirty="0" smtClean="0"/>
              <a:t>in MKI from beam related effects was higher than previously, but stable</a:t>
            </a:r>
          </a:p>
          <a:p>
            <a:pPr lvl="1"/>
            <a:r>
              <a:rPr lang="en-US" sz="1800" dirty="0" smtClean="0"/>
              <a:t>no </a:t>
            </a:r>
            <a:r>
              <a:rPr lang="en-US" sz="1800" dirty="0" smtClean="0"/>
              <a:t>sign of a vacuum spike in any of the B1 MKI at the moment of the beam loss; we are very sensitive to vacuum changes and did not see anything.</a:t>
            </a:r>
          </a:p>
          <a:p>
            <a:pPr lvl="1"/>
            <a:r>
              <a:rPr lang="en-US" sz="1800" dirty="0" smtClean="0"/>
              <a:t>beam </a:t>
            </a:r>
            <a:r>
              <a:rPr lang="en-US" sz="1800" dirty="0" smtClean="0"/>
              <a:t>losses started in MKI - factor 100 smaller signal in upstream Q5, which is probably cross-talk to BLMs</a:t>
            </a:r>
          </a:p>
          <a:p>
            <a:pPr lvl="1"/>
            <a:r>
              <a:rPr lang="en-US" sz="1800" dirty="0" smtClean="0"/>
              <a:t>loss </a:t>
            </a:r>
            <a:r>
              <a:rPr lang="en-US" sz="1800" dirty="0" smtClean="0"/>
              <a:t>evolution as function of turn number in MKI (and TCTH downstream which catches a lot of the scattered beam) is perfect Gaussian which would have peaked after about 13-14 turns at 2.6 </a:t>
            </a:r>
            <a:r>
              <a:rPr lang="en-US" sz="1800" dirty="0" err="1" smtClean="0"/>
              <a:t>Gy</a:t>
            </a:r>
            <a:r>
              <a:rPr lang="en-US" sz="1800" dirty="0" smtClean="0"/>
              <a:t>/s (or 14 </a:t>
            </a:r>
            <a:r>
              <a:rPr lang="en-US" sz="1800" dirty="0" err="1" smtClean="0"/>
              <a:t>Gy</a:t>
            </a:r>
            <a:r>
              <a:rPr lang="en-US" sz="1800" dirty="0" smtClean="0"/>
              <a:t>/s on the TCTH).</a:t>
            </a:r>
          </a:p>
          <a:p>
            <a:pPr lvl="1"/>
            <a:r>
              <a:rPr lang="en-US" sz="1800" dirty="0" smtClean="0"/>
              <a:t>sigma </a:t>
            </a:r>
            <a:r>
              <a:rPr lang="en-US" sz="1800" dirty="0" smtClean="0"/>
              <a:t>of loss profile is about 3.4 turns, and beam size at MKI.D is 0.14 mm vertically, 0.33 mm horizontally (assuming 2.5 um in both planes).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velocity </a:t>
            </a:r>
            <a:r>
              <a:rPr lang="en-US" sz="1800" dirty="0" smtClean="0">
                <a:solidFill>
                  <a:srgbClr val="FF0000"/>
                </a:solidFill>
              </a:rPr>
              <a:t>of alleged UFO </a:t>
            </a:r>
            <a:r>
              <a:rPr lang="en-US" sz="1800" dirty="0" smtClean="0"/>
              <a:t>would therefore be between 0.15e-3/(3.4*89e-6) m/s and 0.33e-3/(3.4*89e-6) m/s, i.e. 0.46-1.08 m/s. </a:t>
            </a: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14:50 UFO – dust scan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1900" y="638141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908650"/>
            <a:ext cx="8353160" cy="52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00" y="638141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Brennan Goddard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04h23: Beam dump just after arriving to 3.5 TeV. TCTH.4R8.B2 BLM in IR8 triggered on 0.6s running sum.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few 10’s seconds before saw strange loss </a:t>
            </a:r>
            <a:r>
              <a:rPr lang="en-US" dirty="0" smtClean="0"/>
              <a:t>patterns</a:t>
            </a:r>
          </a:p>
          <a:p>
            <a:endParaRPr lang="en-US" dirty="0" smtClean="0"/>
          </a:p>
          <a:p>
            <a:r>
              <a:rPr lang="en-US" dirty="0" smtClean="0"/>
              <a:t>Big vacuum spike in injection kickers</a:t>
            </a:r>
          </a:p>
          <a:p>
            <a:endParaRPr lang="en-US" dirty="0" smtClean="0"/>
          </a:p>
          <a:p>
            <a:r>
              <a:rPr lang="en-US" dirty="0" smtClean="0"/>
              <a:t>Not fully understood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424 bunch attempt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5688790"/>
          </a:xfrm>
        </p:spPr>
        <p:txBody>
          <a:bodyPr/>
          <a:lstStyle/>
          <a:p>
            <a:r>
              <a:rPr lang="en-US" dirty="0" smtClean="0"/>
              <a:t>Afternoon</a:t>
            </a:r>
          </a:p>
          <a:p>
            <a:pPr lvl="1"/>
            <a:r>
              <a:rPr lang="en-US" dirty="0" smtClean="0"/>
              <a:t>Injection studies</a:t>
            </a:r>
          </a:p>
          <a:p>
            <a:pPr lvl="1"/>
            <a:r>
              <a:rPr lang="en-US" dirty="0" smtClean="0"/>
              <a:t>Transverse damper </a:t>
            </a:r>
          </a:p>
          <a:p>
            <a:r>
              <a:rPr lang="en-US" dirty="0" smtClean="0"/>
              <a:t>21:00 Start TOTEM special run (4 + 1 b)</a:t>
            </a:r>
          </a:p>
          <a:p>
            <a:pPr lvl="1"/>
            <a:r>
              <a:rPr lang="en-US" dirty="0" smtClean="0"/>
              <a:t>00:04   </a:t>
            </a:r>
            <a:r>
              <a:rPr lang="en-US" dirty="0" smtClean="0"/>
              <a:t>Vertical primary to 4.5 sigma</a:t>
            </a:r>
          </a:p>
          <a:p>
            <a:pPr lvl="1"/>
            <a:r>
              <a:rPr lang="en-US" dirty="0" smtClean="0"/>
              <a:t>01:15   after some discussion…</a:t>
            </a:r>
          </a:p>
          <a:p>
            <a:pPr lvl="1"/>
            <a:r>
              <a:rPr lang="en-US" dirty="0" smtClean="0"/>
              <a:t>Final settings in unit sigma for the vertical pots: </a:t>
            </a:r>
            <a:br>
              <a:rPr lang="en-US" dirty="0" smtClean="0"/>
            </a:br>
            <a:r>
              <a:rPr lang="en-US" dirty="0" smtClean="0"/>
              <a:t>XRPV.A6R5.B1    7.66     </a:t>
            </a:r>
            <a:br>
              <a:rPr lang="en-US" dirty="0" smtClean="0"/>
            </a:br>
            <a:r>
              <a:rPr lang="en-US" dirty="0" smtClean="0"/>
              <a:t>XRPV.B6R5.B1    6.53     </a:t>
            </a:r>
            <a:br>
              <a:rPr lang="en-US" dirty="0" smtClean="0"/>
            </a:br>
            <a:r>
              <a:rPr lang="en-US" dirty="0" smtClean="0"/>
              <a:t>XRPV.B6L5.B2    6.46     </a:t>
            </a:r>
            <a:br>
              <a:rPr lang="en-US" dirty="0" smtClean="0"/>
            </a:br>
            <a:r>
              <a:rPr lang="en-US" dirty="0" smtClean="0"/>
              <a:t>XRPV.A6L5.B2    </a:t>
            </a:r>
            <a:r>
              <a:rPr lang="en-US" dirty="0" smtClean="0"/>
              <a:t>6.50</a:t>
            </a:r>
          </a:p>
          <a:p>
            <a:r>
              <a:rPr lang="en-US" dirty="0" smtClean="0"/>
              <a:t>followed by </a:t>
            </a:r>
          </a:p>
          <a:p>
            <a:pPr lvl="1"/>
            <a:r>
              <a:rPr lang="en-US" dirty="0" smtClean="0"/>
              <a:t>Alice length scale calibration;</a:t>
            </a:r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scan; </a:t>
            </a:r>
          </a:p>
          <a:p>
            <a:pPr lvl="1"/>
            <a:r>
              <a:rPr lang="en-US" dirty="0" smtClean="0"/>
              <a:t>Abort </a:t>
            </a:r>
            <a:r>
              <a:rPr lang="en-US" dirty="0" smtClean="0"/>
              <a:t>gap filling and cleaning studies at 3.5 TeV.</a:t>
            </a:r>
            <a:endParaRPr lang="en-GB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-  switch to 50 ns. etc.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60"/>
            <a:ext cx="4499053" cy="36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602" y="3039985"/>
            <a:ext cx="4743398" cy="38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520" y="980660"/>
            <a:ext cx="6912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8 units for both planes and both beams were set-up and tested with single, nominal bunch. The performance still needs to be checked with a full 50ns train.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SPS/injection studies continued</a:t>
            </a:r>
          </a:p>
          <a:p>
            <a:r>
              <a:rPr lang="en-US" dirty="0" smtClean="0"/>
              <a:t>Qualify 109 bunch@50 ns</a:t>
            </a:r>
          </a:p>
          <a:p>
            <a:r>
              <a:rPr lang="en-US" dirty="0" smtClean="0"/>
              <a:t>3 access for Atlas</a:t>
            </a:r>
          </a:p>
          <a:p>
            <a:r>
              <a:rPr lang="en-US" dirty="0" smtClean="0"/>
              <a:t>00h47: Start ramp. 109b. 50ns. ~1.1e11 p / bunch.</a:t>
            </a:r>
          </a:p>
          <a:p>
            <a:r>
              <a:rPr lang="en-US" dirty="0" smtClean="0"/>
              <a:t>02h24: Stable beams. Fill 1459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First collisions with 50ns bunch spacing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little rocky but nothing pathological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– Sunday morning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110" y="602136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c/o Chiara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EOF studies</a:t>
            </a:r>
          </a:p>
          <a:p>
            <a:r>
              <a:rPr lang="en-US" dirty="0" smtClean="0"/>
              <a:t>12h12: </a:t>
            </a:r>
            <a:endParaRPr lang="en-US" dirty="0" smtClean="0"/>
          </a:p>
          <a:p>
            <a:pPr lvl="1"/>
            <a:r>
              <a:rPr lang="en-US" dirty="0" smtClean="0"/>
              <a:t>lost </a:t>
            </a:r>
            <a:r>
              <a:rPr lang="en-US" dirty="0" smtClean="0"/>
              <a:t>beams, vacuum interlock point 7. 108 bunches were circulating.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(1 batch 12b + 4 batches 24b, 50ns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eek!!!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Scrubbing</a:t>
            </a:r>
          </a:p>
          <a:p>
            <a:pPr lvl="1"/>
            <a:r>
              <a:rPr lang="en-US" dirty="0" smtClean="0"/>
              <a:t>13:00 </a:t>
            </a:r>
            <a:r>
              <a:rPr lang="en-US" dirty="0" smtClean="0"/>
              <a:t>60 bunches circulating per ring). </a:t>
            </a:r>
            <a:endParaRPr lang="en-US" dirty="0" smtClean="0"/>
          </a:p>
          <a:p>
            <a:pPr lvl="1"/>
            <a:r>
              <a:rPr lang="en-US" dirty="0" smtClean="0"/>
              <a:t>vacuum </a:t>
            </a:r>
            <a:r>
              <a:rPr lang="en-US" dirty="0" smtClean="0"/>
              <a:t>pressures already at 2e-7. </a:t>
            </a:r>
            <a:endParaRPr lang="en-US" dirty="0" smtClean="0"/>
          </a:p>
          <a:p>
            <a:pPr lvl="1"/>
            <a:r>
              <a:rPr lang="en-US" dirty="0" smtClean="0"/>
              <a:t>Cleaning slowly</a:t>
            </a:r>
          </a:p>
          <a:p>
            <a:pPr lvl="1"/>
            <a:r>
              <a:rPr lang="en-GB" dirty="0" smtClean="0"/>
              <a:t>13:55 Beams </a:t>
            </a:r>
            <a:r>
              <a:rPr lang="en-GB" dirty="0" smtClean="0"/>
              <a:t>dumped. Lost RSF2.A67B2. 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41977</TotalTime>
  <Words>934</Words>
  <Application>Microsoft Office PowerPoint</Application>
  <PresentationFormat>On-screen Show (4:3)</PresentationFormat>
  <Paragraphs>202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Production running</vt:lpstr>
      <vt:lpstr>UFOs</vt:lpstr>
      <vt:lpstr>14:50 UFO – dust scan</vt:lpstr>
      <vt:lpstr>Slide 4</vt:lpstr>
      <vt:lpstr>424 bunch attempt</vt:lpstr>
      <vt:lpstr>Friday -  switch to 50 ns. etc.</vt:lpstr>
      <vt:lpstr>Transverse dampers</vt:lpstr>
      <vt:lpstr>Saturday – Sunday morning</vt:lpstr>
      <vt:lpstr>Sunday </vt:lpstr>
      <vt:lpstr>Sunday</vt:lpstr>
      <vt:lpstr>Overnight Sunday - Monday</vt:lpstr>
      <vt:lpstr>This morning</vt:lpstr>
      <vt:lpstr>Vacuum</vt:lpstr>
      <vt:lpstr>Slide 14</vt:lpstr>
      <vt:lpstr>6L7 – beam 1</vt:lpstr>
      <vt:lpstr>6L7 – beam 2</vt:lpstr>
      <vt:lpstr>Kickers</vt:lpstr>
      <vt:lpstr>Slide 18</vt:lpstr>
      <vt:lpstr>Cleaning</vt:lpstr>
      <vt:lpstr>PLANNING</vt:lpstr>
      <vt:lpstr>Next few days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1644</cp:revision>
  <dcterms:created xsi:type="dcterms:W3CDTF">2010-10-13T07:44:28Z</dcterms:created>
  <dcterms:modified xsi:type="dcterms:W3CDTF">2010-11-01T07:27:05Z</dcterms:modified>
</cp:coreProperties>
</file>