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31"/>
  </p:notesMasterIdLst>
  <p:handoutMasterIdLst>
    <p:handoutMasterId r:id="rId32"/>
  </p:handoutMasterIdLst>
  <p:sldIdLst>
    <p:sldId id="778" r:id="rId2"/>
    <p:sldId id="779" r:id="rId3"/>
    <p:sldId id="780" r:id="rId4"/>
    <p:sldId id="783" r:id="rId5"/>
    <p:sldId id="782" r:id="rId6"/>
    <p:sldId id="784" r:id="rId7"/>
    <p:sldId id="785" r:id="rId8"/>
    <p:sldId id="792" r:id="rId9"/>
    <p:sldId id="786" r:id="rId10"/>
    <p:sldId id="793" r:id="rId11"/>
    <p:sldId id="791" r:id="rId12"/>
    <p:sldId id="788" r:id="rId13"/>
    <p:sldId id="794" r:id="rId14"/>
    <p:sldId id="787" r:id="rId15"/>
    <p:sldId id="789" r:id="rId16"/>
    <p:sldId id="790" r:id="rId17"/>
    <p:sldId id="795" r:id="rId18"/>
    <p:sldId id="796" r:id="rId19"/>
    <p:sldId id="764" r:id="rId20"/>
    <p:sldId id="768" r:id="rId21"/>
    <p:sldId id="773" r:id="rId22"/>
    <p:sldId id="767" r:id="rId23"/>
    <p:sldId id="765" r:id="rId24"/>
    <p:sldId id="766" r:id="rId25"/>
    <p:sldId id="758" r:id="rId26"/>
    <p:sldId id="761" r:id="rId27"/>
    <p:sldId id="769" r:id="rId28"/>
    <p:sldId id="770" r:id="rId29"/>
    <p:sldId id="763" r:id="rId30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98" d="100"/>
          <a:sy n="98" d="100"/>
        </p:scale>
        <p:origin x="-108" y="-31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07:27 Beams dumped in ramp</a:t>
            </a:r>
          </a:p>
          <a:p>
            <a:pPr lvl="1"/>
            <a:r>
              <a:rPr lang="en-US" dirty="0" smtClean="0"/>
              <a:t>Energy error… SIS</a:t>
            </a:r>
          </a:p>
          <a:p>
            <a:pPr lvl="1"/>
            <a:r>
              <a:rPr lang="en-US" dirty="0" smtClean="0"/>
              <a:t>The telegram information on the energy was missing for a few seconds, effectively freezing the energy value of SIS. The energy values reconstructed from the 8 RBs continued to increase until the tolerance of 1% </a:t>
            </a:r>
            <a:r>
              <a:rPr lang="en-US" dirty="0" err="1" smtClean="0"/>
              <a:t>eas</a:t>
            </a:r>
            <a:r>
              <a:rPr lang="en-US" dirty="0" smtClean="0"/>
              <a:t> exceeded and the dump was triggered. </a:t>
            </a:r>
            <a:endParaRPr lang="en-US" dirty="0" smtClean="0"/>
          </a:p>
          <a:p>
            <a:pPr lvl="1"/>
            <a:r>
              <a:rPr lang="en-GB" dirty="0" smtClean="0"/>
              <a:t>[JapcExecutor-thread-16] ERROR </a:t>
            </a:r>
            <a:r>
              <a:rPr lang="en-GB" dirty="0" err="1" smtClean="0"/>
              <a:t>JapcDispatcherImpl</a:t>
            </a:r>
            <a:r>
              <a:rPr lang="en-GB" dirty="0" smtClean="0"/>
              <a:t> =&gt; Exception </a:t>
            </a:r>
            <a:r>
              <a:rPr lang="en-GB" dirty="0" err="1" smtClean="0"/>
              <a:t>occured</a:t>
            </a:r>
            <a:r>
              <a:rPr lang="en-GB" dirty="0" smtClean="0"/>
              <a:t> for parameter id [</a:t>
            </a:r>
            <a:r>
              <a:rPr lang="en-GB" dirty="0" err="1" smtClean="0"/>
              <a:t>tgmTelegram</a:t>
            </a:r>
            <a:r>
              <a:rPr lang="en-GB" dirty="0" smtClean="0"/>
              <a:t>] name [LHC.TGM/FULL-TELEGRAM.ACQR]TGM timeout for machine: LHC </a:t>
            </a:r>
            <a:endParaRPr lang="en-GB" dirty="0" smtClean="0"/>
          </a:p>
          <a:p>
            <a:r>
              <a:rPr lang="en-US" dirty="0" smtClean="0"/>
              <a:t>7:40 CMS start ramp-down of solenoid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27-10-2010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ramp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10"/>
            <a:ext cx="6984970" cy="571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5808" y="2890281"/>
            <a:ext cx="5208192" cy="396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400" y="6525430"/>
            <a:ext cx="273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Stefano Redaelli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00:37 Thursday   STABLE BEAMS  1.8e32</a:t>
            </a:r>
          </a:p>
          <a:p>
            <a:endParaRPr lang="en-US" dirty="0" smtClean="0"/>
          </a:p>
          <a:p>
            <a:r>
              <a:rPr lang="en-US" dirty="0" smtClean="0"/>
              <a:t>Lost M1 </a:t>
            </a:r>
            <a:r>
              <a:rPr lang="en-US" dirty="0" smtClean="0"/>
              <a:t>B1 twice</a:t>
            </a:r>
            <a:endParaRPr lang="en-US" dirty="0" smtClean="0"/>
          </a:p>
          <a:p>
            <a:pPr lvl="1"/>
            <a:r>
              <a:rPr lang="en-US" dirty="0" smtClean="0"/>
              <a:t>beam in abort gap</a:t>
            </a:r>
          </a:p>
          <a:p>
            <a:pPr lvl="1"/>
            <a:r>
              <a:rPr lang="en-US" dirty="0" smtClean="0"/>
              <a:t>cleaning in </a:t>
            </a:r>
            <a:r>
              <a:rPr lang="en-US" dirty="0" smtClean="0"/>
              <a:t>IR3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Vacuum looks reasonable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Noise Cav4B1 suspected ...again....</a:t>
            </a:r>
          </a:p>
          <a:p>
            <a:endParaRPr lang="en-US" sz="2000" dirty="0" smtClean="0"/>
          </a:p>
          <a:p>
            <a:r>
              <a:rPr lang="en-US" sz="2000" dirty="0" smtClean="0"/>
              <a:t>Loss </a:t>
            </a:r>
            <a:r>
              <a:rPr lang="en-US" sz="2000" dirty="0" smtClean="0"/>
              <a:t>around 22:33</a:t>
            </a:r>
          </a:p>
          <a:p>
            <a:pPr lvl="1"/>
            <a:r>
              <a:rPr lang="en-US" dirty="0" smtClean="0"/>
              <a:t>Small spike in Cav4B1 field (actually shortly after loss starts).</a:t>
            </a:r>
          </a:p>
          <a:p>
            <a:pPr lvl="1"/>
            <a:r>
              <a:rPr lang="en-US" dirty="0" smtClean="0"/>
              <a:t>Transient on BLM at the same time... also drop in DC BCT.</a:t>
            </a:r>
          </a:p>
          <a:p>
            <a:pPr lvl="1"/>
            <a:r>
              <a:rPr lang="en-US" dirty="0" smtClean="0"/>
              <a:t>Fast BCT then oscillating with a period correlated to the tuner position (He </a:t>
            </a:r>
            <a:r>
              <a:rPr lang="en-US" dirty="0" err="1" smtClean="0"/>
              <a:t>pression</a:t>
            </a:r>
            <a:r>
              <a:rPr lang="en-US" dirty="0" smtClean="0"/>
              <a:t> ripple with period ~ 2 min, same in 3B1 and 4B1)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4B1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87780" y="5733320"/>
            <a:ext cx="4752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Philippe Baudrenghien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1" y="692620"/>
            <a:ext cx="6912960" cy="318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3934123"/>
            <a:ext cx="89292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/>
              <a:t>shows </a:t>
            </a:r>
            <a:r>
              <a:rPr lang="en-US" sz="1600" dirty="0" smtClean="0"/>
              <a:t>drop in </a:t>
            </a:r>
            <a:r>
              <a:rPr lang="en-US" sz="1600" dirty="0" err="1" smtClean="0"/>
              <a:t>FastBCT</a:t>
            </a:r>
            <a:r>
              <a:rPr lang="en-US" sz="1600" dirty="0" smtClean="0"/>
              <a:t>, with reduction of mean bunch length at the same time. </a:t>
            </a:r>
          </a:p>
          <a:p>
            <a:pPr algn="l"/>
            <a:r>
              <a:rPr lang="en-US" sz="1600" dirty="0" smtClean="0"/>
              <a:t>Then </a:t>
            </a:r>
            <a:r>
              <a:rPr lang="en-US" sz="1600" dirty="0" err="1" smtClean="0"/>
              <a:t>FastBCT</a:t>
            </a:r>
            <a:r>
              <a:rPr lang="en-US" sz="1600" dirty="0" smtClean="0"/>
              <a:t> oscillates (how can that be?) with a period of ~ 2 min that correlates with the fluctuations of the He pressure in the module (tuner motor steps trying to compensate for the change of cavity volume). </a:t>
            </a:r>
          </a:p>
          <a:p>
            <a:pPr algn="l"/>
            <a:r>
              <a:rPr lang="en-US" sz="1600" dirty="0" smtClean="0"/>
              <a:t>The relaxation takes ~ 10 min and is stopped by the start of ramp (change in voltage and displacement of main coupler). This pressure fluctuations are normal.</a:t>
            </a:r>
          </a:p>
          <a:p>
            <a:pPr algn="l"/>
            <a:r>
              <a:rPr lang="en-US" sz="1600" dirty="0" smtClean="0"/>
              <a:t> But how can </a:t>
            </a:r>
            <a:r>
              <a:rPr lang="en-US" sz="1600" dirty="0" err="1" smtClean="0"/>
              <a:t>FastBCT</a:t>
            </a:r>
            <a:r>
              <a:rPr lang="en-US" sz="1600" dirty="0" smtClean="0"/>
              <a:t> measurement oscillate while bunch length mean does not change (at least not with same period), and with a period apparently correlated with change of cavity shape (talk with BI)?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5B1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692620"/>
            <a:ext cx="8892600" cy="379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450" y="4797190"/>
            <a:ext cx="82811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He </a:t>
            </a:r>
            <a:r>
              <a:rPr lang="en-US" dirty="0" smtClean="0"/>
              <a:t>pressure in Module2B1 also (Cav5B1). The shape variation are slower (~ 4 min period). Clearly the oscillations in </a:t>
            </a:r>
            <a:r>
              <a:rPr lang="en-US" dirty="0" err="1" smtClean="0"/>
              <a:t>FastBCT</a:t>
            </a:r>
            <a:r>
              <a:rPr lang="en-US" dirty="0" smtClean="0"/>
              <a:t> are correlated with the fluctuations in Module1B1 and not correlated with M2B1. </a:t>
            </a:r>
            <a:r>
              <a:rPr lang="en-US" dirty="0" err="1" smtClean="0"/>
              <a:t>Multipactoring</a:t>
            </a:r>
            <a:r>
              <a:rPr lang="en-US" dirty="0" smtClean="0"/>
              <a:t>? Consistent with the intermittent character of the problem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836640"/>
            <a:ext cx="8229600" cy="511175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800" dirty="0" smtClean="0"/>
              <a:t>Test to be done: Try to reproduce situation by changing Cavity field. Maybe </a:t>
            </a:r>
            <a:r>
              <a:rPr lang="en-US" sz="1800" dirty="0" err="1" smtClean="0"/>
              <a:t>multipactoring</a:t>
            </a:r>
            <a:r>
              <a:rPr lang="en-US" sz="1800" dirty="0" smtClean="0"/>
              <a:t> in the antenna?</a:t>
            </a:r>
          </a:p>
          <a:p>
            <a:endParaRPr lang="en-US" sz="1800" dirty="0" smtClean="0"/>
          </a:p>
          <a:p>
            <a:r>
              <a:rPr lang="en-US" sz="1800" dirty="0" smtClean="0"/>
              <a:t>At 3.5 TeV, all seems OK now (see attached): phase noise in 4B1 just like 3B1. Bunch lengthening B1 identical to B2. There does not seem to be a problem anymore.</a:t>
            </a:r>
          </a:p>
          <a:p>
            <a:endParaRPr lang="en-US" sz="1800" dirty="0" smtClean="0"/>
          </a:p>
          <a:p>
            <a:r>
              <a:rPr lang="en-US" sz="1800" dirty="0" smtClean="0"/>
              <a:t>Not sure that 4B1 was the cause of the problem. But to be conservative it is removed at 23:51 </a:t>
            </a:r>
            <a:r>
              <a:rPr lang="en-US" sz="1800" dirty="0" smtClean="0"/>
              <a:t>:</a:t>
            </a:r>
          </a:p>
          <a:p>
            <a:endParaRPr lang="en-US" sz="1800" dirty="0" smtClean="0"/>
          </a:p>
          <a:p>
            <a:r>
              <a:rPr lang="en-US" sz="1800" dirty="0" smtClean="0"/>
              <a:t>RESTORE conditions loaded on Sept 26th to work WITHOUT 4B1:</a:t>
            </a:r>
          </a:p>
          <a:p>
            <a:r>
              <a:rPr lang="en-US" sz="1800" dirty="0" smtClean="0"/>
              <a:t>RFVOLTAGE_PARTITIONS, RFVOLTAGE_PHASE.3B1 (</a:t>
            </a:r>
            <a:r>
              <a:rPr lang="en-US" sz="1800" dirty="0" err="1" smtClean="0"/>
              <a:t>counterphased</a:t>
            </a:r>
            <a:r>
              <a:rPr lang="en-US" sz="1800" dirty="0" smtClean="0"/>
              <a:t> with 4B1), CAVITY_Q.4B1</a:t>
            </a:r>
          </a:p>
          <a:p>
            <a:r>
              <a:rPr lang="en-US" sz="1800" dirty="0" smtClean="0"/>
              <a:t>in both RAMP_3.5TeV_10Aps_Extended and RAMP_3.5TeV_10Aps_V1@0[START]</a:t>
            </a:r>
          </a:p>
          <a:p>
            <a:endParaRPr lang="en-US" sz="1800" dirty="0" smtClean="0"/>
          </a:p>
          <a:p>
            <a:r>
              <a:rPr lang="en-US" sz="1800" dirty="0" smtClean="0"/>
              <a:t>Will put it back on tomorrow... </a:t>
            </a:r>
            <a:endParaRPr lang="en-GB" sz="18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population in stable beams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1052670"/>
            <a:ext cx="7777080" cy="485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this to around midday</a:t>
            </a:r>
          </a:p>
          <a:p>
            <a:pPr lvl="1"/>
            <a:r>
              <a:rPr lang="en-US" dirty="0" smtClean="0"/>
              <a:t>RF intervention in PS until 13:00</a:t>
            </a:r>
          </a:p>
          <a:p>
            <a:r>
              <a:rPr lang="en-US" dirty="0" smtClean="0"/>
              <a:t>368</a:t>
            </a:r>
          </a:p>
          <a:p>
            <a:r>
              <a:rPr lang="en-US" dirty="0" smtClean="0"/>
              <a:t>420</a:t>
            </a:r>
          </a:p>
          <a:p>
            <a:r>
              <a:rPr lang="en-US" dirty="0" smtClean="0"/>
              <a:t>Switch to 50 </a:t>
            </a:r>
            <a:r>
              <a:rPr lang="en-US" smtClean="0"/>
              <a:t>ns tomorrow morning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few days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4" name="Picture 3" descr="Screen shot 2010-10-26 at 2.23.13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484730"/>
            <a:ext cx="9144000" cy="343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167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09:32 Asked SPS for LHC3... but their mains tripped instead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</a:t>
            </a:r>
            <a:r>
              <a:rPr lang="en-US" dirty="0" smtClean="0"/>
              <a:t>avity </a:t>
            </a:r>
            <a:r>
              <a:rPr lang="en-US" dirty="0" smtClean="0"/>
              <a:t>4B1 back </a:t>
            </a:r>
            <a:r>
              <a:rPr lang="en-US" dirty="0" smtClean="0"/>
              <a:t>on 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case of </a:t>
            </a:r>
            <a:r>
              <a:rPr lang="en-US" dirty="0" smtClean="0"/>
              <a:t>de-bunching </a:t>
            </a:r>
            <a:r>
              <a:rPr lang="en-US" dirty="0" smtClean="0"/>
              <a:t>call </a:t>
            </a:r>
            <a:r>
              <a:rPr lang="en-US" dirty="0" smtClean="0"/>
              <a:t>Philippe (see later…)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MD in shadow of CMS filter cleaning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morning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for physics until </a:t>
            </a:r>
            <a:r>
              <a:rPr lang="en-US" dirty="0" smtClean="0"/>
              <a:t>Friday am</a:t>
            </a:r>
            <a:endParaRPr lang="en-US" dirty="0" smtClean="0"/>
          </a:p>
          <a:p>
            <a:pPr lvl="1"/>
            <a:r>
              <a:rPr lang="en-US" dirty="0" smtClean="0"/>
              <a:t>368 bunches…</a:t>
            </a:r>
          </a:p>
          <a:p>
            <a:pPr lvl="1"/>
            <a:r>
              <a:rPr lang="en-US" dirty="0" smtClean="0"/>
              <a:t>Try 400+ again</a:t>
            </a:r>
            <a:endParaRPr lang="en-US" dirty="0" smtClean="0"/>
          </a:p>
          <a:p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Switch </a:t>
            </a:r>
            <a:r>
              <a:rPr lang="en-US" dirty="0" smtClean="0"/>
              <a:t>to 50 ns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Test ramp BI/TOTEM</a:t>
            </a:r>
          </a:p>
          <a:p>
            <a:pPr lvl="1"/>
            <a:endParaRPr lang="en-US" dirty="0"/>
          </a:p>
          <a:p>
            <a:r>
              <a:rPr lang="en-US" dirty="0" smtClean="0"/>
              <a:t>Monday/Tuesday next week</a:t>
            </a:r>
          </a:p>
          <a:p>
            <a:pPr lvl="1"/>
            <a:r>
              <a:rPr lang="en-US" dirty="0" smtClean="0"/>
              <a:t>Provisionally machine development</a:t>
            </a:r>
          </a:p>
          <a:p>
            <a:pPr lvl="1"/>
            <a:endParaRPr lang="en-US" dirty="0"/>
          </a:p>
          <a:p>
            <a:r>
              <a:rPr lang="en-US" dirty="0" smtClean="0"/>
              <a:t>Wednesday – switch to ions</a:t>
            </a:r>
          </a:p>
          <a:p>
            <a:pPr lvl="1"/>
            <a:r>
              <a:rPr lang="en-US" dirty="0" smtClean="0"/>
              <a:t>Contingent on delivery of integrated luminosity target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few days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7699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Provisional planning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420" y="1124680"/>
          <a:ext cx="8209140" cy="371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300"/>
                <a:gridCol w="4608640"/>
                <a:gridCol w="1440200"/>
              </a:tblGrid>
              <a:tr h="3780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8052">
                <a:tc>
                  <a:txBody>
                    <a:bodyPr/>
                    <a:lstStyle/>
                    <a:p>
                      <a:r>
                        <a:rPr lang="en-US" dirty="0" smtClean="0"/>
                        <a:t>Until</a:t>
                      </a:r>
                      <a:r>
                        <a:rPr lang="en-US" baseline="0" dirty="0" smtClean="0"/>
                        <a:t> Friday 08:00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 150</a:t>
                      </a:r>
                      <a:r>
                        <a:rPr lang="en-US" baseline="0" dirty="0" smtClean="0"/>
                        <a:t> 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8052">
                <a:tc>
                  <a:txBody>
                    <a:bodyPr/>
                    <a:lstStyle/>
                    <a:p>
                      <a:r>
                        <a:rPr lang="en-US" dirty="0" smtClean="0"/>
                        <a:t>Friday 08:00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Switch</a:t>
                      </a:r>
                      <a:r>
                        <a:rPr lang="en-US" baseline="0" dirty="0" smtClean="0"/>
                        <a:t> to 50 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8052">
                <a:tc>
                  <a:txBody>
                    <a:bodyPr/>
                    <a:lstStyle/>
                    <a:p>
                      <a:r>
                        <a:rPr lang="en-US" dirty="0" smtClean="0"/>
                        <a:t>Friday evening</a:t>
                      </a:r>
                      <a:r>
                        <a:rPr lang="en-US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ramp 4+1  BI-TOTEM-AGC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hours</a:t>
                      </a:r>
                      <a:endParaRPr lang="en-GB" dirty="0"/>
                    </a:p>
                  </a:txBody>
                  <a:tcPr/>
                </a:tc>
              </a:tr>
              <a:tr h="378052">
                <a:tc>
                  <a:txBody>
                    <a:bodyPr/>
                    <a:lstStyle/>
                    <a:p>
                      <a:r>
                        <a:rPr lang="en-US" dirty="0" smtClean="0"/>
                        <a:t>Overnight Friday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 – IR aperture (if time)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hours</a:t>
                      </a:r>
                      <a:endParaRPr lang="en-GB" dirty="0"/>
                    </a:p>
                  </a:txBody>
                  <a:tcPr/>
                </a:tc>
              </a:tr>
              <a:tr h="378052"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r>
                        <a:rPr lang="en-US" baseline="0" dirty="0" smtClean="0"/>
                        <a:t> – Mon a.m.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ns –</a:t>
                      </a:r>
                      <a:r>
                        <a:rPr lang="en-US" baseline="0" dirty="0" smtClean="0"/>
                        <a:t> into stable beams and push</a:t>
                      </a:r>
                    </a:p>
                    <a:p>
                      <a:r>
                        <a:rPr lang="en-US" baseline="0" dirty="0" smtClean="0"/>
                        <a:t>including 1 fill with Alice dipole/sol off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8052">
                <a:tc>
                  <a:txBody>
                    <a:bodyPr/>
                    <a:lstStyle/>
                    <a:p>
                      <a:r>
                        <a:rPr lang="en-US" dirty="0" smtClean="0"/>
                        <a:t>Mon – Wednesday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High intensity at 450 GeV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Quench test(s)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RF MD 1 &amp; 2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Longitudinal</a:t>
                      </a:r>
                      <a:r>
                        <a:rPr lang="en-US" baseline="0" dirty="0" smtClean="0"/>
                        <a:t> scan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/>
              <a:t>injection with 12 bunches (all fills will have the first injection with 12 bunches).</a:t>
            </a:r>
          </a:p>
          <a:p>
            <a:pPr lvl="0"/>
            <a:r>
              <a:rPr lang="en-US" dirty="0"/>
              <a:t>The first physics fill will be done with 1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12 bunches and 4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24 bunches (from 2 PH injections), in total 108 bunches.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gives not yet the full beam-beam effect.</a:t>
            </a:r>
          </a:p>
          <a:p>
            <a:pPr lvl="0"/>
            <a:r>
              <a:rPr lang="en-US" dirty="0"/>
              <a:t>Further fills will be done with 200 bunches, 300 bunches and 400 bunches if there is sufficient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To be re-discussed if priority should be given to MD studies.</a:t>
            </a:r>
          </a:p>
          <a:p>
            <a:pPr lvl="0"/>
            <a:r>
              <a:rPr lang="en-US" dirty="0"/>
              <a:t>The fill with 200 bunches will be done with batches of 24 bunches, from 2 booster rings.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694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test </a:t>
            </a:r>
            <a:r>
              <a:rPr lang="en-US" dirty="0">
                <a:solidFill>
                  <a:srgbClr val="008000"/>
                </a:solidFill>
              </a:rPr>
              <a:t>of injection gap cleaning - 4h at 450 GeV, high priority (potential limit for 2011 operation). This we are ready to do 'any day, any time' at relatively short notice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abort </a:t>
            </a:r>
            <a:r>
              <a:rPr lang="en-US" dirty="0"/>
              <a:t>gap cleaning at 3.5 TeV - 1 ramp with low intensity beam, high priority - we assume this can be fitted into the final MD period.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28480" y="836640"/>
            <a:ext cx="504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Wingdings"/>
              </a:rPr>
              <a:t>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1309622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1. RF noise induced beam diffusion with nominal LHC beam:</a:t>
            </a:r>
            <a:endParaRPr lang="en-US" sz="1600" dirty="0"/>
          </a:p>
          <a:p>
            <a:r>
              <a:rPr lang="en-US" sz="1600" dirty="0"/>
              <a:t>Beam conditions: End of fill study.</a:t>
            </a:r>
          </a:p>
          <a:p>
            <a:r>
              <a:rPr lang="en-US" sz="1600" dirty="0"/>
              <a:t>Method: We reduce phase noise gain and let "natural" noise blow-up the bunches. We measure lengthening and noise PSD.</a:t>
            </a:r>
          </a:p>
          <a:p>
            <a:r>
              <a:rPr lang="en-US" sz="1600" dirty="0"/>
              <a:t>Time needed: 1-2 hours at end of a physics fill. Preferably </a:t>
            </a:r>
            <a:r>
              <a:rPr lang="en-US" sz="1600" dirty="0" err="1"/>
              <a:t>wk</a:t>
            </a:r>
            <a:r>
              <a:rPr lang="en-US" sz="1600" dirty="0"/>
              <a:t> 43</a:t>
            </a:r>
          </a:p>
          <a:p>
            <a:pPr>
              <a:buNone/>
            </a:pPr>
            <a:r>
              <a:rPr lang="en-US" sz="1600" dirty="0"/>
              <a:t> </a:t>
            </a:r>
          </a:p>
          <a:p>
            <a:r>
              <a:rPr lang="en-US" sz="1600" b="1" dirty="0"/>
              <a:t>2. RF noise induced beam diffusion with pilot LHC beam:</a:t>
            </a:r>
            <a:endParaRPr lang="en-US" sz="1600" dirty="0"/>
          </a:p>
          <a:p>
            <a:r>
              <a:rPr lang="en-US" sz="1600" dirty="0"/>
              <a:t>continuation of measurements done last week (see below)</a:t>
            </a:r>
          </a:p>
          <a:p>
            <a:r>
              <a:rPr lang="en-US" sz="1600" dirty="0"/>
              <a:t>Beam conditions: 4 bunches fat pilots ramped to 3.5 TeV (no blow-up, no squeeze)</a:t>
            </a:r>
          </a:p>
          <a:p>
            <a:r>
              <a:rPr lang="en-US" sz="1600" dirty="0"/>
              <a:t>Time </a:t>
            </a:r>
            <a:r>
              <a:rPr lang="en-US" sz="1600" dirty="0" err="1"/>
              <a:t>needed:a</a:t>
            </a:r>
            <a:r>
              <a:rPr lang="en-US" sz="1600" dirty="0"/>
              <a:t>  4 hours block</a:t>
            </a:r>
          </a:p>
          <a:p>
            <a:r>
              <a:rPr lang="en-US" sz="1600" dirty="0"/>
              <a:t>Preferably during </a:t>
            </a:r>
            <a:r>
              <a:rPr lang="en-US" sz="1600" dirty="0" err="1"/>
              <a:t>wk</a:t>
            </a:r>
            <a:r>
              <a:rPr lang="en-US" sz="1600" dirty="0"/>
              <a:t> 44</a:t>
            </a:r>
          </a:p>
          <a:p>
            <a:pPr>
              <a:buNone/>
            </a:pPr>
            <a:r>
              <a:rPr lang="en-US" sz="1600" dirty="0"/>
              <a:t> </a:t>
            </a:r>
          </a:p>
          <a:p>
            <a:r>
              <a:rPr lang="en-US" sz="1600" b="1" dirty="0">
                <a:solidFill>
                  <a:srgbClr val="008000"/>
                </a:solidFill>
              </a:rPr>
              <a:t>3. Ramping the klystron High Voltage on flat bottom, with beam:</a:t>
            </a:r>
            <a:endParaRPr lang="en-US" sz="1600" dirty="0">
              <a:solidFill>
                <a:srgbClr val="008000"/>
              </a:solidFill>
            </a:endParaRPr>
          </a:p>
          <a:p>
            <a:r>
              <a:rPr lang="en-US" sz="1600" dirty="0">
                <a:solidFill>
                  <a:srgbClr val="008000"/>
                </a:solidFill>
              </a:rPr>
              <a:t>Beam conditions: ~100 bunches nominal at 450 GeV</a:t>
            </a:r>
          </a:p>
          <a:p>
            <a:r>
              <a:rPr lang="en-US" sz="1600" dirty="0">
                <a:solidFill>
                  <a:srgbClr val="008000"/>
                </a:solidFill>
              </a:rPr>
              <a:t>Goal: vary the HV with circulating beam and confirm no effect on beam.</a:t>
            </a:r>
          </a:p>
          <a:p>
            <a:r>
              <a:rPr lang="en-US" sz="1600" dirty="0">
                <a:solidFill>
                  <a:srgbClr val="008000"/>
                </a:solidFill>
              </a:rPr>
              <a:t>Motivation: Prepare for High Intensity 2011 operation</a:t>
            </a:r>
          </a:p>
          <a:p>
            <a:r>
              <a:rPr lang="en-US" sz="1600" dirty="0">
                <a:solidFill>
                  <a:srgbClr val="008000"/>
                </a:solidFill>
              </a:rPr>
              <a:t>Time needed: 1-2 hours, preferably second half </a:t>
            </a:r>
            <a:r>
              <a:rPr lang="en-US" sz="1600" dirty="0" err="1">
                <a:solidFill>
                  <a:srgbClr val="008000"/>
                </a:solidFill>
              </a:rPr>
              <a:t>wk</a:t>
            </a:r>
            <a:r>
              <a:rPr lang="en-US" sz="1600" dirty="0">
                <a:solidFill>
                  <a:srgbClr val="008000"/>
                </a:solidFill>
              </a:rPr>
              <a:t> 43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55970" y="6381410"/>
            <a:ext cx="288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Philippe </a:t>
            </a:r>
            <a:r>
              <a:rPr lang="en-US" dirty="0" err="1" smtClean="0"/>
              <a:t>Baudrenghien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200" y="5445280"/>
            <a:ext cx="504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Wingdings"/>
              </a:rPr>
              <a:t>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3670672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Orbit shift versus TCT check: </a:t>
            </a:r>
          </a:p>
          <a:p>
            <a:pPr lvl="1"/>
            <a:r>
              <a:rPr lang="en-US" dirty="0" smtClean="0"/>
              <a:t>collide 1 bunch and check the TCT center change as compared to predicted orbit change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Quench tests</a:t>
            </a:r>
          </a:p>
          <a:p>
            <a:pPr lvl="1"/>
            <a:r>
              <a:rPr lang="en-US" dirty="0" smtClean="0"/>
              <a:t>450 GeV with injected beam</a:t>
            </a:r>
          </a:p>
          <a:p>
            <a:pPr lvl="1"/>
            <a:r>
              <a:rPr lang="en-US" dirty="0" smtClean="0"/>
              <a:t>3.5 TeV with wire scanners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Aperture in IRs at 450 GeV</a:t>
            </a:r>
            <a:endParaRPr lang="en-US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etc.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studies – list to be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616780"/>
          </a:xfrm>
        </p:spPr>
        <p:txBody>
          <a:bodyPr/>
          <a:lstStyle/>
          <a:p>
            <a:r>
              <a:rPr lang="en-US" sz="1800" dirty="0" smtClean="0"/>
              <a:t>Check the linearity of the fast BCT’s in the new configuration for nominal bunches</a:t>
            </a:r>
          </a:p>
          <a:p>
            <a:r>
              <a:rPr lang="en-US" sz="1800" dirty="0" smtClean="0"/>
              <a:t>Tune the High BW/Low Gain fast BCT calibration for the coming ion run</a:t>
            </a:r>
          </a:p>
          <a:p>
            <a:r>
              <a:rPr lang="en-US" sz="1800" dirty="0" smtClean="0"/>
              <a:t>Measure the High BW/Low Gain fast BCT sensitivity limit and linearity for low intensity bunches (ion run)</a:t>
            </a:r>
          </a:p>
          <a:p>
            <a:r>
              <a:rPr lang="en-US" sz="1800" dirty="0" smtClean="0"/>
              <a:t>Re-check BPM sensitivity limit</a:t>
            </a:r>
          </a:p>
          <a:p>
            <a:r>
              <a:rPr lang="en-US" sz="1800" dirty="0" smtClean="0"/>
              <a:t>Calibrate the abort gap over the whole ramp</a:t>
            </a:r>
          </a:p>
          <a:p>
            <a:r>
              <a:rPr lang="en-US" sz="1800" dirty="0" smtClean="0"/>
              <a:t>Check the abort gap acquisition gate timing resolution and stability</a:t>
            </a:r>
          </a:p>
          <a:p>
            <a:r>
              <a:rPr lang="en-US" sz="1800" dirty="0" smtClean="0"/>
              <a:t>Commission BGI in preparation to ions</a:t>
            </a:r>
          </a:p>
          <a:p>
            <a:r>
              <a:rPr lang="en-US" sz="1800" dirty="0" smtClean="0"/>
              <a:t>Check BSRT/BGI/BWS cross-calibration including corresponding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logging</a:t>
            </a:r>
          </a:p>
          <a:p>
            <a:r>
              <a:rPr lang="en-US" sz="1800" dirty="0" smtClean="0"/>
              <a:t>Test and compare bunch/bunch profile measurement via BWS and/or BSRT</a:t>
            </a:r>
          </a:p>
          <a:p>
            <a:r>
              <a:rPr lang="en-US" sz="1800" dirty="0" smtClean="0"/>
              <a:t>PLL studies during ramp continued</a:t>
            </a:r>
          </a:p>
          <a:p>
            <a:endParaRPr lang="en-US" sz="1800" dirty="0" smtClean="0"/>
          </a:p>
          <a:p>
            <a:r>
              <a:rPr lang="en-US" sz="1800" dirty="0" smtClean="0"/>
              <a:t>For all this, we would need the 2 rings for a few hours at 450 GeV then a ramp and again a few hours at 3.5 TeV. This would be really difficult to fit in a 4 hour slot. 8 would be perfect but we could try with 6.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1)   </a:t>
            </a:r>
            <a:r>
              <a:rPr lang="en-US" sz="2000" dirty="0">
                <a:solidFill>
                  <a:srgbClr val="FF0000"/>
                </a:solidFill>
              </a:rPr>
              <a:t>multi-bunch </a:t>
            </a:r>
            <a:r>
              <a:rPr lang="en-US" sz="2000" dirty="0" smtClean="0">
                <a:solidFill>
                  <a:srgbClr val="FF0000"/>
                </a:solidFill>
              </a:rPr>
              <a:t>acquisition </a:t>
            </a:r>
            <a:r>
              <a:rPr lang="en-US" sz="2000" dirty="0">
                <a:solidFill>
                  <a:srgbClr val="FF0000"/>
                </a:solidFill>
              </a:rPr>
              <a:t>of the damper pick-ups signals</a:t>
            </a:r>
            <a:r>
              <a:rPr lang="en-US" sz="2000" dirty="0"/>
              <a:t>, </a:t>
            </a:r>
            <a:r>
              <a:rPr lang="en-US" sz="2000" dirty="0" smtClean="0"/>
              <a:t>update: </a:t>
            </a:r>
            <a:r>
              <a:rPr lang="en-US" sz="2000" dirty="0" err="1" smtClean="0"/>
              <a:t>Verena</a:t>
            </a:r>
            <a:r>
              <a:rPr lang="en-US" sz="2000" dirty="0" smtClean="0"/>
              <a:t> </a:t>
            </a:r>
            <a:r>
              <a:rPr lang="en-US" sz="2000" dirty="0"/>
              <a:t>released her software, but some changes need to be still done for </a:t>
            </a:r>
            <a:r>
              <a:rPr lang="en-US" sz="2000" dirty="0" smtClean="0"/>
              <a:t>the drivers </a:t>
            </a:r>
            <a:r>
              <a:rPr lang="en-US" sz="2000" dirty="0"/>
              <a:t>and the </a:t>
            </a:r>
            <a:r>
              <a:rPr lang="en-US" sz="2000" dirty="0" err="1"/>
              <a:t>fesa</a:t>
            </a:r>
            <a:r>
              <a:rPr lang="en-US" sz="2000" dirty="0"/>
              <a:t> class, see schedule </a:t>
            </a:r>
            <a:r>
              <a:rPr lang="en-US" sz="2000" dirty="0" smtClean="0"/>
              <a:t>below. We </a:t>
            </a:r>
            <a:r>
              <a:rPr lang="en-US" sz="2000" dirty="0"/>
              <a:t>would like a slot on </a:t>
            </a:r>
            <a:r>
              <a:rPr lang="en-US" sz="2000" dirty="0" smtClean="0"/>
              <a:t>Wednesday </a:t>
            </a:r>
            <a:r>
              <a:rPr lang="en-US" sz="2000" dirty="0"/>
              <a:t>(at the earliest)  to reboot </a:t>
            </a:r>
            <a:r>
              <a:rPr lang="en-US" sz="2000" dirty="0" smtClean="0"/>
              <a:t>crates</a:t>
            </a:r>
            <a:endParaRPr lang="en-US" sz="2000" dirty="0"/>
          </a:p>
          <a:p>
            <a:r>
              <a:rPr lang="en-US" sz="2000" dirty="0"/>
              <a:t>2)   </a:t>
            </a:r>
            <a:r>
              <a:rPr lang="en-US" sz="2000" dirty="0">
                <a:solidFill>
                  <a:srgbClr val="FF0000"/>
                </a:solidFill>
              </a:rPr>
              <a:t>gain in ramp</a:t>
            </a:r>
            <a:r>
              <a:rPr lang="en-US" sz="2000" dirty="0"/>
              <a:t>: I have discussed with </a:t>
            </a:r>
            <a:r>
              <a:rPr lang="en-US" sz="2000" dirty="0" err="1"/>
              <a:t>Delphine</a:t>
            </a:r>
            <a:r>
              <a:rPr lang="en-US" sz="2000" dirty="0"/>
              <a:t> the </a:t>
            </a:r>
            <a:r>
              <a:rPr lang="en-US" sz="2000" dirty="0" smtClean="0"/>
              <a:t>specs to </a:t>
            </a:r>
            <a:r>
              <a:rPr lang="en-US" sz="2000" dirty="0"/>
              <a:t>be seen if after she has implemented </a:t>
            </a:r>
            <a:r>
              <a:rPr lang="en-US" sz="2000" dirty="0" smtClean="0"/>
              <a:t>and tested </a:t>
            </a:r>
            <a:r>
              <a:rPr lang="en-US" sz="2000" dirty="0"/>
              <a:t>the new scheme an LSA release should be </a:t>
            </a:r>
            <a:r>
              <a:rPr lang="en-US" sz="2000" dirty="0" smtClean="0"/>
              <a:t>done</a:t>
            </a:r>
            <a:endParaRPr lang="en-US" sz="2000" dirty="0"/>
          </a:p>
          <a:p>
            <a:r>
              <a:rPr lang="en-US" sz="2000" dirty="0"/>
              <a:t>3)  </a:t>
            </a:r>
            <a:r>
              <a:rPr lang="en-US" sz="2000" dirty="0">
                <a:solidFill>
                  <a:srgbClr val="FF0000"/>
                </a:solidFill>
              </a:rPr>
              <a:t> abort gap cleaning @450 GeV</a:t>
            </a:r>
            <a:r>
              <a:rPr lang="en-US" sz="2000" dirty="0"/>
              <a:t>: should be used from re-start onwards. Needs to be </a:t>
            </a:r>
            <a:r>
              <a:rPr lang="en-US" sz="2000" dirty="0" smtClean="0"/>
              <a:t>disabled for </a:t>
            </a:r>
            <a:r>
              <a:rPr lang="en-US" sz="2000" dirty="0"/>
              <a:t>clean tune measurement. A beam based measurement is probably the best approach </a:t>
            </a:r>
            <a:r>
              <a:rPr lang="en-US" sz="2000" dirty="0" smtClean="0"/>
              <a:t>to identifying </a:t>
            </a:r>
            <a:r>
              <a:rPr lang="en-US" sz="2000" dirty="0"/>
              <a:t>why we pollute the tune measurement; we have some ideas, could be done </a:t>
            </a:r>
            <a:r>
              <a:rPr lang="en-US" sz="2000" dirty="0" smtClean="0"/>
              <a:t>during the </a:t>
            </a:r>
            <a:r>
              <a:rPr lang="en-US" sz="2000" dirty="0"/>
              <a:t>weekend during some of the test ramps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4)   </a:t>
            </a:r>
            <a:r>
              <a:rPr lang="en-US" sz="2000" dirty="0">
                <a:solidFill>
                  <a:srgbClr val="FF0000"/>
                </a:solidFill>
              </a:rPr>
              <a:t>injection  cleaning</a:t>
            </a:r>
            <a:r>
              <a:rPr lang="en-US" sz="2000" dirty="0"/>
              <a:t>: we suggest a manual test first, after that, implementation in </a:t>
            </a:r>
            <a:r>
              <a:rPr lang="en-US" sz="2000" dirty="0" smtClean="0"/>
              <a:t>sequencer </a:t>
            </a:r>
            <a:endParaRPr lang="en-US" sz="20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23910" y="6237390"/>
            <a:ext cx="25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Wolfgang </a:t>
            </a:r>
            <a:r>
              <a:rPr lang="en-US" dirty="0" err="1" smtClean="0"/>
              <a:t>Hofle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082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5)  </a:t>
            </a:r>
            <a:r>
              <a:rPr lang="en-US" sz="1800" dirty="0">
                <a:solidFill>
                  <a:srgbClr val="FF0000"/>
                </a:solidFill>
              </a:rPr>
              <a:t> abort gap cleaning in ramp</a:t>
            </a:r>
            <a:r>
              <a:rPr lang="en-US" sz="1800" dirty="0"/>
              <a:t>: following discussion with Elena, convinced we would </a:t>
            </a:r>
            <a:r>
              <a:rPr lang="en-US" sz="1800" dirty="0">
                <a:solidFill>
                  <a:srgbClr val="FF0000"/>
                </a:solidFill>
              </a:rPr>
              <a:t>NOT</a:t>
            </a:r>
            <a:r>
              <a:rPr lang="en-US" sz="1800" dirty="0"/>
              <a:t> </a:t>
            </a:r>
            <a:r>
              <a:rPr lang="en-US" sz="1800" dirty="0" smtClean="0"/>
              <a:t>need this</a:t>
            </a:r>
            <a:r>
              <a:rPr lang="en-US" sz="1800" dirty="0"/>
              <a:t>; time scales can be found in Elena's papers (EPAC 2004 for example), start of ramp: </a:t>
            </a:r>
            <a:r>
              <a:rPr lang="en-US" sz="1800" dirty="0" smtClean="0"/>
              <a:t>beam lost </a:t>
            </a:r>
            <a:r>
              <a:rPr lang="en-US" sz="1800" dirty="0"/>
              <a:t>after ~ 20 s, at full ramp rate used now lost after &lt; 2 s; for more accurate numbers </a:t>
            </a:r>
            <a:r>
              <a:rPr lang="en-US" sz="1800" dirty="0" smtClean="0"/>
              <a:t>one would </a:t>
            </a:r>
            <a:r>
              <a:rPr lang="en-US" sz="1800" dirty="0"/>
              <a:t>need to take into account the actual voltage, ramp rates, start-of ramp function </a:t>
            </a:r>
            <a:r>
              <a:rPr lang="en-US" sz="1800" dirty="0" smtClean="0"/>
              <a:t>and function </a:t>
            </a:r>
            <a:r>
              <a:rPr lang="en-US" sz="1800" dirty="0"/>
              <a:t>for the momentum collimation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6)   </a:t>
            </a:r>
            <a:r>
              <a:rPr lang="en-US" sz="1800" dirty="0">
                <a:solidFill>
                  <a:srgbClr val="FF0000"/>
                </a:solidFill>
              </a:rPr>
              <a:t>abort gap cleaning at 3.5 TeV</a:t>
            </a:r>
            <a:r>
              <a:rPr lang="en-US" sz="1800" dirty="0"/>
              <a:t>, probably advised for higher intensity as there is little energy </a:t>
            </a:r>
            <a:r>
              <a:rPr lang="en-US" sz="1800" dirty="0" smtClean="0"/>
              <a:t>loss</a:t>
            </a:r>
            <a:r>
              <a:rPr lang="en-US" sz="1800" dirty="0"/>
              <a:t> at 3.5 TeV (7 TeV -&gt; synch. radiation !), in particular during a long fill we may accumulate </a:t>
            </a:r>
            <a:r>
              <a:rPr lang="en-US" sz="1800" dirty="0" smtClean="0"/>
              <a:t>beam in </a:t>
            </a:r>
            <a:r>
              <a:rPr lang="en-US" sz="1800" dirty="0"/>
              <a:t>abort gap. We should allocate some time to study this and make the cleaning </a:t>
            </a:r>
            <a:r>
              <a:rPr lang="en-US" sz="1800" dirty="0" smtClean="0"/>
              <a:t>operational at </a:t>
            </a:r>
            <a:r>
              <a:rPr lang="en-US" sz="1800" dirty="0"/>
              <a:t>3.5 TeV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>
                <a:solidFill>
                  <a:srgbClr val="FF0000"/>
                </a:solidFill>
              </a:rPr>
              <a:t>7)   some time needed for the 50 ns set-up (2x4 hours)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23910" y="6237390"/>
            <a:ext cx="25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Wolfgang </a:t>
            </a:r>
            <a:r>
              <a:rPr lang="en-US" dirty="0" err="1" smtClean="0"/>
              <a:t>Hofle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9411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40 - 50 pb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Alice – fill without dipole</a:t>
            </a:r>
          </a:p>
          <a:p>
            <a:r>
              <a:rPr lang="en-US" dirty="0" smtClean="0"/>
              <a:t>Totem – dedicated fill</a:t>
            </a:r>
          </a:p>
          <a:p>
            <a:r>
              <a:rPr lang="en-US" dirty="0" smtClean="0"/>
              <a:t>Totem – 90m</a:t>
            </a:r>
          </a:p>
          <a:p>
            <a:r>
              <a:rPr lang="en-US" dirty="0" smtClean="0"/>
              <a:t>Longitudinal scan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cleaning kicker will start always 100 ns (kicker rise time) before the first bucket to be injected.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injection cleaning (only) will be switched off shortly before each transfer and thus switched on right after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Summary:</a:t>
            </a:r>
          </a:p>
          <a:p>
            <a:pPr lvl="1"/>
            <a:r>
              <a:rPr lang="en-US" dirty="0" smtClean="0"/>
              <a:t>AG </a:t>
            </a:r>
            <a:r>
              <a:rPr lang="en-US" dirty="0" smtClean="0"/>
              <a:t>cleaning with v-dampers kept on along all the </a:t>
            </a:r>
            <a:r>
              <a:rPr lang="en-US" dirty="0" smtClean="0"/>
              <a:t>experiment.</a:t>
            </a:r>
          </a:p>
          <a:p>
            <a:pPr lvl="1"/>
            <a:r>
              <a:rPr lang="en-US" dirty="0" smtClean="0"/>
              <a:t>Injection </a:t>
            </a:r>
            <a:r>
              <a:rPr lang="en-US" dirty="0" smtClean="0"/>
              <a:t>cleaning with h-dampers used to clean the </a:t>
            </a:r>
            <a:br>
              <a:rPr lang="en-US" dirty="0" smtClean="0"/>
            </a:br>
            <a:r>
              <a:rPr lang="en-US" dirty="0" smtClean="0"/>
              <a:t>region to be filled and switched off at each transfer.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Two </a:t>
            </a:r>
            <a:r>
              <a:rPr lang="en-US" dirty="0" smtClean="0">
                <a:solidFill>
                  <a:srgbClr val="FF0000"/>
                </a:solidFill>
              </a:rPr>
              <a:t>physics fills (B1) with and w/o injection cleaning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proved that the injection cleaning is feasible and efficient.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cleaning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cleaning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20"/>
            <a:ext cx="8892600" cy="415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** Should check the TDI setting and collimation </a:t>
            </a:r>
            <a:r>
              <a:rPr lang="en-US" dirty="0" err="1" smtClean="0"/>
              <a:t>heirarchy</a:t>
            </a:r>
            <a:r>
              <a:rPr lang="en-US" dirty="0" smtClean="0"/>
              <a:t> for B1 at 450 GeV, as this is the second case where we see losses here which are higher than expected </a:t>
            </a:r>
            <a:r>
              <a:rPr lang="en-US" dirty="0" err="1" smtClean="0"/>
              <a:t>wrt</a:t>
            </a:r>
            <a:r>
              <a:rPr lang="en-US" dirty="0" smtClean="0"/>
              <a:t> IR7. Only a factor of 5 lower losses on the TDI **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13:32</a:t>
            </a:r>
            <a:r>
              <a:rPr lang="en-GB" dirty="0" smtClean="0"/>
              <a:t> </a:t>
            </a:r>
            <a:r>
              <a:rPr lang="en-US" dirty="0" smtClean="0"/>
              <a:t> It </a:t>
            </a:r>
            <a:r>
              <a:rPr lang="en-US" dirty="0" smtClean="0"/>
              <a:t>turned out that the AG cleaning window was not correctly </a:t>
            </a:r>
            <a:r>
              <a:rPr lang="en-US" dirty="0" smtClean="0"/>
              <a:t>set – understood – low level bucket numbers wrong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issues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440" y="1484730"/>
            <a:ext cx="8229600" cy="5111750"/>
          </a:xfrm>
        </p:spPr>
        <p:txBody>
          <a:bodyPr/>
          <a:lstStyle/>
          <a:p>
            <a:r>
              <a:rPr lang="en-US" sz="1600" dirty="0" smtClean="0"/>
              <a:t>RF </a:t>
            </a:r>
            <a:r>
              <a:rPr lang="en-US" sz="1600" dirty="0" err="1" smtClean="0"/>
              <a:t>MD:Use</a:t>
            </a:r>
            <a:r>
              <a:rPr lang="en-US" sz="1600" dirty="0" smtClean="0"/>
              <a:t> </a:t>
            </a:r>
            <a:r>
              <a:rPr lang="en-US" sz="1600" dirty="0" smtClean="0"/>
              <a:t>B2 only. Ask for "</a:t>
            </a:r>
            <a:r>
              <a:rPr lang="en-US" sz="1600" dirty="0" err="1" smtClean="0"/>
              <a:t>reasonnable</a:t>
            </a:r>
            <a:r>
              <a:rPr lang="en-US" sz="1600" dirty="0" smtClean="0"/>
              <a:t> beam" (128 nominal). Change HV on module 2 B2 (Cav5-8B2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r>
              <a:rPr lang="en-US" sz="1600" dirty="0" smtClean="0"/>
              <a:t>Played with HV from 50 kV up to 58 kV then down to 42 kV. Let cathode current adjust naturally (no change to </a:t>
            </a:r>
            <a:r>
              <a:rPr lang="en-US" sz="1600" dirty="0" err="1" smtClean="0"/>
              <a:t>Mandoline</a:t>
            </a:r>
            <a:r>
              <a:rPr lang="en-US" sz="1600" dirty="0" smtClean="0"/>
              <a:t> pos</a:t>
            </a:r>
            <a:r>
              <a:rPr lang="en-US" sz="1600" dirty="0" smtClean="0"/>
              <a:t>).</a:t>
            </a:r>
            <a:endParaRPr lang="en-US" sz="1600" dirty="0" smtClean="0"/>
          </a:p>
          <a:p>
            <a:r>
              <a:rPr lang="en-US" sz="1600" dirty="0" smtClean="0"/>
              <a:t>All loops remain stable and compensated for the change of klystron phase-shift with HV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r>
              <a:rPr lang="en-US" sz="1600" dirty="0" smtClean="0"/>
              <a:t>Two observations on beam</a:t>
            </a:r>
            <a:r>
              <a:rPr lang="en-US" sz="1600" dirty="0" smtClean="0"/>
              <a:t>:</a:t>
            </a:r>
            <a:endParaRPr lang="en-US" sz="1600" dirty="0" smtClean="0"/>
          </a:p>
          <a:p>
            <a:pPr lvl="1"/>
            <a:r>
              <a:rPr lang="en-US" sz="1600" dirty="0" smtClean="0"/>
              <a:t>14:55 Decrease of Bunch Length Min. Probably start scraping marginal bunch. Loss observed by EIC and orbit trimmed at 14:56. We go back to nominal HV (50 kV) but that does not cure the problem, and </a:t>
            </a:r>
            <a:r>
              <a:rPr lang="en-US" sz="1600" dirty="0" smtClean="0"/>
              <a:t>at…</a:t>
            </a:r>
            <a:endParaRPr lang="en-US" sz="1600" dirty="0" smtClean="0"/>
          </a:p>
          <a:p>
            <a:pPr lvl="1"/>
            <a:r>
              <a:rPr lang="en-US" sz="1600" dirty="0" smtClean="0"/>
              <a:t>15:07 Loss in DC BCT, Fast BCT and Bunch length decrease. Transverse</a:t>
            </a:r>
            <a:r>
              <a:rPr lang="en-US" sz="1600" dirty="0" smtClean="0"/>
              <a:t>?</a:t>
            </a:r>
            <a:endParaRPr lang="en-US" sz="1600" dirty="0" smtClean="0"/>
          </a:p>
          <a:p>
            <a:pPr lvl="1"/>
            <a:r>
              <a:rPr lang="en-US" sz="1600" dirty="0" smtClean="0"/>
              <a:t>15:19 with 46 kV, klystron 6B2 saturates. Further decrease in HV to 42 kV make ALL klystron saturate and effect on bunch length. Reversible when returning to nominal 50 kV.</a:t>
            </a:r>
          </a:p>
          <a:p>
            <a:endParaRPr lang="en-US" sz="1600" dirty="0" smtClean="0"/>
          </a:p>
          <a:p>
            <a:r>
              <a:rPr lang="en-US" sz="1600" dirty="0" smtClean="0"/>
              <a:t>CONCLUSION: Convincing, except for the not-understood loss around 15:00. Suggest the OP crew to refill quick....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MD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410" y="692620"/>
            <a:ext cx="8425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Changing klystron High Voltage with circulating beam at 450 GeV</a:t>
            </a:r>
            <a:endParaRPr lang="en-GB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18:03 Injection kicker – point 2 – flash over</a:t>
            </a:r>
          </a:p>
          <a:p>
            <a:r>
              <a:rPr lang="en-US" dirty="0" smtClean="0"/>
              <a:t>18:10 Water leak CMS – emergency access </a:t>
            </a:r>
          </a:p>
          <a:p>
            <a:r>
              <a:rPr lang="en-US" dirty="0" smtClean="0"/>
              <a:t>19:35 CMS out</a:t>
            </a:r>
          </a:p>
          <a:p>
            <a:r>
              <a:rPr lang="en-US" dirty="0" smtClean="0"/>
              <a:t>22:40  RF glitch – rapid de-bunching</a:t>
            </a:r>
          </a:p>
          <a:p>
            <a:r>
              <a:rPr lang="en-US" dirty="0" smtClean="0"/>
              <a:t>22:46 Start ramp</a:t>
            </a:r>
          </a:p>
          <a:p>
            <a:pPr lvl="1"/>
            <a:r>
              <a:rPr lang="en-US" dirty="0" smtClean="0"/>
              <a:t>Big </a:t>
            </a:r>
            <a:r>
              <a:rPr lang="en-US" dirty="0" err="1" smtClean="0"/>
              <a:t>unbunched</a:t>
            </a:r>
            <a:r>
              <a:rPr lang="en-US" dirty="0" smtClean="0"/>
              <a:t> losses in IR3 at start – squeaked through</a:t>
            </a:r>
          </a:p>
          <a:p>
            <a:pPr lvl="1"/>
            <a:r>
              <a:rPr lang="en-US" dirty="0" smtClean="0"/>
              <a:t>If we consider the intensity lost from the fast BCT, we had lost out of the buckets about ~1.6e12p (B1 only). They were then lost within the first ~25 s of the ramp. No BLM losses were seen when the particles left the buckets.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peak loss rate at the TCP in IP3 was ~ 1 </a:t>
            </a:r>
            <a:r>
              <a:rPr lang="en-US" dirty="0" err="1" smtClean="0"/>
              <a:t>Gy</a:t>
            </a:r>
            <a:r>
              <a:rPr lang="en-US" dirty="0" smtClean="0"/>
              <a:t>/s and we had losses in all the sectors. See attached the loss map and the zoom in IP3. The hierarchy was respected.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Wednesday – refill for physics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836640"/>
            <a:ext cx="6783223" cy="55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Unbunched</a:t>
            </a:r>
            <a:r>
              <a:rPr lang="en-US" dirty="0" smtClean="0"/>
              <a:t> beam…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980660"/>
            <a:ext cx="8149675" cy="40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40950</TotalTime>
  <Words>1611</Words>
  <Application>Microsoft Office PowerPoint</Application>
  <PresentationFormat>On-screen Show (4:3)</PresentationFormat>
  <Paragraphs>227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Pixel</vt:lpstr>
      <vt:lpstr>Wednesday 27-10-2010</vt:lpstr>
      <vt:lpstr>Wednesday morning</vt:lpstr>
      <vt:lpstr>Injection cleaning</vt:lpstr>
      <vt:lpstr>Injection cleaning</vt:lpstr>
      <vt:lpstr>Two issues</vt:lpstr>
      <vt:lpstr>RF MD </vt:lpstr>
      <vt:lpstr>Late Wednesday – refill for physics</vt:lpstr>
      <vt:lpstr>Slide 8</vt:lpstr>
      <vt:lpstr>Unbunched beam…</vt:lpstr>
      <vt:lpstr>Start ramp</vt:lpstr>
      <vt:lpstr>Thursday morning</vt:lpstr>
      <vt:lpstr>4B1</vt:lpstr>
      <vt:lpstr>4B1</vt:lpstr>
      <vt:lpstr>5B1</vt:lpstr>
      <vt:lpstr>Conclusions</vt:lpstr>
      <vt:lpstr>Abort gap population in stable beams</vt:lpstr>
      <vt:lpstr>Today…</vt:lpstr>
      <vt:lpstr>Slide 18</vt:lpstr>
      <vt:lpstr>Next few days</vt:lpstr>
      <vt:lpstr>Next few days</vt:lpstr>
      <vt:lpstr>Provisional planning</vt:lpstr>
      <vt:lpstr>50 ns</vt:lpstr>
      <vt:lpstr>ABT</vt:lpstr>
      <vt:lpstr>RF</vt:lpstr>
      <vt:lpstr>OP etc. </vt:lpstr>
      <vt:lpstr>BI studies – list to be updated</vt:lpstr>
      <vt:lpstr>TFB</vt:lpstr>
      <vt:lpstr>TFB</vt:lpstr>
      <vt:lpstr>Experiments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1572</cp:revision>
  <dcterms:created xsi:type="dcterms:W3CDTF">2010-10-13T07:44:28Z</dcterms:created>
  <dcterms:modified xsi:type="dcterms:W3CDTF">2010-10-28T07:38:25Z</dcterms:modified>
</cp:coreProperties>
</file>