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519" r:id="rId2"/>
    <p:sldId id="520" r:id="rId3"/>
    <p:sldId id="522" r:id="rId4"/>
    <p:sldId id="523" r:id="rId5"/>
    <p:sldId id="526" r:id="rId6"/>
    <p:sldId id="525" r:id="rId7"/>
    <p:sldId id="524" r:id="rId8"/>
    <p:sldId id="531" r:id="rId9"/>
    <p:sldId id="532" r:id="rId10"/>
    <p:sldId id="533" r:id="rId11"/>
    <p:sldId id="521" r:id="rId12"/>
    <p:sldId id="535" r:id="rId13"/>
    <p:sldId id="527" r:id="rId14"/>
    <p:sldId id="528" r:id="rId15"/>
    <p:sldId id="529" r:id="rId16"/>
    <p:sldId id="530" r:id="rId17"/>
    <p:sldId id="53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245" autoAdjust="0"/>
    <p:restoredTop sz="91248" autoAdjust="0"/>
  </p:normalViewPr>
  <p:slideViewPr>
    <p:cSldViewPr snapToGrid="0" snapToObjects="1">
      <p:cViewPr varScale="1">
        <p:scale>
          <a:sx n="92" d="100"/>
          <a:sy n="92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10/31/10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Saturday 30</a:t>
            </a:r>
            <a:r>
              <a:rPr lang="en-US" dirty="0" smtClean="0"/>
              <a:t>.10.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08h07: Abort gap filling </a:t>
            </a:r>
            <a:r>
              <a:rPr lang="en-US" dirty="0" smtClean="0"/>
              <a:t>study.</a:t>
            </a:r>
          </a:p>
          <a:p>
            <a:r>
              <a:rPr lang="en-US" dirty="0" smtClean="0"/>
              <a:t>09h48: Beam dump.</a:t>
            </a:r>
          </a:p>
          <a:p>
            <a:pPr lvl="1"/>
            <a:r>
              <a:rPr lang="en-US" dirty="0" smtClean="0"/>
              <a:t>LHC: ramp down and recycle.</a:t>
            </a:r>
            <a:endParaRPr lang="en-US" dirty="0" smtClean="0"/>
          </a:p>
          <a:p>
            <a:pPr lvl="1"/>
            <a:r>
              <a:rPr lang="en-US" dirty="0" smtClean="0"/>
              <a:t>SPS </a:t>
            </a:r>
            <a:r>
              <a:rPr lang="en-US" dirty="0" smtClean="0"/>
              <a:t>working on setting up the 50 ns </a:t>
            </a:r>
            <a:r>
              <a:rPr lang="en-US" dirty="0" smtClean="0"/>
              <a:t>beam, longitudinal </a:t>
            </a:r>
            <a:r>
              <a:rPr lang="en-US" dirty="0" smtClean="0"/>
              <a:t>blow up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LHC: In parallel tests with 12b 50ns  injection.</a:t>
            </a:r>
          </a:p>
          <a:p>
            <a:r>
              <a:rPr lang="en-US" dirty="0" smtClean="0"/>
              <a:t>13h45: SPS results (T. </a:t>
            </a:r>
            <a:r>
              <a:rPr lang="en-US" dirty="0" err="1" smtClean="0"/>
              <a:t>Bohl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satellites </a:t>
            </a:r>
            <a:r>
              <a:rPr lang="en-US" dirty="0" smtClean="0"/>
              <a:t>at most .5 per mille observed</a:t>
            </a:r>
            <a:r>
              <a:rPr lang="en-US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+</a:t>
            </a:r>
            <a:r>
              <a:rPr lang="en-US" dirty="0" smtClean="0"/>
              <a:t>-18% </a:t>
            </a:r>
            <a:r>
              <a:rPr lang="en-US" dirty="0" err="1" smtClean="0"/>
              <a:t>intenisty</a:t>
            </a:r>
            <a:r>
              <a:rPr lang="en-US" dirty="0" smtClean="0"/>
              <a:t> </a:t>
            </a:r>
            <a:r>
              <a:rPr lang="en-US" dirty="0" err="1" smtClean="0"/>
              <a:t>varition</a:t>
            </a:r>
            <a:r>
              <a:rPr lang="en-US" dirty="0" smtClean="0"/>
              <a:t> (from bunch length </a:t>
            </a:r>
            <a:r>
              <a:rPr lang="en-US" dirty="0" err="1" smtClean="0"/>
              <a:t>x</a:t>
            </a:r>
            <a:r>
              <a:rPr lang="en-US" dirty="0" smtClean="0"/>
              <a:t> peak) at flat top</a:t>
            </a:r>
            <a:r>
              <a:rPr lang="en-US" dirty="0" smtClean="0"/>
              <a:t>;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we have from 0.8e10 to 1.1e11 ppb from our </a:t>
            </a:r>
            <a:r>
              <a:rPr lang="en-US" dirty="0" err="1" smtClean="0"/>
              <a:t>fbct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bunch </a:t>
            </a:r>
            <a:r>
              <a:rPr lang="en-US" dirty="0" smtClean="0"/>
              <a:t>lengths:</a:t>
            </a:r>
            <a:br>
              <a:rPr lang="en-US" dirty="0" smtClean="0"/>
            </a:br>
            <a:r>
              <a:rPr lang="en-US" dirty="0" smtClean="0"/>
              <a:t>- at SPS </a:t>
            </a:r>
            <a:r>
              <a:rPr lang="en-US" dirty="0" err="1" smtClean="0"/>
              <a:t>inj</a:t>
            </a:r>
            <a:r>
              <a:rPr lang="en-US" dirty="0" smtClean="0"/>
              <a:t>:</a:t>
            </a:r>
            <a:r>
              <a:rPr lang="en-US" dirty="0" smtClean="0"/>
              <a:t> 		3.1 </a:t>
            </a:r>
            <a:r>
              <a:rPr lang="en-US" dirty="0" smtClean="0"/>
              <a:t>to 3.6 ns;</a:t>
            </a:r>
            <a:br>
              <a:rPr lang="en-US" dirty="0" smtClean="0"/>
            </a:br>
            <a:r>
              <a:rPr lang="en-US" dirty="0" smtClean="0"/>
              <a:t>- at end of </a:t>
            </a:r>
            <a:r>
              <a:rPr lang="en-US" dirty="0" err="1" smtClean="0"/>
              <a:t>f.bottom</a:t>
            </a:r>
            <a:r>
              <a:rPr lang="en-US" dirty="0" smtClean="0"/>
              <a:t>:</a:t>
            </a:r>
            <a:r>
              <a:rPr lang="en-US" dirty="0" smtClean="0"/>
              <a:t> 	2.3 </a:t>
            </a:r>
            <a:r>
              <a:rPr lang="en-US" dirty="0" smtClean="0"/>
              <a:t>to 2.8 ns;</a:t>
            </a:r>
            <a:br>
              <a:rPr lang="en-US" dirty="0" smtClean="0"/>
            </a:br>
            <a:r>
              <a:rPr lang="en-US" dirty="0" smtClean="0"/>
              <a:t>- at start flat top:</a:t>
            </a:r>
            <a:r>
              <a:rPr lang="en-US" dirty="0" smtClean="0"/>
              <a:t> 		1.4 </a:t>
            </a:r>
            <a:r>
              <a:rPr lang="en-US" dirty="0" smtClean="0"/>
              <a:t>to 1.8 ns;</a:t>
            </a:r>
            <a:br>
              <a:rPr lang="en-US" dirty="0" smtClean="0"/>
            </a:br>
            <a:r>
              <a:rPr lang="en-US" dirty="0" smtClean="0"/>
              <a:t>- at end flat top:</a:t>
            </a:r>
            <a:r>
              <a:rPr lang="en-US" dirty="0" smtClean="0"/>
              <a:t> 		1.2 </a:t>
            </a:r>
            <a:r>
              <a:rPr lang="en-US" dirty="0" smtClean="0"/>
              <a:t>to 1.7 ns.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Setup 50ns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00" y="682550"/>
            <a:ext cx="7200000" cy="595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7535" y="6076293"/>
            <a:ext cx="288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Baudrenghien</a:t>
            </a:r>
            <a:r>
              <a:rPr lang="en-US" dirty="0" smtClean="0"/>
              <a:t>, T. </a:t>
            </a:r>
            <a:r>
              <a:rPr lang="en-US" dirty="0" err="1" smtClean="0"/>
              <a:t>Bohl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Saturday/Sunday 30/31.10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00h47: Start ramp. 109b. 50ns. ~1.1e11 </a:t>
            </a:r>
            <a:r>
              <a:rPr lang="en-US" dirty="0" err="1" smtClean="0"/>
              <a:t>p</a:t>
            </a:r>
            <a:r>
              <a:rPr lang="en-US" dirty="0" smtClean="0"/>
              <a:t> / bunch.</a:t>
            </a:r>
          </a:p>
          <a:p>
            <a:r>
              <a:rPr lang="en-US" dirty="0" smtClean="0"/>
              <a:t>02h24: Stable beams. Fill 1459. </a:t>
            </a:r>
          </a:p>
          <a:p>
            <a:pPr lvl="1"/>
            <a:r>
              <a:rPr lang="en-US" dirty="0" err="1" smtClean="0"/>
              <a:t>Lumi</a:t>
            </a:r>
            <a:r>
              <a:rPr lang="en-US" dirty="0" smtClean="0"/>
              <a:t> ~2e31. 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~3 um (from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Negative chromaticity at end of squeeze: Losses at warning level of </a:t>
            </a:r>
            <a:r>
              <a:rPr lang="en-US" dirty="0" err="1" smtClean="0"/>
              <a:t>BLM’s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30-40% bunch to bunch intensity spread.</a:t>
            </a:r>
          </a:p>
          <a:p>
            <a:r>
              <a:rPr lang="en-US" dirty="0" smtClean="0"/>
              <a:t>07h30: Adjust. End-of-fill studies.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at beta* = 6.5m (IP1/5)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1" y="762001"/>
            <a:ext cx="7200000" cy="5908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2144" y="2322787"/>
            <a:ext cx="504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got better when we switched on </a:t>
            </a:r>
            <a:r>
              <a:rPr lang="en-US" dirty="0" err="1" smtClean="0"/>
              <a:t>transv</a:t>
            </a:r>
            <a:r>
              <a:rPr lang="en-US" dirty="0" smtClean="0"/>
              <a:t>. </a:t>
            </a:r>
            <a:r>
              <a:rPr lang="en-US" dirty="0" smtClean="0"/>
              <a:t>d</a:t>
            </a:r>
            <a:r>
              <a:rPr lang="en-US" dirty="0" smtClean="0"/>
              <a:t>amper…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IR2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" y="761999"/>
            <a:ext cx="9112418" cy="242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" y="3203221"/>
            <a:ext cx="9144000" cy="2508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091" y="5903664"/>
            <a:ext cx="123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Alemany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IR1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" y="761999"/>
            <a:ext cx="9112418" cy="242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2" y="3203221"/>
            <a:ext cx="9144000" cy="2453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091" y="5903664"/>
            <a:ext cx="123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Alemany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IR5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" y="761999"/>
            <a:ext cx="9112418" cy="242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" y="3189110"/>
            <a:ext cx="9144000" cy="2432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091" y="5903664"/>
            <a:ext cx="123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Alemany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IR8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" y="761999"/>
            <a:ext cx="9112418" cy="242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" y="3189110"/>
            <a:ext cx="9144000" cy="2454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091" y="5903664"/>
            <a:ext cx="123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Alemany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ATLAS status?</a:t>
            </a:r>
          </a:p>
          <a:p>
            <a:r>
              <a:rPr lang="en-US" dirty="0" smtClean="0"/>
              <a:t>09h00: Dump after end-of-fill study</a:t>
            </a:r>
          </a:p>
          <a:p>
            <a:r>
              <a:rPr lang="en-US" dirty="0" smtClean="0"/>
              <a:t>10h00: Injection of 200b with 24b batches, 50ns. Experts required for MKI pressure rise.</a:t>
            </a:r>
          </a:p>
          <a:p>
            <a:r>
              <a:rPr lang="en-US" dirty="0" smtClean="0"/>
              <a:t>12h00: Ramp 200b to 3.5 </a:t>
            </a:r>
            <a:r>
              <a:rPr lang="en-US" dirty="0" err="1" smtClean="0"/>
              <a:t>TeV</a:t>
            </a:r>
            <a:r>
              <a:rPr lang="en-US" dirty="0" smtClean="0"/>
              <a:t> or continue injection setup…</a:t>
            </a:r>
          </a:p>
          <a:p>
            <a:r>
              <a:rPr lang="en-US" dirty="0" smtClean="0"/>
              <a:t>Push 50ns intensity at 450 </a:t>
            </a:r>
            <a:r>
              <a:rPr lang="en-US" dirty="0" err="1" smtClean="0"/>
              <a:t>GeV</a:t>
            </a:r>
            <a:r>
              <a:rPr lang="en-US" dirty="0" smtClean="0"/>
              <a:t> and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Saturday/Sunday 30/31.10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13h52: QPS A12 communication problem</a:t>
            </a:r>
          </a:p>
          <a:p>
            <a:r>
              <a:rPr lang="en-US" dirty="0" smtClean="0"/>
              <a:t>14h08: QPS OK.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14h24: ATLAS access.</a:t>
            </a:r>
          </a:p>
          <a:p>
            <a:r>
              <a:rPr lang="en-US" dirty="0" smtClean="0"/>
              <a:t>16h20: Injection pilots.</a:t>
            </a:r>
          </a:p>
          <a:p>
            <a:r>
              <a:rPr lang="en-US" b="1" u="sng" dirty="0" smtClean="0"/>
              <a:t>16h45: Injection setup 50ns. IP6 interlock test. RF setup 50ns.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21h26: ATLAS access.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22h44: ATLAS access.</a:t>
            </a:r>
          </a:p>
          <a:p>
            <a:r>
              <a:rPr lang="en-US" dirty="0" smtClean="0"/>
              <a:t>23h49: Injection.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Summary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observed </a:t>
            </a:r>
            <a:r>
              <a:rPr lang="en-US" dirty="0" smtClean="0"/>
              <a:t>relatively high losses on </a:t>
            </a:r>
            <a:r>
              <a:rPr lang="en-US" dirty="0" err="1" smtClean="0"/>
              <a:t>TCDIs</a:t>
            </a:r>
            <a:endParaRPr lang="en-US" dirty="0" smtClean="0"/>
          </a:p>
          <a:p>
            <a:r>
              <a:rPr lang="en-US" dirty="0" smtClean="0"/>
              <a:t>steering </a:t>
            </a:r>
            <a:r>
              <a:rPr lang="en-US" dirty="0" smtClean="0"/>
              <a:t>of both </a:t>
            </a:r>
            <a:r>
              <a:rPr lang="en-US" dirty="0" err="1" smtClean="0"/>
              <a:t>TLs</a:t>
            </a:r>
            <a:r>
              <a:rPr lang="en-US" dirty="0" smtClean="0"/>
              <a:t> - no significant change in losses. Injection oscillations below +/-0.5 mm for both beams/</a:t>
            </a:r>
            <a:r>
              <a:rPr lang="en-US" dirty="0" smtClean="0"/>
              <a:t>planes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golden trajectory for </a:t>
            </a:r>
            <a:r>
              <a:rPr lang="en-US" dirty="0" smtClean="0"/>
              <a:t>TI2</a:t>
            </a:r>
            <a:endParaRPr lang="en-US" dirty="0" smtClean="0"/>
          </a:p>
          <a:p>
            <a:r>
              <a:rPr lang="en-US" dirty="0" smtClean="0"/>
              <a:t>108b </a:t>
            </a:r>
            <a:r>
              <a:rPr lang="en-US" dirty="0" smtClean="0"/>
              <a:t>scheme filled with 12b injections - interlock BPM tests </a:t>
            </a:r>
            <a:r>
              <a:rPr lang="en-US" dirty="0" smtClean="0"/>
              <a:t>OK</a:t>
            </a:r>
            <a:endParaRPr lang="en-US" dirty="0" smtClean="0"/>
          </a:p>
          <a:p>
            <a:r>
              <a:rPr lang="en-US" dirty="0" smtClean="0"/>
              <a:t>capture </a:t>
            </a:r>
            <a:r>
              <a:rPr lang="en-US" dirty="0" smtClean="0"/>
              <a:t>losses and </a:t>
            </a:r>
            <a:r>
              <a:rPr lang="en-US" dirty="0" err="1" smtClean="0"/>
              <a:t>uncaptured</a:t>
            </a:r>
            <a:r>
              <a:rPr lang="en-US" dirty="0" smtClean="0"/>
              <a:t> beam from SPS seem good -</a:t>
            </a:r>
            <a:r>
              <a:rPr lang="en-US" dirty="0" smtClean="0"/>
              <a:t> some </a:t>
            </a:r>
            <a:r>
              <a:rPr lang="en-US" dirty="0" smtClean="0"/>
              <a:t>higher losses</a:t>
            </a:r>
            <a:r>
              <a:rPr lang="en-US" dirty="0" smtClean="0"/>
              <a:t> at </a:t>
            </a:r>
            <a:r>
              <a:rPr lang="en-US" dirty="0" smtClean="0"/>
              <a:t>end of filling sequence. </a:t>
            </a:r>
            <a:r>
              <a:rPr lang="en-US" dirty="0" err="1" smtClean="0"/>
              <a:t>LHCb</a:t>
            </a:r>
            <a:r>
              <a:rPr lang="en-US" dirty="0" smtClean="0"/>
              <a:t> confirmed much cleaner than yesterday re losses on kicker rising/falling </a:t>
            </a:r>
            <a:r>
              <a:rPr lang="en-US" dirty="0" smtClean="0"/>
              <a:t>edge.</a:t>
            </a:r>
            <a:endParaRPr lang="en-US" dirty="0" smtClean="0"/>
          </a:p>
          <a:p>
            <a:r>
              <a:rPr lang="en-US" dirty="0" smtClean="0"/>
              <a:t>centering </a:t>
            </a:r>
            <a:r>
              <a:rPr lang="en-US" dirty="0" smtClean="0"/>
              <a:t>scans of 3 </a:t>
            </a:r>
            <a:r>
              <a:rPr lang="en-US" dirty="0" err="1" smtClean="0"/>
              <a:t>TCDIs</a:t>
            </a:r>
            <a:r>
              <a:rPr lang="en-US" dirty="0" smtClean="0"/>
              <a:t> in TI2. Found new centre for 1 collimator TCDIH.</a:t>
            </a:r>
            <a:r>
              <a:rPr lang="en-US" dirty="0" smtClean="0"/>
              <a:t>29205</a:t>
            </a:r>
            <a:endParaRPr lang="en-US" dirty="0" smtClean="0"/>
          </a:p>
          <a:p>
            <a:r>
              <a:rPr lang="en-US" dirty="0" smtClean="0"/>
              <a:t>trimmed </a:t>
            </a:r>
            <a:r>
              <a:rPr lang="en-US" dirty="0" smtClean="0"/>
              <a:t>in new centre and thresholds to beam </a:t>
            </a:r>
            <a:r>
              <a:rPr lang="en-US" dirty="0" smtClean="0"/>
              <a:t>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0873" y="6029854"/>
            <a:ext cx="169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Goddard et al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Injection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collimators to +/-5 sig: gain factor ~2 per collimator (for the 2 most critical). Left all </a:t>
            </a:r>
            <a:r>
              <a:rPr lang="en-US" dirty="0" err="1" smtClean="0"/>
              <a:t>TCDIs</a:t>
            </a:r>
            <a:r>
              <a:rPr lang="en-US" dirty="0" smtClean="0"/>
              <a:t> at +/-4.5 sigma for now</a:t>
            </a:r>
          </a:p>
          <a:p>
            <a:r>
              <a:rPr lang="en-US" dirty="0" smtClean="0"/>
              <a:t>Injected a few batches of 24b at 50ns for both beams. See some vacuum activity for B2 on the MKI (increased to 7e-9, from 4e-11), and quite low beam lifetimes - vacuum elsewhere around the ring to check.</a:t>
            </a:r>
          </a:p>
          <a:p>
            <a:r>
              <a:rPr lang="en-US" dirty="0" smtClean="0"/>
              <a:t>for injection losses we should be OK for filling with 24b per injection, i.e. 200b scheme - however needs experts to survey vacuum when trying this, and also capture losses may be an issue</a:t>
            </a:r>
          </a:p>
          <a:p>
            <a:r>
              <a:rPr lang="en-US" dirty="0" smtClean="0"/>
              <a:t>might need to deploy abort gap cleaning.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4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10873" y="6029854"/>
            <a:ext cx="169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Goddard et al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TCDI Centering Minimizing BLM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11" y="860777"/>
            <a:ext cx="7920000" cy="5353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0873" y="6029854"/>
            <a:ext cx="169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Goddard et al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History Since Yesterday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history.png"/>
          <p:cNvPicPr>
            <a:picLocks noChangeAspect="1"/>
          </p:cNvPicPr>
          <p:nvPr/>
        </p:nvPicPr>
        <p:blipFill>
          <a:blip r:embed="rId2"/>
          <a:srcRect t="42857" b="27273"/>
          <a:stretch>
            <a:fillRect/>
          </a:stretch>
        </p:blipFill>
        <p:spPr>
          <a:xfrm>
            <a:off x="0" y="1642884"/>
            <a:ext cx="9182216" cy="2057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4069" y="220372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2113" y="2019058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3964" y="2074816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12b injection</a:t>
            </a:r>
          </a:p>
          <a:p>
            <a:r>
              <a:rPr lang="en-US" dirty="0" smtClean="0"/>
              <a:t>109b</a:t>
            </a:r>
          </a:p>
          <a:p>
            <a:r>
              <a:rPr lang="en-US" dirty="0" smtClean="0"/>
              <a:t>Stable beams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Vacuum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8848" t="41128" r="15430" b="19362"/>
          <a:stretch>
            <a:fillRect/>
          </a:stretch>
        </p:blipFill>
        <p:spPr>
          <a:xfrm>
            <a:off x="6350" y="1066800"/>
            <a:ext cx="9191322" cy="3914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0873" y="6029854"/>
            <a:ext cx="169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Goddard et al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Setup 50ns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12b batch, 50ns in the LHC.</a:t>
            </a:r>
          </a:p>
          <a:p>
            <a:r>
              <a:rPr lang="en-US" dirty="0" smtClean="0"/>
              <a:t>SPS well adjusted.</a:t>
            </a:r>
          </a:p>
          <a:p>
            <a:r>
              <a:rPr lang="en-US" dirty="0" smtClean="0"/>
              <a:t>Comparing b1 and b11 of batch 4, ring 1 on first turn.</a:t>
            </a:r>
          </a:p>
          <a:p>
            <a:r>
              <a:rPr lang="en-US" dirty="0" smtClean="0"/>
              <a:t>40 </a:t>
            </a:r>
            <a:r>
              <a:rPr lang="en-US" dirty="0" err="1" smtClean="0"/>
              <a:t>GSamples</a:t>
            </a:r>
            <a:r>
              <a:rPr lang="en-US" dirty="0" smtClean="0"/>
              <a:t> per </a:t>
            </a:r>
            <a:r>
              <a:rPr lang="en-US" dirty="0" err="1" smtClean="0"/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Conclusion:</a:t>
            </a:r>
          </a:p>
          <a:p>
            <a:pPr lvl="1"/>
            <a:r>
              <a:rPr lang="en-US" dirty="0" smtClean="0"/>
              <a:t>We observe some dispersion in the profiles of the SPS bunches along the batch.</a:t>
            </a:r>
          </a:p>
          <a:p>
            <a:pPr lvl="1"/>
            <a:r>
              <a:rPr lang="en-US" dirty="0" smtClean="0"/>
              <a:t>Probably some deterministic part due to the Transient Beam Loading in the </a:t>
            </a:r>
            <a:r>
              <a:rPr lang="en-US" dirty="0" smtClean="0"/>
              <a:t>SPS cavities </a:t>
            </a:r>
            <a:r>
              <a:rPr lang="en-US" dirty="0" smtClean="0"/>
              <a:t>plus a random part due to the imperfection of the longitudinal blow-up. </a:t>
            </a:r>
            <a:r>
              <a:rPr lang="en-US" dirty="0" smtClean="0"/>
              <a:t>In the </a:t>
            </a:r>
            <a:r>
              <a:rPr lang="en-US" dirty="0" smtClean="0"/>
              <a:t>above case the last two bunches were most affected.</a:t>
            </a:r>
          </a:p>
          <a:p>
            <a:pPr lvl="1"/>
            <a:r>
              <a:rPr lang="en-US" dirty="0" smtClean="0"/>
              <a:t>We observe dipole oscillations but very small amplitude (200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pkpk</a:t>
            </a:r>
            <a:r>
              <a:rPr lang="en-US" dirty="0" smtClean="0"/>
              <a:t> max)</a:t>
            </a:r>
          </a:p>
          <a:p>
            <a:pPr lvl="1"/>
            <a:r>
              <a:rPr lang="en-US" dirty="0" smtClean="0"/>
              <a:t>We observe </a:t>
            </a:r>
            <a:r>
              <a:rPr lang="en-US" dirty="0" err="1" smtClean="0"/>
              <a:t>quadrupole</a:t>
            </a:r>
            <a:r>
              <a:rPr lang="en-US" dirty="0" smtClean="0"/>
              <a:t> oscillation again of very small amplitude (200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pk-pk</a:t>
            </a:r>
            <a:r>
              <a:rPr lang="en-US" dirty="0" smtClean="0"/>
              <a:t> max</a:t>
            </a:r>
            <a:r>
              <a:rPr lang="en-US" dirty="0" smtClean="0"/>
              <a:t>) caused </a:t>
            </a:r>
            <a:r>
              <a:rPr lang="en-US" dirty="0" smtClean="0"/>
              <a:t>by the voltage mismatch (4 MV instead of matched ~ 2.5 MV)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1850" y="6140135"/>
            <a:ext cx="288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Baudrenghien</a:t>
            </a:r>
            <a:r>
              <a:rPr lang="en-US" dirty="0" smtClean="0"/>
              <a:t>, T. </a:t>
            </a:r>
            <a:r>
              <a:rPr lang="en-US" dirty="0" err="1" smtClean="0"/>
              <a:t>Bohl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Setup 50ns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00" y="747982"/>
            <a:ext cx="7200000" cy="5894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7535" y="6076293"/>
            <a:ext cx="288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Baudrenghien</a:t>
            </a:r>
            <a:r>
              <a:rPr lang="en-US" dirty="0" smtClean="0"/>
              <a:t>, T. </a:t>
            </a:r>
            <a:r>
              <a:rPr lang="en-US" dirty="0" err="1" smtClean="0"/>
              <a:t>Bohl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30733</TotalTime>
  <Words>917</Words>
  <Application>Microsoft Macintosh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 Saturday 30.10.</vt:lpstr>
      <vt:lpstr> Saturday/Sunday 30/31.10.</vt:lpstr>
      <vt:lpstr>Injection Summary I</vt:lpstr>
      <vt:lpstr>Injection Summary</vt:lpstr>
      <vt:lpstr>TCDI Centering Minimizing BLM</vt:lpstr>
      <vt:lpstr>Intensity History Since Yesterday</vt:lpstr>
      <vt:lpstr>MKI2 Vacuum</vt:lpstr>
      <vt:lpstr>RF Setup 50ns</vt:lpstr>
      <vt:lpstr>RF Setup 50ns</vt:lpstr>
      <vt:lpstr>RF Setup 50ns</vt:lpstr>
      <vt:lpstr> Saturday/Sunday 30/31.10.</vt:lpstr>
      <vt:lpstr>Losses at beta* = 6.5m (IP1/5)</vt:lpstr>
      <vt:lpstr>Vacuum IR2</vt:lpstr>
      <vt:lpstr>Vacuum IR1</vt:lpstr>
      <vt:lpstr>Vacuum IR5</vt:lpstr>
      <vt:lpstr>Vacuum IR8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Ralph Assmann</cp:lastModifiedBy>
  <cp:revision>773</cp:revision>
  <dcterms:created xsi:type="dcterms:W3CDTF">2010-10-31T06:13:06Z</dcterms:created>
  <dcterms:modified xsi:type="dcterms:W3CDTF">2010-10-31T07:46:30Z</dcterms:modified>
</cp:coreProperties>
</file>