
<file path=[Content_Types].xml><?xml version="1.0" encoding="utf-8"?>
<Types xmlns="http://schemas.openxmlformats.org/package/2006/content-types"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s/slide9.xml" ContentType="application/vnd.openxmlformats-officedocument.presentationml.slide+xml"/>
  <Default Extension="xml" ContentType="application/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slides/slide14.xml" ContentType="application/vnd.openxmlformats-officedocument.presentationml.slide+xml"/>
  <Override PartName="/ppt/theme/theme2.xml" ContentType="application/vnd.openxmlformats-officedocument.theme+xml"/>
  <Override PartName="/ppt/slides/slide6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11.xml" ContentType="application/vnd.openxmlformats-officedocument.presentationml.slide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7"/>
  </p:notesMasterIdLst>
  <p:sldIdLst>
    <p:sldId id="519" r:id="rId2"/>
    <p:sldId id="563" r:id="rId3"/>
    <p:sldId id="565" r:id="rId4"/>
    <p:sldId id="566" r:id="rId5"/>
    <p:sldId id="567" r:id="rId6"/>
    <p:sldId id="568" r:id="rId7"/>
    <p:sldId id="569" r:id="rId8"/>
    <p:sldId id="570" r:id="rId9"/>
    <p:sldId id="564" r:id="rId10"/>
    <p:sldId id="571" r:id="rId11"/>
    <p:sldId id="572" r:id="rId12"/>
    <p:sldId id="573" r:id="rId13"/>
    <p:sldId id="574" r:id="rId14"/>
    <p:sldId id="575" r:id="rId15"/>
    <p:sldId id="55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99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1248" autoAdjust="0"/>
  </p:normalViewPr>
  <p:slideViewPr>
    <p:cSldViewPr snapToGrid="0" snapToObjects="1">
      <p:cViewPr varScale="1">
        <p:scale>
          <a:sx n="92" d="100"/>
          <a:sy n="92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10/26/10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26.10.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0" y="799508"/>
            <a:ext cx="9039174" cy="5842592"/>
          </a:xfrm>
        </p:spPr>
        <p:txBody>
          <a:bodyPr/>
          <a:lstStyle/>
          <a:p>
            <a:pPr lvl="0"/>
            <a:r>
              <a:rPr lang="en-US" dirty="0" smtClean="0"/>
              <a:t>08h42: Injection.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SPS </a:t>
            </a:r>
            <a:r>
              <a:rPr lang="en-US" dirty="0" smtClean="0"/>
              <a:t>transmitter problem (9h39-10h08)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Beams with 3.8e13 </a:t>
            </a:r>
            <a:r>
              <a:rPr lang="en-US" dirty="0" err="1" smtClean="0"/>
              <a:t>p</a:t>
            </a:r>
            <a:r>
              <a:rPr lang="en-US" dirty="0" smtClean="0"/>
              <a:t> dumped from slow losses at injection.</a:t>
            </a:r>
          </a:p>
          <a:p>
            <a:pPr lvl="0"/>
            <a:r>
              <a:rPr lang="en-US" dirty="0" smtClean="0"/>
              <a:t>12h26: </a:t>
            </a:r>
            <a:r>
              <a:rPr lang="en-US" u="sng" dirty="0" smtClean="0"/>
              <a:t>Start ramp, 368b.</a:t>
            </a:r>
          </a:p>
          <a:p>
            <a:pPr lvl="0"/>
            <a:r>
              <a:rPr lang="en-US" dirty="0" smtClean="0"/>
              <a:t>13h35: </a:t>
            </a:r>
            <a:r>
              <a:rPr lang="en-US" u="sng" dirty="0" smtClean="0"/>
              <a:t>Stable beams. Fill #1444.</a:t>
            </a:r>
          </a:p>
          <a:p>
            <a:pPr lvl="0"/>
            <a:r>
              <a:rPr lang="en-US" dirty="0" smtClean="0"/>
              <a:t>16h56: Vacuum solenoid off/on.</a:t>
            </a:r>
          </a:p>
          <a:p>
            <a:pPr lvl="0"/>
            <a:r>
              <a:rPr lang="en-US" dirty="0" smtClean="0"/>
              <a:t>20h48: Beams dumped by EIC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History Beam Dump</a:t>
            </a:r>
            <a:endParaRPr lang="en-US" dirty="0"/>
          </a:p>
        </p:txBody>
      </p:sp>
      <p:pic>
        <p:nvPicPr>
          <p:cNvPr id="6" name="Content Placeholder 5" descr="pressure-beam-dump.png"/>
          <p:cNvPicPr>
            <a:picLocks noGrp="1" noChangeAspect="1"/>
          </p:cNvPicPr>
          <p:nvPr>
            <p:ph idx="1"/>
          </p:nvPr>
        </p:nvPicPr>
        <p:blipFill>
          <a:blip r:embed="rId2"/>
          <a:srcRect t="-9832" b="-9832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10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27.10.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0" y="799508"/>
            <a:ext cx="9039174" cy="5842592"/>
          </a:xfrm>
        </p:spPr>
        <p:txBody>
          <a:bodyPr/>
          <a:lstStyle/>
          <a:p>
            <a:r>
              <a:rPr lang="en-US" dirty="0" smtClean="0"/>
              <a:t>01h04: Both beams filled with 424b. Had to dump at 450 </a:t>
            </a:r>
            <a:r>
              <a:rPr lang="en-US" dirty="0" err="1" smtClean="0"/>
              <a:t>GeV</a:t>
            </a:r>
            <a:r>
              <a:rPr lang="en-US" dirty="0" smtClean="0"/>
              <a:t> to reset </a:t>
            </a:r>
            <a:r>
              <a:rPr lang="en-US" dirty="0" smtClean="0"/>
              <a:t>QPS_OK on RB_A23/RQF/</a:t>
            </a:r>
            <a:r>
              <a:rPr lang="en-US" dirty="0" smtClean="0"/>
              <a:t>RQD_A23. Ramp down and pre-cycle.</a:t>
            </a:r>
          </a:p>
          <a:p>
            <a:r>
              <a:rPr lang="en-US" dirty="0" smtClean="0"/>
              <a:t>02h46: Injection.</a:t>
            </a:r>
          </a:p>
          <a:p>
            <a:r>
              <a:rPr lang="en-US" dirty="0" smtClean="0"/>
              <a:t>04h06: </a:t>
            </a:r>
            <a:r>
              <a:rPr lang="en-US" u="sng" dirty="0" smtClean="0"/>
              <a:t>Start ramp. 424b.</a:t>
            </a:r>
          </a:p>
          <a:p>
            <a:r>
              <a:rPr lang="en-US" dirty="0" smtClean="0"/>
              <a:t>04h23: </a:t>
            </a:r>
            <a:r>
              <a:rPr lang="en-US" b="1" dirty="0" smtClean="0">
                <a:solidFill>
                  <a:srgbClr val="FF0000"/>
                </a:solidFill>
              </a:rPr>
              <a:t>Beam dump just after arriving to 3.5 </a:t>
            </a:r>
            <a:r>
              <a:rPr lang="en-US" b="1" dirty="0" err="1" smtClean="0">
                <a:solidFill>
                  <a:srgbClr val="FF0000"/>
                </a:solidFill>
              </a:rPr>
              <a:t>TeV</a:t>
            </a:r>
            <a:r>
              <a:rPr lang="en-US" b="1" dirty="0" smtClean="0">
                <a:solidFill>
                  <a:srgbClr val="FF0000"/>
                </a:solidFill>
              </a:rPr>
              <a:t>. TCTH.4R8.B2 BLM in IR8 triggered on 0.6s running sum. A few 10’s seconds before saw strange loss patterns. </a:t>
            </a:r>
            <a:r>
              <a:rPr lang="en-US" dirty="0" smtClean="0">
                <a:solidFill>
                  <a:schemeClr val="tx1"/>
                </a:solidFill>
              </a:rPr>
              <a:t>Beam-gas scattering?</a:t>
            </a:r>
          </a:p>
          <a:p>
            <a:r>
              <a:rPr lang="en-US" dirty="0" smtClean="0"/>
              <a:t>05h26: Injection.</a:t>
            </a:r>
          </a:p>
          <a:p>
            <a:r>
              <a:rPr lang="en-US" dirty="0" smtClean="0"/>
              <a:t>07h21: </a:t>
            </a:r>
            <a:r>
              <a:rPr lang="en-US" u="sng" dirty="0" smtClean="0"/>
              <a:t>Start ramp. 364b.</a:t>
            </a:r>
          </a:p>
          <a:p>
            <a:r>
              <a:rPr lang="en-US" dirty="0" smtClean="0"/>
              <a:t>07h27: Beam dump due to SIS error on beam energy (timing telegram or something else?). Beam dump fine.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11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424b Losses 3.5 </a:t>
            </a:r>
            <a:r>
              <a:rPr lang="en-US" dirty="0" err="1" smtClean="0"/>
              <a:t>TeV</a:t>
            </a:r>
            <a:endParaRPr lang="en-US" dirty="0"/>
          </a:p>
        </p:txBody>
      </p:sp>
      <p:pic>
        <p:nvPicPr>
          <p:cNvPr id="6" name="Content Placeholder 5" descr="beam-loss-424b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7156" r="-17156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CMS</a:t>
            </a:r>
            <a:endParaRPr lang="en-US" dirty="0"/>
          </a:p>
        </p:txBody>
      </p:sp>
      <p:pic>
        <p:nvPicPr>
          <p:cNvPr id="6" name="Content Placeholder 5" descr="cms-vacuum-spikes.png"/>
          <p:cNvPicPr>
            <a:picLocks noGrp="1" noChangeAspect="1"/>
          </p:cNvPicPr>
          <p:nvPr>
            <p:ph idx="1"/>
          </p:nvPr>
        </p:nvPicPr>
        <p:blipFill>
          <a:blip r:embed="rId2"/>
          <a:srcRect l="-9326" r="-9326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ALICE</a:t>
            </a:r>
            <a:endParaRPr lang="en-US" dirty="0"/>
          </a:p>
        </p:txBody>
      </p:sp>
      <p:pic>
        <p:nvPicPr>
          <p:cNvPr id="6" name="Content Placeholder 5" descr="alice-vacuum-increase.png"/>
          <p:cNvPicPr>
            <a:picLocks noGrp="1" noChangeAspect="1"/>
          </p:cNvPicPr>
          <p:nvPr>
            <p:ph idx="1"/>
          </p:nvPr>
        </p:nvPicPr>
        <p:blipFill>
          <a:blip r:embed="rId2"/>
          <a:srcRect l="-9326" r="-9326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Ahead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28600" y="942546"/>
            <a:ext cx="8686800" cy="5334000"/>
          </a:xfrm>
        </p:spPr>
        <p:txBody>
          <a:bodyPr/>
          <a:lstStyle/>
          <a:p>
            <a:r>
              <a:rPr lang="en-US" dirty="0" smtClean="0"/>
              <a:t>ATLAS has now 39.37 pb</a:t>
            </a:r>
            <a:r>
              <a:rPr lang="en-US" baseline="30000" dirty="0" smtClean="0"/>
              <a:t>-1</a:t>
            </a:r>
            <a:r>
              <a:rPr lang="en-US" dirty="0" smtClean="0"/>
              <a:t>. Last week: 15.7 pb</a:t>
            </a:r>
            <a:r>
              <a:rPr lang="en-US" baseline="30000" dirty="0" smtClean="0"/>
              <a:t>-1</a:t>
            </a:r>
            <a:r>
              <a:rPr lang="en-US" dirty="0" smtClean="0"/>
              <a:t>. </a:t>
            </a:r>
          </a:p>
          <a:p>
            <a:r>
              <a:rPr lang="en-US" dirty="0" smtClean="0"/>
              <a:t>Now: CMS deicing. Injector RF intervention cancelled.</a:t>
            </a:r>
          </a:p>
          <a:p>
            <a:r>
              <a:rPr lang="en-US" dirty="0" smtClean="0"/>
              <a:t>Until 14h00: LHC machine development at 450 </a:t>
            </a:r>
            <a:r>
              <a:rPr lang="en-US" dirty="0" err="1" smtClean="0"/>
              <a:t>GeV</a:t>
            </a:r>
            <a:r>
              <a:rPr lang="en-US" dirty="0" smtClean="0"/>
              <a:t>.</a:t>
            </a:r>
          </a:p>
          <a:p>
            <a:r>
              <a:rPr lang="en-US" dirty="0" smtClean="0"/>
              <a:t>14h00: Recover for physics. Set up for stable beams with 424b.</a:t>
            </a:r>
          </a:p>
          <a:p>
            <a:r>
              <a:rPr lang="en-US" dirty="0" smtClean="0"/>
              <a:t>around 16h30: Stable beams. Then physics until Thursday afternoon.</a:t>
            </a:r>
          </a:p>
          <a:p>
            <a:r>
              <a:rPr lang="en-US" dirty="0" smtClean="0"/>
              <a:t>Afterwards 50ns commissioning.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/>
              <a:pPr/>
              <a:t>15</a:t>
            </a:fld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Dump 3.8e13p with Slow Losses</a:t>
            </a:r>
            <a:endParaRPr lang="en-US" dirty="0"/>
          </a:p>
        </p:txBody>
      </p:sp>
      <p:pic>
        <p:nvPicPr>
          <p:cNvPr id="6" name="Content Placeholder 5" descr="lhc3.png"/>
          <p:cNvPicPr>
            <a:picLocks noGrp="1" noChangeAspect="1"/>
          </p:cNvPicPr>
          <p:nvPr>
            <p:ph idx="1"/>
          </p:nvPr>
        </p:nvPicPr>
        <p:blipFill>
          <a:blip r:embed="rId2"/>
          <a:srcRect l="401" t="45426" r="46527" b="31652"/>
          <a:stretch>
            <a:fillRect/>
          </a:stretch>
        </p:blipFill>
        <p:spPr>
          <a:xfrm>
            <a:off x="178044" y="937745"/>
            <a:ext cx="5350282" cy="173304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 descr="beam-dump-10h30-tctvb-inj-b"/>
          <p:cNvPicPr>
            <a:picLocks noChangeAspect="1"/>
          </p:cNvPicPr>
          <p:nvPr/>
        </p:nvPicPr>
        <p:blipFill>
          <a:blip r:embed="rId3"/>
          <a:srcRect t="32021" b="24189"/>
          <a:stretch>
            <a:fillRect/>
          </a:stretch>
        </p:blipFill>
        <p:spPr>
          <a:xfrm>
            <a:off x="178044" y="2670792"/>
            <a:ext cx="8307440" cy="3003157"/>
          </a:xfrm>
          <a:prstGeom prst="rect">
            <a:avLst/>
          </a:prstGeom>
        </p:spPr>
      </p:pic>
      <p:pic>
        <p:nvPicPr>
          <p:cNvPr id="8" name="Picture 7" descr="beam-dump-10h30-tctvb-inj-b"/>
          <p:cNvPicPr>
            <a:picLocks noChangeAspect="1"/>
          </p:cNvPicPr>
          <p:nvPr/>
        </p:nvPicPr>
        <p:blipFill>
          <a:blip r:embed="rId3"/>
          <a:srcRect t="85013" r="19285" b="5000"/>
          <a:stretch>
            <a:fillRect/>
          </a:stretch>
        </p:blipFill>
        <p:spPr>
          <a:xfrm>
            <a:off x="1290147" y="5768909"/>
            <a:ext cx="6705351" cy="68492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65337" y="937745"/>
            <a:ext cx="186507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450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83.8 </a:t>
            </a:r>
            <a:r>
              <a:rPr lang="en-US" dirty="0" err="1" smtClean="0"/>
              <a:t>s</a:t>
            </a:r>
            <a:r>
              <a:rPr lang="en-US" dirty="0" smtClean="0"/>
              <a:t> loss dump</a:t>
            </a:r>
          </a:p>
          <a:p>
            <a:r>
              <a:rPr lang="en-US" dirty="0" smtClean="0"/>
              <a:t>Low tunes</a:t>
            </a:r>
          </a:p>
          <a:p>
            <a:r>
              <a:rPr lang="en-US" dirty="0" smtClean="0"/>
              <a:t>Neg. vert. </a:t>
            </a:r>
            <a:r>
              <a:rPr lang="en-US" dirty="0" err="1" smtClean="0"/>
              <a:t>chroma</a:t>
            </a:r>
            <a:endParaRPr lang="en-US" dirty="0" smtClean="0"/>
          </a:p>
          <a:p>
            <a:r>
              <a:rPr lang="en-US" dirty="0" smtClean="0"/>
              <a:t>TCTVB.4L2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Solenoids off/on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 descr="atlas-solenoid-off-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3813"/>
            <a:ext cx="9144000" cy="41103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09507" y="5807024"/>
            <a:ext cx="1537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ATLAS vacuum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Losses when Moving RP</a:t>
            </a:r>
            <a:endParaRPr lang="en-US" dirty="0"/>
          </a:p>
        </p:txBody>
      </p:sp>
      <p:pic>
        <p:nvPicPr>
          <p:cNvPr id="6" name="Content Placeholder 5" descr="losses-rp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1172" r="-11172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6031468"/>
            <a:ext cx="344179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Nothing worrisome: tertiary halo…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Losses in Stable Beams (Linear Scale)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 descr="losses-lin-start-physics.png"/>
          <p:cNvPicPr>
            <a:picLocks noChangeAspect="1"/>
          </p:cNvPicPr>
          <p:nvPr/>
        </p:nvPicPr>
        <p:blipFill>
          <a:blip r:embed="rId2"/>
          <a:srcRect t="19559" b="23842"/>
          <a:stretch>
            <a:fillRect/>
          </a:stretch>
        </p:blipFill>
        <p:spPr>
          <a:xfrm>
            <a:off x="414211" y="1341331"/>
            <a:ext cx="8315577" cy="38815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79022" y="5804521"/>
            <a:ext cx="1336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 all normal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 Losses from </a:t>
            </a:r>
            <a:r>
              <a:rPr lang="en-US" dirty="0" err="1" smtClean="0"/>
              <a:t>Lumi</a:t>
            </a:r>
            <a:endParaRPr lang="en-US" dirty="0"/>
          </a:p>
        </p:txBody>
      </p:sp>
      <p:pic>
        <p:nvPicPr>
          <p:cNvPr id="6" name="Content Placeholder 5" descr="losses-cms-lumi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0447" r="-10447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</a:t>
            </a:r>
            <a:endParaRPr lang="en-US" dirty="0"/>
          </a:p>
        </p:txBody>
      </p:sp>
      <p:pic>
        <p:nvPicPr>
          <p:cNvPr id="6" name="Content Placeholder 5" descr="vacuum-cms.png"/>
          <p:cNvPicPr>
            <a:picLocks noGrp="1" noChangeAspect="1"/>
          </p:cNvPicPr>
          <p:nvPr>
            <p:ph idx="1"/>
          </p:nvPr>
        </p:nvPicPr>
        <p:blipFill>
          <a:blip r:embed="rId2"/>
          <a:srcRect l="-607" r="-607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Reached ~4 pb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  <p:pic>
        <p:nvPicPr>
          <p:cNvPr id="6" name="Content Placeholder 5" descr="int-lumi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1150" r="-11150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26.10.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0" y="799508"/>
            <a:ext cx="9039174" cy="5842592"/>
          </a:xfrm>
        </p:spPr>
        <p:txBody>
          <a:bodyPr/>
          <a:lstStyle/>
          <a:p>
            <a:r>
              <a:rPr lang="en-US" dirty="0" smtClean="0"/>
              <a:t>21h14</a:t>
            </a:r>
            <a:r>
              <a:rPr lang="en-US" dirty="0" smtClean="0"/>
              <a:t>: Increase of various BLM thresholds through monitor factor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ARC </a:t>
            </a:r>
            <a:r>
              <a:rPr lang="en-US" dirty="0" smtClean="0"/>
              <a:t>: All monitor factors pushed from 0.3 to </a:t>
            </a:r>
            <a:r>
              <a:rPr lang="en-US" dirty="0" smtClean="0"/>
              <a:t>0.5</a:t>
            </a:r>
            <a:endParaRPr lang="en-US" dirty="0" smtClean="0"/>
          </a:p>
          <a:p>
            <a:pPr lvl="1"/>
            <a:r>
              <a:rPr lang="en-US" dirty="0" smtClean="0"/>
              <a:t>Dispersion </a:t>
            </a:r>
            <a:r>
              <a:rPr lang="en-US" dirty="0" err="1" smtClean="0"/>
              <a:t>Supressor</a:t>
            </a:r>
            <a:r>
              <a:rPr lang="en-US" dirty="0" smtClean="0"/>
              <a:t>. All monitors pushed from 0.3 to 0.5 except:</a:t>
            </a:r>
            <a:r>
              <a:rPr lang="en-US" dirty="0" smtClean="0"/>
              <a:t> </a:t>
            </a:r>
            <a:endParaRPr lang="en-US" dirty="0" smtClean="0"/>
          </a:p>
          <a:p>
            <a:pPr lvl="2">
              <a:buFont typeface="Courier New"/>
              <a:buChar char="o"/>
            </a:pPr>
            <a:r>
              <a:rPr lang="en-US" dirty="0" smtClean="0"/>
              <a:t>Empty </a:t>
            </a:r>
            <a:r>
              <a:rPr lang="en-US" dirty="0" smtClean="0"/>
              <a:t>cryostat monitors (belonging to family THRI_LEIR)</a:t>
            </a:r>
            <a:r>
              <a:rPr lang="en-US" dirty="0" smtClean="0"/>
              <a:t>.</a:t>
            </a:r>
            <a:endParaRPr lang="en-US" dirty="0" smtClean="0"/>
          </a:p>
          <a:p>
            <a:pPr lvl="2">
              <a:buFont typeface="Courier New"/>
              <a:buChar char="o"/>
            </a:pPr>
            <a:r>
              <a:rPr lang="en-US" dirty="0" smtClean="0"/>
              <a:t>Monitor </a:t>
            </a:r>
            <a:r>
              <a:rPr lang="en-US" dirty="0" smtClean="0"/>
              <a:t>BLMQI.08L2.B1E20_MQML (belonging to THRI.DS.B1.2_MQM_RC) and BLMQI.08R8.B2E20_MQML (belonging to family THRI.DS.B2.2_MQM_RC) </a:t>
            </a:r>
            <a:r>
              <a:rPr lang="en-US" dirty="0" smtClean="0"/>
              <a:t>where </a:t>
            </a:r>
            <a:r>
              <a:rPr lang="en-US" dirty="0" smtClean="0"/>
              <a:t>monitor factor was left to 0.6</a:t>
            </a:r>
            <a:r>
              <a:rPr lang="en-US" dirty="0" smtClean="0"/>
              <a:t>.</a:t>
            </a:r>
            <a:endParaRPr lang="en-US" dirty="0" smtClean="0"/>
          </a:p>
          <a:p>
            <a:pPr lvl="2">
              <a:buFont typeface="Courier New"/>
              <a:buChar char="o"/>
            </a:pPr>
            <a:r>
              <a:rPr lang="en-US" dirty="0" smtClean="0"/>
              <a:t>Monitors </a:t>
            </a:r>
            <a:r>
              <a:rPr lang="en-US" dirty="0" smtClean="0"/>
              <a:t>BLM2I.10L3.B2E30_MQ_MQ, BLMEI.09L3.B2E30_MQ_MQ, BLM2I.09R3.B1I30_MQ_MQ and BLM2I.10R3.B1I30_MQ_MQ where left at 0.3</a:t>
            </a:r>
            <a:r>
              <a:rPr lang="en-US" dirty="0" smtClean="0"/>
              <a:t>.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This </a:t>
            </a:r>
            <a:r>
              <a:rPr lang="en-US" dirty="0" smtClean="0"/>
              <a:t>will be changed tomorrow.</a:t>
            </a:r>
            <a:r>
              <a:rPr lang="en-US" dirty="0" smtClean="0"/>
              <a:t> </a:t>
            </a:r>
          </a:p>
          <a:p>
            <a:r>
              <a:rPr lang="en-US" dirty="0" smtClean="0"/>
              <a:t>23h18: Interlock beam dump test with 324b. OK.</a:t>
            </a:r>
          </a:p>
          <a:p>
            <a:r>
              <a:rPr lang="en-US" dirty="0" smtClean="0"/>
              <a:t>Night: </a:t>
            </a:r>
            <a:r>
              <a:rPr lang="en-US" dirty="0" err="1" smtClean="0"/>
              <a:t>Laurette</a:t>
            </a:r>
            <a:r>
              <a:rPr lang="en-US" dirty="0" smtClean="0"/>
              <a:t> filled 1216b per beam (in several fills!)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9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30552</TotalTime>
  <Words>534</Words>
  <Application>Microsoft Macintosh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Pixel</vt:lpstr>
      <vt:lpstr>Tuesday 26.10.</vt:lpstr>
      <vt:lpstr>Dump 3.8e13p with Slow Losses</vt:lpstr>
      <vt:lpstr>Solenoids off/on</vt:lpstr>
      <vt:lpstr>Losses when Moving RP</vt:lpstr>
      <vt:lpstr>Losses in Stable Beams (Linear Scale)</vt:lpstr>
      <vt:lpstr>CMS Losses from Lumi</vt:lpstr>
      <vt:lpstr>Vacuum</vt:lpstr>
      <vt:lpstr>Fill Reached ~4 pb-1</vt:lpstr>
      <vt:lpstr>Tuesday 26.10.</vt:lpstr>
      <vt:lpstr>Pressure History Beam Dump</vt:lpstr>
      <vt:lpstr>Wednesday 27.10.</vt:lpstr>
      <vt:lpstr>424b Losses 3.5 TeV</vt:lpstr>
      <vt:lpstr>Vacuum CMS</vt:lpstr>
      <vt:lpstr>Vacuum ALICE</vt:lpstr>
      <vt:lpstr>Ahead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Ralph Assmann</cp:lastModifiedBy>
  <cp:revision>737</cp:revision>
  <dcterms:created xsi:type="dcterms:W3CDTF">2010-10-26T21:08:15Z</dcterms:created>
  <dcterms:modified xsi:type="dcterms:W3CDTF">2010-10-27T06:26:00Z</dcterms:modified>
</cp:coreProperties>
</file>