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png" ContentType="image/png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519" r:id="rId2"/>
    <p:sldId id="577" r:id="rId3"/>
    <p:sldId id="580" r:id="rId4"/>
    <p:sldId id="581" r:id="rId5"/>
    <p:sldId id="582" r:id="rId6"/>
    <p:sldId id="583" r:id="rId7"/>
    <p:sldId id="594" r:id="rId8"/>
    <p:sldId id="597" r:id="rId9"/>
    <p:sldId id="599" r:id="rId10"/>
    <p:sldId id="563" r:id="rId11"/>
    <p:sldId id="600" r:id="rId12"/>
    <p:sldId id="565" r:id="rId13"/>
    <p:sldId id="567" r:id="rId14"/>
    <p:sldId id="569" r:id="rId15"/>
    <p:sldId id="571" r:id="rId16"/>
    <p:sldId id="572" r:id="rId17"/>
    <p:sldId id="573" r:id="rId18"/>
    <p:sldId id="623" r:id="rId19"/>
    <p:sldId id="601" r:id="rId20"/>
    <p:sldId id="602" r:id="rId21"/>
    <p:sldId id="574" r:id="rId22"/>
    <p:sldId id="619" r:id="rId23"/>
    <p:sldId id="620" r:id="rId24"/>
    <p:sldId id="621" r:id="rId25"/>
    <p:sldId id="622" r:id="rId26"/>
    <p:sldId id="608" r:id="rId27"/>
    <p:sldId id="609" r:id="rId28"/>
    <p:sldId id="610" r:id="rId29"/>
    <p:sldId id="617" r:id="rId30"/>
    <p:sldId id="61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99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1248" autoAdjust="0"/>
  </p:normalViewPr>
  <p:slideViewPr>
    <p:cSldViewPr snapToGrid="0" snapToObjects="1">
      <p:cViewPr varScale="1">
        <p:scale>
          <a:sx n="92" d="100"/>
          <a:sy n="92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1207-7E09-9240-A2DB-302D921D3A3F}" type="datetimeFigureOut">
              <a:rPr lang="en-US" smtClean="0"/>
              <a:t>10/27/10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74100-FD95-D24D-B744-75A195792D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10/27/10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886649-73D6-4B7B-BE0F-C620CDCF9C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LMC, R. Assmann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LMC, R. Assmann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LMC, R. Assmann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with LHC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" y="1187018"/>
            <a:ext cx="9039174" cy="5455081"/>
          </a:xfrm>
        </p:spPr>
        <p:txBody>
          <a:bodyPr/>
          <a:lstStyle/>
          <a:p>
            <a:pPr eaLnBrk="1" hangingPunct="1"/>
            <a:r>
              <a:rPr lang="en-US" dirty="0" smtClean="0"/>
              <a:t>Coordination: Mike Lamont, Ralph Assmann</a:t>
            </a:r>
          </a:p>
          <a:p>
            <a:pPr eaLnBrk="1" hangingPunct="1"/>
            <a:r>
              <a:rPr lang="en-US" dirty="0" smtClean="0"/>
              <a:t>Last week coordination: </a:t>
            </a:r>
            <a:r>
              <a:rPr lang="en-US" dirty="0" err="1" smtClean="0"/>
              <a:t>Malika</a:t>
            </a:r>
            <a:r>
              <a:rPr lang="en-US" dirty="0" smtClean="0"/>
              <a:t> </a:t>
            </a:r>
            <a:r>
              <a:rPr lang="en-US" dirty="0" err="1" smtClean="0"/>
              <a:t>Meddahi</a:t>
            </a:r>
            <a:r>
              <a:rPr lang="en-US" dirty="0" smtClean="0"/>
              <a:t>, </a:t>
            </a:r>
            <a:r>
              <a:rPr lang="en-US" dirty="0" err="1" smtClean="0"/>
              <a:t>Joerg</a:t>
            </a:r>
            <a:r>
              <a:rPr lang="en-US" dirty="0" smtClean="0"/>
              <a:t> </a:t>
            </a:r>
            <a:r>
              <a:rPr lang="en-US" dirty="0" err="1" smtClean="0"/>
              <a:t>Wenninger</a:t>
            </a:r>
            <a:endParaRPr lang="en-US" dirty="0" smtClean="0"/>
          </a:p>
          <a:p>
            <a:pPr eaLnBrk="1" hangingPunct="1"/>
            <a:r>
              <a:rPr lang="en-US" dirty="0" smtClean="0"/>
              <a:t>Thanks </a:t>
            </a:r>
            <a:r>
              <a:rPr lang="en-US" dirty="0" smtClean="0"/>
              <a:t>to</a:t>
            </a:r>
            <a:r>
              <a:rPr lang="en-US" dirty="0" smtClean="0"/>
              <a:t> operations, equipment groups and experiments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LMC, R. Assmann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 3.8e13p with Slow Losses</a:t>
            </a:r>
            <a:endParaRPr lang="en-US" dirty="0"/>
          </a:p>
        </p:txBody>
      </p:sp>
      <p:pic>
        <p:nvPicPr>
          <p:cNvPr id="6" name="Content Placeholder 5" descr="lhc3.png"/>
          <p:cNvPicPr>
            <a:picLocks noGrp="1" noChangeAspect="1"/>
          </p:cNvPicPr>
          <p:nvPr>
            <p:ph idx="1"/>
          </p:nvPr>
        </p:nvPicPr>
        <p:blipFill>
          <a:blip r:embed="rId2"/>
          <a:srcRect l="401" t="45426" r="46527" b="31652"/>
          <a:stretch>
            <a:fillRect/>
          </a:stretch>
        </p:blipFill>
        <p:spPr>
          <a:xfrm>
            <a:off x="178044" y="937745"/>
            <a:ext cx="5350282" cy="17330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LMC, R. Assmann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beam-dump-10h30-tctvb-inj-b"/>
          <p:cNvPicPr>
            <a:picLocks noChangeAspect="1"/>
          </p:cNvPicPr>
          <p:nvPr/>
        </p:nvPicPr>
        <p:blipFill>
          <a:blip r:embed="rId3"/>
          <a:srcRect t="32021" b="24189"/>
          <a:stretch>
            <a:fillRect/>
          </a:stretch>
        </p:blipFill>
        <p:spPr>
          <a:xfrm>
            <a:off x="178044" y="2670792"/>
            <a:ext cx="8307440" cy="3003157"/>
          </a:xfrm>
          <a:prstGeom prst="rect">
            <a:avLst/>
          </a:prstGeom>
        </p:spPr>
      </p:pic>
      <p:pic>
        <p:nvPicPr>
          <p:cNvPr id="8" name="Picture 7" descr="beam-dump-10h30-tctvb-inj-b"/>
          <p:cNvPicPr>
            <a:picLocks noChangeAspect="1"/>
          </p:cNvPicPr>
          <p:nvPr/>
        </p:nvPicPr>
        <p:blipFill>
          <a:blip r:embed="rId3"/>
          <a:srcRect t="85013" r="19285" b="5000"/>
          <a:stretch>
            <a:fillRect/>
          </a:stretch>
        </p:blipFill>
        <p:spPr>
          <a:xfrm>
            <a:off x="1290147" y="5768909"/>
            <a:ext cx="6705351" cy="6849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5337" y="937745"/>
            <a:ext cx="18650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83.8 </a:t>
            </a:r>
            <a:r>
              <a:rPr lang="en-US" dirty="0" err="1" smtClean="0"/>
              <a:t>s</a:t>
            </a:r>
            <a:r>
              <a:rPr lang="en-US" dirty="0" smtClean="0"/>
              <a:t> loss dump</a:t>
            </a:r>
          </a:p>
          <a:p>
            <a:r>
              <a:rPr lang="en-US" dirty="0" smtClean="0"/>
              <a:t>Low tunes</a:t>
            </a:r>
          </a:p>
          <a:p>
            <a:r>
              <a:rPr lang="en-US" dirty="0" smtClean="0"/>
              <a:t>Neg. vert. </a:t>
            </a:r>
            <a:r>
              <a:rPr lang="en-US" dirty="0" err="1" smtClean="0"/>
              <a:t>chroma</a:t>
            </a:r>
            <a:endParaRPr lang="en-US" dirty="0" smtClean="0"/>
          </a:p>
          <a:p>
            <a:r>
              <a:rPr lang="en-US" dirty="0" smtClean="0"/>
              <a:t>TCTVB.4L2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the TDI…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LMC, R. Assmann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slow-loss-tdi-1.png"/>
          <p:cNvPicPr>
            <a:picLocks noChangeAspect="1"/>
          </p:cNvPicPr>
          <p:nvPr/>
        </p:nvPicPr>
        <p:blipFill>
          <a:blip r:embed="rId2"/>
          <a:srcRect t="13286" b="39358"/>
          <a:stretch>
            <a:fillRect/>
          </a:stretch>
        </p:blipFill>
        <p:spPr>
          <a:xfrm>
            <a:off x="67235" y="949279"/>
            <a:ext cx="9076765" cy="3247665"/>
          </a:xfrm>
          <a:prstGeom prst="rect">
            <a:avLst/>
          </a:prstGeom>
        </p:spPr>
      </p:pic>
      <p:pic>
        <p:nvPicPr>
          <p:cNvPr id="7" name="Picture 6" descr="slow-loss-tdi-2"/>
          <p:cNvPicPr>
            <a:picLocks noChangeAspect="1"/>
          </p:cNvPicPr>
          <p:nvPr/>
        </p:nvPicPr>
        <p:blipFill>
          <a:blip r:embed="rId3"/>
          <a:srcRect t="13842" b="38802"/>
          <a:stretch>
            <a:fillRect/>
          </a:stretch>
        </p:blipFill>
        <p:spPr>
          <a:xfrm>
            <a:off x="2794248" y="4196943"/>
            <a:ext cx="6327955" cy="2264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375" y="4486865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Solenoids off/on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LMC, R. Assmann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atlas-solenoid-off-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813"/>
            <a:ext cx="9144000" cy="4110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9507" y="5807024"/>
            <a:ext cx="153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vacuum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1560" y="6005496"/>
            <a:ext cx="202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…see vacuum talk…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Stable Beams (Linear Scale)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LMC, R. Assmann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losses-lin-start-physics.png"/>
          <p:cNvPicPr>
            <a:picLocks noChangeAspect="1"/>
          </p:cNvPicPr>
          <p:nvPr/>
        </p:nvPicPr>
        <p:blipFill>
          <a:blip r:embed="rId2"/>
          <a:srcRect t="19559" b="23842"/>
          <a:stretch>
            <a:fillRect/>
          </a:stretch>
        </p:blipFill>
        <p:spPr>
          <a:xfrm>
            <a:off x="414211" y="1341331"/>
            <a:ext cx="8315577" cy="38815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9022" y="5804521"/>
            <a:ext cx="133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all normal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53675" y="2195112"/>
            <a:ext cx="186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Betatron Cleaning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11463" y="1767134"/>
            <a:ext cx="234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of stable beams…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pic>
        <p:nvPicPr>
          <p:cNvPr id="6" name="Content Placeholder 5" descr="vacuum-cm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07" r="-60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LMC, R. Assmann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History Beam Dump</a:t>
            </a:r>
            <a:endParaRPr lang="en-US" dirty="0"/>
          </a:p>
        </p:txBody>
      </p:sp>
      <p:pic>
        <p:nvPicPr>
          <p:cNvPr id="6" name="Content Placeholder 5" descr="pressure-beam-dump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832" b="-9832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LMC, R. Assmann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27.10.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0" y="799508"/>
            <a:ext cx="9039174" cy="5842592"/>
          </a:xfrm>
        </p:spPr>
        <p:txBody>
          <a:bodyPr/>
          <a:lstStyle/>
          <a:p>
            <a:r>
              <a:rPr lang="en-US" dirty="0" smtClean="0"/>
              <a:t>01h04: Both beams filled with 424b. Had to dump at 450 </a:t>
            </a:r>
            <a:r>
              <a:rPr lang="en-US" dirty="0" err="1" smtClean="0"/>
              <a:t>GeV</a:t>
            </a:r>
            <a:r>
              <a:rPr lang="en-US" dirty="0" smtClean="0"/>
              <a:t> to reset QPS_OK on RB_A23/RQF/RQD_A23. Ramp down and pre-cycle.</a:t>
            </a:r>
          </a:p>
          <a:p>
            <a:r>
              <a:rPr lang="en-US" dirty="0" smtClean="0"/>
              <a:t>02h46: Injection.</a:t>
            </a:r>
          </a:p>
          <a:p>
            <a:r>
              <a:rPr lang="en-US" dirty="0" smtClean="0"/>
              <a:t>04h06: </a:t>
            </a:r>
            <a:r>
              <a:rPr lang="en-US" u="sng" dirty="0" smtClean="0"/>
              <a:t>Start ramp. 424b.</a:t>
            </a:r>
          </a:p>
          <a:p>
            <a:r>
              <a:rPr lang="en-US" dirty="0" smtClean="0"/>
              <a:t>04h23: </a:t>
            </a:r>
            <a:r>
              <a:rPr lang="en-US" b="1" dirty="0" smtClean="0">
                <a:solidFill>
                  <a:srgbClr val="FF0000"/>
                </a:solidFill>
              </a:rPr>
              <a:t>Beam dump just after arriving to 3.5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r>
              <a:rPr lang="en-US" b="1" dirty="0" smtClean="0">
                <a:solidFill>
                  <a:srgbClr val="FF0000"/>
                </a:solidFill>
              </a:rPr>
              <a:t>. TCTH.4R8.B2 BLM in IR8 triggered on 0.6s running sum. A few 10’s seconds before saw strange loss patterns. </a:t>
            </a:r>
            <a:r>
              <a:rPr lang="en-US" dirty="0" smtClean="0">
                <a:solidFill>
                  <a:schemeClr val="tx1"/>
                </a:solidFill>
              </a:rPr>
              <a:t>Beam-gas scattering?</a:t>
            </a:r>
          </a:p>
          <a:p>
            <a:r>
              <a:rPr lang="en-US" dirty="0" smtClean="0"/>
              <a:t>05h26: Injection.</a:t>
            </a:r>
          </a:p>
          <a:p>
            <a:r>
              <a:rPr lang="en-US" dirty="0" smtClean="0"/>
              <a:t>07h21: </a:t>
            </a:r>
            <a:r>
              <a:rPr lang="en-US" u="sng" dirty="0" smtClean="0"/>
              <a:t>Start ramp. 364b.</a:t>
            </a:r>
          </a:p>
          <a:p>
            <a:r>
              <a:rPr lang="en-US" dirty="0" smtClean="0"/>
              <a:t>07h27: Beam dump due to SIS error on beam energy (timing telegram or something else?). Beam dump fine.</a:t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LMC, R. Assmann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424b Losses 3.5 </a:t>
            </a:r>
            <a:r>
              <a:rPr lang="en-US" dirty="0" err="1" smtClean="0"/>
              <a:t>TeV</a:t>
            </a:r>
            <a:endParaRPr lang="en-US" dirty="0"/>
          </a:p>
        </p:txBody>
      </p:sp>
      <p:pic>
        <p:nvPicPr>
          <p:cNvPr id="6" name="Content Placeholder 5" descr="beam-loss-424b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156" r="-1715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LMC, R. Assmann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Last Second Before Dump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LMC, R. Assmann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9" y="762000"/>
            <a:ext cx="9047403" cy="553341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424b at 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LMC, R. Assmann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mki-loss-lin.png"/>
          <p:cNvPicPr>
            <a:picLocks noChangeAspect="1"/>
          </p:cNvPicPr>
          <p:nvPr/>
        </p:nvPicPr>
        <p:blipFill>
          <a:blip r:embed="rId2"/>
          <a:srcRect t="32813" b="37595"/>
          <a:stretch>
            <a:fillRect/>
          </a:stretch>
        </p:blipFill>
        <p:spPr>
          <a:xfrm>
            <a:off x="67235" y="762000"/>
            <a:ext cx="9076765" cy="2029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12687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8997" y="3534269"/>
            <a:ext cx="367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at 40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s integration time for </a:t>
            </a:r>
            <a:r>
              <a:rPr lang="en-US" dirty="0" err="1" smtClean="0"/>
              <a:t>BLM’s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Two Weeks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week: Technical stop, advanced to fix finger problem in IR2 injection region.</a:t>
            </a:r>
          </a:p>
          <a:p>
            <a:r>
              <a:rPr lang="en-US" dirty="0" smtClean="0"/>
              <a:t>Friday/Saturday: Recovery. </a:t>
            </a:r>
            <a:r>
              <a:rPr lang="en-US" dirty="0" err="1" smtClean="0"/>
              <a:t>LHCb</a:t>
            </a:r>
            <a:r>
              <a:rPr lang="en-US" dirty="0" smtClean="0"/>
              <a:t> spectrometer recovery. Test ramps with 1b </a:t>
            </a:r>
            <a:r>
              <a:rPr lang="en-US" dirty="0" err="1" smtClean="0"/>
              <a:t>x</a:t>
            </a:r>
            <a:r>
              <a:rPr lang="en-US" dirty="0" smtClean="0"/>
              <a:t> 1b and 2b </a:t>
            </a:r>
            <a:r>
              <a:rPr lang="en-US" dirty="0" err="1" smtClean="0"/>
              <a:t>x</a:t>
            </a:r>
            <a:r>
              <a:rPr lang="en-US" dirty="0" smtClean="0"/>
              <a:t> 2b. End of fill: Off-momentum loss map.</a:t>
            </a:r>
          </a:p>
          <a:p>
            <a:r>
              <a:rPr lang="en-US" dirty="0" smtClean="0"/>
              <a:t>Stable beams since then:</a:t>
            </a:r>
          </a:p>
          <a:p>
            <a:pPr lvl="1"/>
            <a:r>
              <a:rPr lang="en-US" dirty="0" smtClean="0"/>
              <a:t>Stable beams, fill 1439, 312b, peak </a:t>
            </a:r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smtClean="0"/>
              <a:t>1.5e32, 10h42, OP ended</a:t>
            </a:r>
          </a:p>
          <a:p>
            <a:pPr lvl="1"/>
            <a:r>
              <a:rPr lang="en-US" dirty="0" smtClean="0"/>
              <a:t>Stable beams, fill 1440, 368b, peak </a:t>
            </a:r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smtClean="0"/>
              <a:t>2.1e32, 11h20, OP ended</a:t>
            </a:r>
          </a:p>
          <a:p>
            <a:pPr lvl="1"/>
            <a:r>
              <a:rPr lang="en-US" dirty="0" smtClean="0"/>
              <a:t>Stable beams, fill 1443, 368b, peak </a:t>
            </a:r>
            <a:r>
              <a:rPr lang="en-US" dirty="0" err="1" smtClean="0"/>
              <a:t>lumi</a:t>
            </a:r>
            <a:r>
              <a:rPr lang="en-US" dirty="0" smtClean="0"/>
              <a:t> 2.1e32, 2h16, UFO</a:t>
            </a:r>
          </a:p>
          <a:p>
            <a:pPr lvl="1"/>
            <a:r>
              <a:rPr lang="en-US" dirty="0" smtClean="0"/>
              <a:t>Stable beams, fill 1444, 368b, peak </a:t>
            </a:r>
            <a:r>
              <a:rPr lang="en-US" dirty="0" err="1" smtClean="0"/>
              <a:t>lumi</a:t>
            </a:r>
            <a:r>
              <a:rPr lang="en-US" dirty="0" smtClean="0"/>
              <a:t> 2.0e32, 7h13, OP ended</a:t>
            </a:r>
          </a:p>
          <a:p>
            <a:pPr lvl="1"/>
            <a:r>
              <a:rPr lang="en-US" dirty="0" smtClean="0"/>
              <a:t>Then step up to 424b, but no stable beams yet…</a:t>
            </a:r>
          </a:p>
          <a:p>
            <a:r>
              <a:rPr lang="en-US" dirty="0" smtClean="0"/>
              <a:t>ATLAS has now 39.37 pb</a:t>
            </a:r>
            <a:r>
              <a:rPr lang="en-US" baseline="30000" dirty="0" smtClean="0"/>
              <a:t>-1</a:t>
            </a:r>
            <a:r>
              <a:rPr lang="en-US" dirty="0" smtClean="0"/>
              <a:t>. Last week: 15.7 pb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LMC, 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/>
              <a:pPr/>
              <a:t>2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at MKI  Over  60 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LMC, R. Assmann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mki-loss-log-vs-time.png"/>
          <p:cNvPicPr>
            <a:picLocks noChangeAspect="1"/>
          </p:cNvPicPr>
          <p:nvPr/>
        </p:nvPicPr>
        <p:blipFill>
          <a:blip r:embed="rId2"/>
          <a:srcRect t="32813" b="3148"/>
          <a:stretch>
            <a:fillRect/>
          </a:stretch>
        </p:blipFill>
        <p:spPr>
          <a:xfrm>
            <a:off x="33617" y="762000"/>
            <a:ext cx="9076765" cy="4391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57910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CMS</a:t>
            </a:r>
            <a:endParaRPr lang="en-US" dirty="0"/>
          </a:p>
        </p:txBody>
      </p:sp>
      <p:pic>
        <p:nvPicPr>
          <p:cNvPr id="6" name="Content Placeholder 5" descr="cms-vacuum-spik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326" r="-932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LMC, R. Assmann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night – R8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908650"/>
            <a:ext cx="8761808" cy="468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43760" y="5877340"/>
            <a:ext cx="165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Injection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292100" y="5805330"/>
            <a:ext cx="187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dump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L8 &amp; R8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836640"/>
            <a:ext cx="8886481" cy="460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50" y="0"/>
            <a:ext cx="8229600" cy="523875"/>
          </a:xfrm>
        </p:spPr>
        <p:txBody>
          <a:bodyPr/>
          <a:lstStyle/>
          <a:p>
            <a:r>
              <a:rPr lang="en-US" dirty="0" smtClean="0"/>
              <a:t>R8 – Q5 - 6 - 7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980660"/>
            <a:ext cx="8731064" cy="468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R1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1340710"/>
            <a:ext cx="8247386" cy="424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79640" y="836640"/>
            <a:ext cx="93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6R1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16200000" flipH="1">
            <a:off x="1727605" y="2168825"/>
            <a:ext cx="3528490" cy="14402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932050" y="764630"/>
            <a:ext cx="93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7R1</a:t>
            </a:r>
            <a:endParaRPr lang="en-GB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rot="5400000">
            <a:off x="3565888" y="2242863"/>
            <a:ext cx="2912350" cy="75610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347830" y="836640"/>
            <a:ext cx="93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5R1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 bwMode="auto">
          <a:xfrm rot="16200000" flipH="1">
            <a:off x="3169832" y="1882812"/>
            <a:ext cx="1616170" cy="32404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43510" y="3140960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2e-8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510" y="4653170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5e-9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few days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" name="Picture 3" descr="Screen shot 2010-10-26 at 2.23.1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0" y="1484730"/>
            <a:ext cx="9144000" cy="3433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081672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for physics until Thursday pm</a:t>
            </a:r>
          </a:p>
          <a:p>
            <a:pPr lvl="1"/>
            <a:r>
              <a:rPr lang="en-US" dirty="0" smtClean="0"/>
              <a:t>368 bunches…</a:t>
            </a:r>
          </a:p>
          <a:p>
            <a:pPr lvl="1"/>
            <a:r>
              <a:rPr lang="en-US" dirty="0" smtClean="0"/>
              <a:t>400+</a:t>
            </a:r>
          </a:p>
          <a:p>
            <a:pPr lvl="1"/>
            <a:r>
              <a:rPr lang="en-US" dirty="0" smtClean="0"/>
              <a:t>Deliver 40+ pb-1 </a:t>
            </a:r>
          </a:p>
          <a:p>
            <a:r>
              <a:rPr lang="en-US" dirty="0" smtClean="0"/>
              <a:t>Friday</a:t>
            </a:r>
          </a:p>
          <a:p>
            <a:pPr lvl="1"/>
            <a:r>
              <a:rPr lang="en-US" dirty="0" smtClean="0"/>
              <a:t>Test ramp BI/TOTEM</a:t>
            </a:r>
          </a:p>
          <a:p>
            <a:pPr lvl="1"/>
            <a:r>
              <a:rPr lang="en-US" dirty="0" smtClean="0"/>
              <a:t>Switch to 50 ns.</a:t>
            </a:r>
          </a:p>
          <a:p>
            <a:pPr lvl="1"/>
            <a:endParaRPr lang="en-US" dirty="0"/>
          </a:p>
          <a:p>
            <a:r>
              <a:rPr lang="en-US" dirty="0" smtClean="0"/>
              <a:t>Monday/Tuesday next week</a:t>
            </a:r>
          </a:p>
          <a:p>
            <a:pPr lvl="1"/>
            <a:r>
              <a:rPr lang="en-US" dirty="0" smtClean="0"/>
              <a:t>Provisionally machine development</a:t>
            </a:r>
          </a:p>
          <a:p>
            <a:pPr lvl="1"/>
            <a:endParaRPr lang="en-US" dirty="0"/>
          </a:p>
          <a:p>
            <a:r>
              <a:rPr lang="en-US" dirty="0" smtClean="0"/>
              <a:t>Wednesday – switch to ions</a:t>
            </a:r>
          </a:p>
          <a:p>
            <a:pPr lvl="1"/>
            <a:r>
              <a:rPr lang="en-US" dirty="0" smtClean="0"/>
              <a:t>Contingent on delivery of integrated luminosity target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few days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627699110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/>
              <a:t>injection with 12 bunches (all fills will have the first injection with 12 bunches).</a:t>
            </a:r>
          </a:p>
          <a:p>
            <a:pPr lvl="0"/>
            <a:r>
              <a:rPr lang="en-US" dirty="0"/>
              <a:t>The first physics fill will be done with 1</a:t>
            </a:r>
            <a:r>
              <a:rPr lang="en-US" dirty="0">
                <a:sym typeface="Symbol"/>
              </a:rPr>
              <a:t></a:t>
            </a:r>
            <a:r>
              <a:rPr lang="en-US" dirty="0"/>
              <a:t>12 bunches and 4</a:t>
            </a:r>
            <a:r>
              <a:rPr lang="en-US" dirty="0" smtClean="0">
                <a:sym typeface="Symbol"/>
              </a:rPr>
              <a:t></a:t>
            </a:r>
            <a:r>
              <a:rPr lang="en-US" dirty="0" smtClean="0"/>
              <a:t>(12+12)bunches </a:t>
            </a:r>
            <a:r>
              <a:rPr lang="en-US" dirty="0"/>
              <a:t>(from 2 PH injections), in total 108 bunches.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gives not yet the full beam-beam effect.</a:t>
            </a:r>
          </a:p>
          <a:p>
            <a:pPr lvl="0"/>
            <a:r>
              <a:rPr lang="en-US" dirty="0"/>
              <a:t>Further fills will be done with 200 bunches, 300 bunches and 400 bunches if there is sufficient time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To be re-discussed if priority should be given to MD studies.</a:t>
            </a:r>
          </a:p>
          <a:p>
            <a:pPr lvl="0"/>
            <a:r>
              <a:rPr lang="en-US" dirty="0"/>
              <a:t>The fill with 200 bunches will be done with batches of 24 bunches, from 2 booster rings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 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6694568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40 - 50 pb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Alice – fill without dipole</a:t>
            </a:r>
          </a:p>
          <a:p>
            <a:r>
              <a:rPr lang="en-US" dirty="0" smtClean="0"/>
              <a:t>Totem – dedicated fill</a:t>
            </a:r>
          </a:p>
          <a:p>
            <a:r>
              <a:rPr lang="en-US" dirty="0" smtClean="0"/>
              <a:t>Totem – 90m</a:t>
            </a:r>
          </a:p>
          <a:p>
            <a:r>
              <a:rPr lang="en-US" dirty="0" smtClean="0"/>
              <a:t>Longitudinal scan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1440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LMC, R. Assmann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9172"/>
          <a:stretch>
            <a:fillRect/>
          </a:stretch>
        </p:blipFill>
        <p:spPr bwMode="auto">
          <a:xfrm>
            <a:off x="910063" y="1212630"/>
            <a:ext cx="7358082" cy="44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planning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420" y="1124680"/>
          <a:ext cx="8209140" cy="3444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300"/>
                <a:gridCol w="4608640"/>
                <a:gridCol w="1440200"/>
              </a:tblGrid>
              <a:tr h="3780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8052">
                <a:tc>
                  <a:txBody>
                    <a:bodyPr/>
                    <a:lstStyle/>
                    <a:p>
                      <a:r>
                        <a:rPr lang="en-US" dirty="0" smtClean="0"/>
                        <a:t>Until</a:t>
                      </a:r>
                      <a:r>
                        <a:rPr lang="en-US" baseline="0" dirty="0" smtClean="0"/>
                        <a:t> Friday 08:00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Physics 150</a:t>
                      </a:r>
                      <a:r>
                        <a:rPr lang="en-US" baseline="0" dirty="0" smtClean="0"/>
                        <a:t> ns 400+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8052">
                <a:tc>
                  <a:txBody>
                    <a:bodyPr/>
                    <a:lstStyle/>
                    <a:p>
                      <a:r>
                        <a:rPr lang="en-US" dirty="0" smtClean="0"/>
                        <a:t>Friday 08:00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r>
                        <a:rPr lang="en-US" baseline="0" dirty="0" smtClean="0"/>
                        <a:t> to 50 ns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8052">
                <a:tc>
                  <a:txBody>
                    <a:bodyPr/>
                    <a:lstStyle/>
                    <a:p>
                      <a:r>
                        <a:rPr lang="en-US" dirty="0" smtClean="0"/>
                        <a:t>Friday 17:00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ramp 4+1  BI-TOTEM-AGC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hours</a:t>
                      </a:r>
                      <a:endParaRPr lang="en-GB" dirty="0"/>
                    </a:p>
                  </a:txBody>
                  <a:tcPr/>
                </a:tc>
              </a:tr>
              <a:tr h="378052">
                <a:tc>
                  <a:txBody>
                    <a:bodyPr/>
                    <a:lstStyle/>
                    <a:p>
                      <a:r>
                        <a:rPr lang="en-US" dirty="0" smtClean="0"/>
                        <a:t>Overnight Friday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MD – IR aperture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hours</a:t>
                      </a:r>
                      <a:endParaRPr lang="en-GB" dirty="0"/>
                    </a:p>
                  </a:txBody>
                  <a:tcPr/>
                </a:tc>
              </a:tr>
              <a:tr h="378052"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r>
                        <a:rPr lang="en-US" baseline="0" dirty="0" smtClean="0"/>
                        <a:t> – Mon a.m.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ns –</a:t>
                      </a:r>
                      <a:r>
                        <a:rPr lang="en-US" baseline="0" dirty="0" smtClean="0"/>
                        <a:t> into stable beams and push</a:t>
                      </a:r>
                    </a:p>
                    <a:p>
                      <a:r>
                        <a:rPr lang="en-US" baseline="0" dirty="0" smtClean="0"/>
                        <a:t>including 1 fill with Alice dipole/sol off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8052">
                <a:tc>
                  <a:txBody>
                    <a:bodyPr/>
                    <a:lstStyle/>
                    <a:p>
                      <a:r>
                        <a:rPr lang="en-US" dirty="0" smtClean="0"/>
                        <a:t>Mon – Wednesday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Quench test(s)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RF MD 1 &amp; 2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Longitudinal</a:t>
                      </a:r>
                      <a:r>
                        <a:rPr lang="en-US" baseline="0" dirty="0" smtClean="0"/>
                        <a:t> scan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fill 1439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LMC, R. Assmann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8864255" cy="524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868" y="2428868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7E-8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368b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LMC, R. Assmann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29" y="928670"/>
            <a:ext cx="9105571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488" y="2500306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1.5E-7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spike F1440 – Pt5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LMC, R. Assmann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071546"/>
            <a:ext cx="898491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1802" y="2643182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3.5E-7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1440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LMC, R. Assmann</a:t>
            </a:r>
            <a:endParaRPr lang="en-US" dirty="0"/>
          </a:p>
        </p:txBody>
      </p:sp>
      <p:pic>
        <p:nvPicPr>
          <p:cNvPr id="20482" name="Picture 2" descr="http://elogbook.cern.ch/eLogbook/attach_reader?attach_id=1117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908650"/>
            <a:ext cx="7737511" cy="45811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7630" y="5733320"/>
            <a:ext cx="475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Around 6 pb-1 in Atlas &amp; CMS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1442 - UFO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LMC, R. Assmann</a:t>
            </a:r>
            <a:endParaRPr lang="en-US" dirty="0"/>
          </a:p>
        </p:txBody>
      </p:sp>
      <p:pic>
        <p:nvPicPr>
          <p:cNvPr id="21506" name="Picture 2" descr="http://elogbook.cern.ch/eLogbook/attach_reader?attach_id=1118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692620"/>
            <a:ext cx="7824920" cy="5912163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1443 – 07:50 - UFO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LMC, R. Assmann</a:t>
            </a:r>
            <a:endParaRPr lang="en-US" dirty="0"/>
          </a:p>
        </p:txBody>
      </p:sp>
      <p:pic>
        <p:nvPicPr>
          <p:cNvPr id="25602" name="Picture 2" descr="http://elogbook.cern.ch/eLogbook/attach_reader?attach_id=1118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908650"/>
            <a:ext cx="7263224" cy="549649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30829</TotalTime>
  <Words>874</Words>
  <Application>Microsoft Macintosh PowerPoint</Application>
  <PresentationFormat>On-screen Show (4:3)</PresentationFormat>
  <Paragraphs>167</Paragraphs>
  <Slides>30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Pixel</vt:lpstr>
      <vt:lpstr>Status with LHC Beam</vt:lpstr>
      <vt:lpstr>Last Two Weeks</vt:lpstr>
      <vt:lpstr>Fill 1440</vt:lpstr>
      <vt:lpstr>Vacuum fill 1439</vt:lpstr>
      <vt:lpstr>Vacuum 368b</vt:lpstr>
      <vt:lpstr>Vacuum spike F1440 – Pt5</vt:lpstr>
      <vt:lpstr>1440</vt:lpstr>
      <vt:lpstr>1442 - UFO  </vt:lpstr>
      <vt:lpstr>End 1443 – 07:50 - UFO</vt:lpstr>
      <vt:lpstr>Dump 3.8e13p with Slow Losses</vt:lpstr>
      <vt:lpstr>Was the TDI…</vt:lpstr>
      <vt:lpstr>Solenoids off/on</vt:lpstr>
      <vt:lpstr>Losses in Stable Beams (Linear Scale)</vt:lpstr>
      <vt:lpstr>Vacuum</vt:lpstr>
      <vt:lpstr>Pressure History Beam Dump</vt:lpstr>
      <vt:lpstr>Wednesday 27.10.</vt:lpstr>
      <vt:lpstr>424b Losses 3.5 TeV</vt:lpstr>
      <vt:lpstr>Losses Last Second Before Dump</vt:lpstr>
      <vt:lpstr>Beam Dump 424b at 3.5 TeV</vt:lpstr>
      <vt:lpstr>Loss at MKI  Over  60 ms</vt:lpstr>
      <vt:lpstr>Vacuum CMS</vt:lpstr>
      <vt:lpstr>Last night – R8</vt:lpstr>
      <vt:lpstr>L8 &amp; R8</vt:lpstr>
      <vt:lpstr>R8 – Q5 - 6 - 7</vt:lpstr>
      <vt:lpstr>R1</vt:lpstr>
      <vt:lpstr>Next few days</vt:lpstr>
      <vt:lpstr>Next few days</vt:lpstr>
      <vt:lpstr>50 ns</vt:lpstr>
      <vt:lpstr>Experiments</vt:lpstr>
      <vt:lpstr>Provisional planning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Ralph Assmann</cp:lastModifiedBy>
  <cp:revision>754</cp:revision>
  <dcterms:created xsi:type="dcterms:W3CDTF">2010-10-27T07:43:01Z</dcterms:created>
  <dcterms:modified xsi:type="dcterms:W3CDTF">2010-10-27T12:20:30Z</dcterms:modified>
</cp:coreProperties>
</file>