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28"/>
  </p:notesMasterIdLst>
  <p:handoutMasterIdLst>
    <p:handoutMasterId r:id="rId29"/>
  </p:handoutMasterIdLst>
  <p:sldIdLst>
    <p:sldId id="997" r:id="rId2"/>
    <p:sldId id="1070" r:id="rId3"/>
    <p:sldId id="998" r:id="rId4"/>
    <p:sldId id="1109" r:id="rId5"/>
    <p:sldId id="1111" r:id="rId6"/>
    <p:sldId id="1110" r:id="rId7"/>
    <p:sldId id="1112" r:id="rId8"/>
    <p:sldId id="1113" r:id="rId9"/>
    <p:sldId id="1086" r:id="rId10"/>
    <p:sldId id="1087" r:id="rId11"/>
    <p:sldId id="1103" r:id="rId12"/>
    <p:sldId id="1104" r:id="rId13"/>
    <p:sldId id="1092" r:id="rId14"/>
    <p:sldId id="1093" r:id="rId15"/>
    <p:sldId id="1107" r:id="rId16"/>
    <p:sldId id="1095" r:id="rId17"/>
    <p:sldId id="1097" r:id="rId18"/>
    <p:sldId id="1098" r:id="rId19"/>
    <p:sldId id="1099" r:id="rId20"/>
    <p:sldId id="1100" r:id="rId21"/>
    <p:sldId id="1101" r:id="rId22"/>
    <p:sldId id="1108" r:id="rId23"/>
    <p:sldId id="1089" r:id="rId24"/>
    <p:sldId id="1091" r:id="rId25"/>
    <p:sldId id="1080" r:id="rId26"/>
    <p:sldId id="1090" r:id="rId2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8000"/>
    <a:srgbClr val="99FF99"/>
    <a:srgbClr val="FFCCCC"/>
    <a:srgbClr val="9FCAFF"/>
    <a:srgbClr val="DDDDDD"/>
    <a:srgbClr val="99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94658" autoAdjust="0"/>
  </p:normalViewPr>
  <p:slideViewPr>
    <p:cSldViewPr>
      <p:cViewPr varScale="1">
        <p:scale>
          <a:sx n="74" d="100"/>
          <a:sy n="74" d="100"/>
        </p:scale>
        <p:origin x="-900" y="-90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fld id="{8560CFD1-F467-493C-A801-D57B210B99DF}" type="datetimeFigureOut">
              <a:rPr lang="en-US"/>
              <a:pPr>
                <a:defRPr/>
              </a:pPr>
              <a:t>10/25/2010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fld id="{BA73B73A-05F5-484D-A279-A078B24B4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886649-73D6-4B7B-BE0F-C620CDCF9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86649-73D6-4B7B-BE0F-C620CDCF9CE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86649-73D6-4B7B-BE0F-C620CDCF9CE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86649-73D6-4B7B-BE0F-C620CDCF9CE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86649-73D6-4B7B-BE0F-C620CDCF9CE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86649-73D6-4B7B-BE0F-C620CDCF9CE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86649-73D6-4B7B-BE0F-C620CDCF9CE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86649-73D6-4B7B-BE0F-C620CDCF9CE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86649-73D6-4B7B-BE0F-C620CDCF9CE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86649-73D6-4B7B-BE0F-C620CDCF9CE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86649-73D6-4B7B-BE0F-C620CDCF9CE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86649-73D6-4B7B-BE0F-C620CDCF9CE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86649-73D6-4B7B-BE0F-C620CDCF9CE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86649-73D6-4B7B-BE0F-C620CDCF9CE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86649-73D6-4B7B-BE0F-C620CDCF9CE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86649-73D6-4B7B-BE0F-C620CDCF9CE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86649-73D6-4B7B-BE0F-C620CDCF9CE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86649-73D6-4B7B-BE0F-C620CDCF9CE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86649-73D6-4B7B-BE0F-C620CDCF9CE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86649-73D6-4B7B-BE0F-C620CDCF9CE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86649-73D6-4B7B-BE0F-C620CDCF9CE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86649-73D6-4B7B-BE0F-C620CDCF9CE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86649-73D6-4B7B-BE0F-C620CDCF9CE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E347E47-B714-4647-89DD-6D70F8D6FB82}" type="datetime1">
              <a:rPr lang="en-US"/>
              <a:pPr>
                <a:defRPr/>
              </a:pPr>
              <a:t>10/25/2010</a:t>
            </a:fld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LHC status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BFE3274B-18BD-47AB-8FB7-E499A88B7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B89A8-767A-4BE7-A75D-AA12D5D17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9BD1D-2095-417A-9171-44919F09DF12}" type="datetime1">
              <a:rPr lang="en-US"/>
              <a:pPr>
                <a:defRPr/>
              </a:pPr>
              <a:t>10/25/2010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E369-B7EA-48CC-A308-F4632642D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A7CE7-703F-4A6E-A886-1A99749CC813}" type="datetime1">
              <a:rPr lang="en-US"/>
              <a:pPr>
                <a:defRPr/>
              </a:pPr>
              <a:t>10/25/2010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F561C-7EBD-42B2-99A4-4D46BF0EF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B5F94-A5A7-486B-B8DA-D96D4789F2D3}" type="datetime1">
              <a:rPr lang="en-US"/>
              <a:pPr>
                <a:defRPr/>
              </a:pPr>
              <a:t>10/25/2010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103E4-BB34-4E7C-A4AF-D3220E973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6F5A1-CE86-4596-A5D9-7274AC9EFE91}" type="datetime1">
              <a:rPr lang="en-US"/>
              <a:pPr>
                <a:defRPr/>
              </a:pPr>
              <a:t>10/25/2010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8562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D31E2EB3-22BE-41CD-9E59-3C7BBEE670D4}" type="datetime1">
              <a:rPr lang="en-US"/>
              <a:pPr>
                <a:defRPr/>
              </a:pPr>
              <a:t>10/25/2010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3713" y="6553200"/>
            <a:ext cx="5616575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LHC status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4388" y="6553200"/>
            <a:ext cx="495300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D70C172D-7DFE-4B60-A1CE-E9B3A64B43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E9466-198A-44D5-BE9E-60EBE57C8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B99D1-2CD2-4F8C-8291-633E29064B10}" type="datetime1">
              <a:rPr lang="en-US"/>
              <a:pPr>
                <a:defRPr/>
              </a:pPr>
              <a:t>10/25/2010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CC383-92ED-430E-A3A2-BD6A42A9E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EE73B-2704-4988-8122-D88776A4838D}" type="datetime1">
              <a:rPr lang="en-US"/>
              <a:pPr>
                <a:defRPr/>
              </a:pPr>
              <a:t>10/25/2010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537BF-8126-4EB2-B866-FC0ED5863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048F1-20C9-4B20-B406-D2BBE4182004}" type="datetime1">
              <a:rPr lang="en-US"/>
              <a:pPr>
                <a:defRPr/>
              </a:pPr>
              <a:t>10/25/2010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LHC status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0E040-8A23-4FEA-9E34-F77C76B97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D2D84-11BA-45BE-88D4-60E79BB1A9B4}" type="datetime1">
              <a:rPr lang="en-US"/>
              <a:pPr>
                <a:defRPr/>
              </a:pPr>
              <a:t>10/25/2010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LHC status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75534-3AE8-4F84-B8F3-F090BADD6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08382-9A54-4C79-AF42-21FE87A85147}" type="datetime1">
              <a:rPr lang="en-US"/>
              <a:pPr>
                <a:defRPr/>
              </a:pPr>
              <a:t>10/25/2010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LHC status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30C29-584F-4B2C-95F6-606656BC1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B389A-1252-40FB-B66D-6A79D03D7764}" type="datetime1">
              <a:rPr lang="en-US"/>
              <a:pPr>
                <a:defRPr/>
              </a:pPr>
              <a:t>10/25/2010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B431D-D4A0-42F3-993C-801E3A755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5490D-FDB6-48C3-828D-06A616995623}" type="datetime1">
              <a:rPr lang="en-US"/>
              <a:pPr>
                <a:defRPr/>
              </a:pPr>
              <a:t>10/25/2010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F49C7-2340-4BAA-92B7-0DCDBF550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DAB94-3975-435C-9F3C-2C077830EC54}" type="datetime1">
              <a:rPr lang="en-US"/>
              <a:pPr>
                <a:defRPr/>
              </a:pPr>
              <a:t>10/25/2010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r>
              <a:rPr lang="en-US"/>
              <a:t>LHC status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0D3BA91D-332C-4F5D-8EB5-CEBAB41FD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D64287CB-9717-4EB7-B6E8-E1AB031F8350}" type="datetime1">
              <a:rPr lang="en-US"/>
              <a:pPr>
                <a:defRPr/>
              </a:pPr>
              <a:t>10/25/2010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032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5" r:id="rId1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LHC operation in week 42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021388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Coordination:, </a:t>
            </a:r>
            <a:r>
              <a:rPr lang="en-US" dirty="0" err="1" smtClean="0"/>
              <a:t>Malika</a:t>
            </a:r>
            <a:r>
              <a:rPr lang="en-US" dirty="0" smtClean="0"/>
              <a:t> </a:t>
            </a:r>
            <a:r>
              <a:rPr lang="en-US" dirty="0" err="1" smtClean="0"/>
              <a:t>Meddahi</a:t>
            </a:r>
            <a:r>
              <a:rPr lang="en-US" dirty="0" smtClean="0"/>
              <a:t>, </a:t>
            </a:r>
            <a:r>
              <a:rPr lang="en-US" dirty="0" err="1" smtClean="0"/>
              <a:t>Joerg</a:t>
            </a:r>
            <a:r>
              <a:rPr lang="en-US" dirty="0" smtClean="0"/>
              <a:t> </a:t>
            </a:r>
            <a:r>
              <a:rPr lang="en-US" dirty="0" err="1" smtClean="0"/>
              <a:t>Wenninger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Thanks to OP crews, HW and SW teams + experiments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Aims for the week</a:t>
            </a:r>
          </a:p>
          <a:p>
            <a:pPr lvl="1" eaLnBrk="1" hangingPunct="1"/>
            <a:r>
              <a:rPr lang="en-US" sz="2400" dirty="0" smtClean="0"/>
              <a:t>Cure aperture restriction in TI 2 MSI (TS week 42)</a:t>
            </a:r>
          </a:p>
          <a:p>
            <a:pPr lvl="1" eaLnBrk="1" hangingPunct="1"/>
            <a:r>
              <a:rPr lang="en-US" sz="2400" dirty="0" smtClean="0"/>
              <a:t>Complete 312b stable beam period</a:t>
            </a:r>
          </a:p>
          <a:p>
            <a:pPr lvl="1" eaLnBrk="1" hangingPunct="1"/>
            <a:r>
              <a:rPr lang="en-US" sz="2400" dirty="0" smtClean="0"/>
              <a:t>Complete tests for 32b injection</a:t>
            </a:r>
          </a:p>
          <a:p>
            <a:pPr lvl="1" eaLnBrk="1" hangingPunct="1"/>
            <a:r>
              <a:rPr lang="en-US" sz="2400" dirty="0" smtClean="0"/>
              <a:t>368bx368b stable beams</a:t>
            </a: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18436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7BF43391-D4EA-4368-B570-B9A2EDBDFB13}" type="datetime1">
              <a:rPr lang="en-US"/>
              <a:pPr/>
              <a:t>10/25/2010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last week: Injection losses B1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5800" y="765410"/>
            <a:ext cx="8686800" cy="1295400"/>
          </a:xfrm>
        </p:spPr>
        <p:txBody>
          <a:bodyPr/>
          <a:lstStyle/>
          <a:p>
            <a:r>
              <a:rPr lang="en-GB" sz="2000" dirty="0" smtClean="0"/>
              <a:t>Radiation survey and X-ray (Tue 12/10) have evidenced a clear aperture restriction at the transition between the injection septa MSIB/MSIA due to a non-conformity in the mounting of the interconnection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2049" name="AutoShape 1" descr="https://ab-dep-op-elogbook.web.cern.ch/ab-dep-op-elogbook/elogbook/attach.php?attachId=1113818&amp;type=png&amp;fname=20101011120114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0" name="AutoShape 2" descr="https://ab-dep-op-elogbook.web.cern.ch/ab-dep-op-elogbook/elogbook/attach.php?attachId=1113818&amp;type=png&amp;fname=20101011120114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01980"/>
            <a:ext cx="4019411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5735" y="1844780"/>
            <a:ext cx="4570476" cy="365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067411" y="5273780"/>
            <a:ext cx="16002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J-M. Dalin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153011" y="3368780"/>
            <a:ext cx="2743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Circulating beam</a:t>
            </a:r>
            <a:endParaRPr lang="en-GB" dirty="0"/>
          </a:p>
        </p:txBody>
      </p:sp>
      <p:sp>
        <p:nvSpPr>
          <p:cNvPr id="17" name="Right Arrow 16"/>
          <p:cNvSpPr/>
          <p:nvPr/>
        </p:nvSpPr>
        <p:spPr>
          <a:xfrm rot="21295083">
            <a:off x="5104444" y="4784629"/>
            <a:ext cx="2743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Injected beam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410" y="5949351"/>
            <a:ext cx="8820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Conditions for injection degraded too much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decision to anticipate the week 44 TS to week 42.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after TS - </a:t>
            </a:r>
            <a:r>
              <a:rPr lang="en-US" sz="2000" dirty="0" smtClean="0"/>
              <a:t>Brennan Goddard and team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650"/>
            <a:ext cx="9144000" cy="4752660"/>
          </a:xfrm>
        </p:spPr>
        <p:txBody>
          <a:bodyPr/>
          <a:lstStyle/>
          <a:p>
            <a:pPr marL="461963" lvl="1" indent="-287338">
              <a:spcBef>
                <a:spcPts val="600"/>
              </a:spcBef>
            </a:pPr>
            <a:r>
              <a:rPr lang="en-US" sz="2400" dirty="0" smtClean="0"/>
              <a:t>Injection of up to 32b checked for both beam.</a:t>
            </a:r>
          </a:p>
          <a:p>
            <a:pPr lvl="2">
              <a:spcBef>
                <a:spcPts val="600"/>
              </a:spcBef>
            </a:pPr>
            <a:r>
              <a:rPr lang="en-US" sz="2200" dirty="0" smtClean="0"/>
              <a:t>Trajectories and losses small again.</a:t>
            </a:r>
          </a:p>
          <a:p>
            <a:pPr lvl="2">
              <a:spcBef>
                <a:spcPts val="600"/>
              </a:spcBef>
            </a:pPr>
            <a:r>
              <a:rPr lang="en-US" sz="2200" dirty="0" smtClean="0"/>
              <a:t>Injection of 32b with batch spacing of 225 ns.</a:t>
            </a:r>
          </a:p>
          <a:p>
            <a:pPr lvl="1">
              <a:spcBef>
                <a:spcPts val="600"/>
              </a:spcBef>
              <a:buNone/>
            </a:pP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FF0000"/>
                </a:solidFill>
              </a:rPr>
              <a:t>MSI aperture restriction fixed. No more problems– 			Acknowledgments to TE/VSC </a:t>
            </a:r>
          </a:p>
          <a:p>
            <a:pPr marL="461963" lvl="1" indent="-287338">
              <a:spcBef>
                <a:spcPts val="600"/>
              </a:spcBef>
            </a:pPr>
            <a:r>
              <a:rPr lang="en-US" sz="2400" dirty="0" smtClean="0"/>
              <a:t>Tuning of IQC settings after the PFN changes. Finer tuning after collection some statistics.</a:t>
            </a:r>
          </a:p>
          <a:p>
            <a:pPr lvl="1">
              <a:spcBef>
                <a:spcPts val="600"/>
              </a:spcBef>
              <a:buNone/>
            </a:pPr>
            <a:r>
              <a:rPr lang="en-US" sz="2400" dirty="0" smtClean="0"/>
              <a:t>		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Injection ready for 32b / 368b filling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E3662F5-9500-4990-8440-BA01D0DB81B6}" type="datetime1">
              <a:rPr lang="en-US" smtClean="0"/>
              <a:pPr/>
              <a:t>10/25/2010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23 October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E3662F5-9500-4990-8440-BA01D0DB81B6}" type="datetime1">
              <a:rPr lang="en-US" smtClean="0"/>
              <a:pPr/>
              <a:t>10/25/2010</a:t>
            </a:fld>
            <a:endParaRPr lang="en-US" dirty="0"/>
          </a:p>
        </p:txBody>
      </p:sp>
      <p:pic>
        <p:nvPicPr>
          <p:cNvPr id="1026" name="Picture 2" descr="http://elogbook/eLogbook/attach_reader?attach_id=11174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17518" cy="3538330"/>
          </a:xfrm>
          <a:prstGeom prst="rect">
            <a:avLst/>
          </a:prstGeom>
          <a:noFill/>
        </p:spPr>
      </p:pic>
      <p:pic>
        <p:nvPicPr>
          <p:cNvPr id="3074" name="Picture 2" descr="http://elogbook/eLogbook/attach_reader?attach_id=11174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30" y="3140960"/>
            <a:ext cx="5235877" cy="3717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Loss maps – OP - Ralph </a:t>
            </a:r>
            <a:r>
              <a:rPr lang="en-US" sz="2400" dirty="0" err="1" smtClean="0"/>
              <a:t>Assmann</a:t>
            </a:r>
            <a:r>
              <a:rPr lang="en-US" sz="2400" dirty="0" smtClean="0"/>
              <a:t> - Daniel </a:t>
            </a:r>
            <a:r>
              <a:rPr lang="en-US" sz="2400" dirty="0" err="1" smtClean="0"/>
              <a:t>Wollmann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E3662F5-9500-4990-8440-BA01D0DB81B6}" type="datetime1">
              <a:rPr lang="en-US" smtClean="0"/>
              <a:pPr/>
              <a:t>10/25/2010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124680"/>
            <a:ext cx="9144000" cy="475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1963" marR="0" lvl="1" indent="-287338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Betatron loss maps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 3.5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TeV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 with colliding beams (1x1)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Both beams and both planes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(one at a time).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Leakage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to IRs at the 0.1% level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sz="2200" kern="0" dirty="0" smtClean="0">
                <a:solidFill>
                  <a:schemeClr val="tx1"/>
                </a:solidFill>
                <a:latin typeface="+mn-lt"/>
              </a:rPr>
              <a:t>No unexpected losses.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sz="2200" kern="0" dirty="0" smtClean="0">
                <a:solidFill>
                  <a:schemeClr val="tx1"/>
                </a:solidFill>
                <a:latin typeface="+mn-lt"/>
              </a:rPr>
              <a:t>Cleaning inefficiency: 2.2e-4 to 3.5e-4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61963" lvl="1" indent="-287338" eaLnBrk="0" hangingPunct="0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400" kern="0" dirty="0" smtClean="0">
                <a:solidFill>
                  <a:srgbClr val="0000FF"/>
                </a:solidFill>
              </a:rPr>
              <a:t>Off-momentum loss map 3.5 </a:t>
            </a:r>
            <a:r>
              <a:rPr lang="en-US" sz="2400" kern="0" dirty="0" err="1" smtClean="0">
                <a:solidFill>
                  <a:srgbClr val="0000FF"/>
                </a:solidFill>
              </a:rPr>
              <a:t>TeV</a:t>
            </a:r>
            <a:r>
              <a:rPr lang="en-US" sz="2400" kern="0" dirty="0" smtClean="0">
                <a:solidFill>
                  <a:srgbClr val="0000FF"/>
                </a:solidFill>
              </a:rPr>
              <a:t> with colliding beams (2x2)</a:t>
            </a:r>
          </a:p>
          <a:p>
            <a:pPr marL="1143000" lvl="2" indent="-228600" eaLnBrk="0" hangingPunct="0">
              <a:spcBef>
                <a:spcPts val="600"/>
              </a:spcBef>
              <a:buClr>
                <a:srgbClr val="00007D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</a:rPr>
              <a:t>Negative momentum offset (RF freq. +800 Hz).</a:t>
            </a:r>
          </a:p>
          <a:p>
            <a:pPr marL="1143000" lvl="2" indent="-228600" eaLnBrk="0" hangingPunct="0">
              <a:spcBef>
                <a:spcPts val="600"/>
              </a:spcBef>
              <a:buClr>
                <a:srgbClr val="00007D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</a:rPr>
              <a:t>Leakage to IRs at the level of 1%.</a:t>
            </a:r>
          </a:p>
          <a:p>
            <a:pPr marL="1143000" lvl="2" indent="-228600" eaLnBrk="0" hangingPunct="0">
              <a:spcBef>
                <a:spcPts val="600"/>
              </a:spcBef>
              <a:buClr>
                <a:srgbClr val="00007D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200" kern="0" dirty="0" smtClean="0">
                <a:solidFill>
                  <a:schemeClr val="tx1"/>
                </a:solidFill>
              </a:rPr>
              <a:t>No unexpected losses.</a:t>
            </a:r>
            <a:endParaRPr lang="en-US" sz="2200" kern="0" dirty="0" smtClean="0">
              <a:solidFill>
                <a:srgbClr val="000000"/>
              </a:solidFill>
              <a:latin typeface="Arial"/>
            </a:endParaRPr>
          </a:p>
          <a:p>
            <a:pPr marL="1143000" lvl="2" indent="-228600" eaLnBrk="0" hangingPunct="0">
              <a:spcBef>
                <a:spcPts val="600"/>
              </a:spcBef>
              <a:buClr>
                <a:srgbClr val="00007D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</a:rPr>
              <a:t>Final analysis to be done.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Betatron</a:t>
            </a:r>
            <a:r>
              <a:rPr lang="en-US" dirty="0" smtClean="0"/>
              <a:t> losses, B1 vertical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FB268AC-8D51-4740-9E71-9AB0155CDFCD}" type="datetime1">
              <a:rPr lang="en-US" smtClean="0"/>
              <a:pPr/>
              <a:t>10/25/2010</a:t>
            </a:fld>
            <a:endParaRPr lang="en-US" dirty="0"/>
          </a:p>
        </p:txBody>
      </p:sp>
      <p:pic>
        <p:nvPicPr>
          <p:cNvPr id="7" name="Content Placeholder 9" descr="B1_ver_snap_shoot.png"/>
          <p:cNvPicPr>
            <a:picLocks noChangeAspect="1"/>
          </p:cNvPicPr>
          <p:nvPr/>
        </p:nvPicPr>
        <p:blipFill>
          <a:blip r:embed="rId3" cstate="print"/>
          <a:srcRect t="-5850" b="-5850"/>
          <a:stretch>
            <a:fillRect/>
          </a:stretch>
        </p:blipFill>
        <p:spPr bwMode="auto">
          <a:xfrm>
            <a:off x="0" y="980660"/>
            <a:ext cx="8839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804310" y="6165380"/>
            <a:ext cx="2133600" cy="46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Daniel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Wollmann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 losses (+800 Hz)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E3662F5-9500-4990-8440-BA01D0DB81B6}" type="datetime1">
              <a:rPr lang="en-US" smtClean="0"/>
              <a:pPr/>
              <a:t>10/25/2010</a:t>
            </a:fld>
            <a:endParaRPr lang="en-US" dirty="0"/>
          </a:p>
        </p:txBody>
      </p:sp>
      <p:pic>
        <p:nvPicPr>
          <p:cNvPr id="6" name="Picture 2" descr="http://elogbook/eLogbook/attach_reader?attach_id=1117569"/>
          <p:cNvPicPr>
            <a:picLocks noChangeAspect="1" noChangeArrowheads="1"/>
          </p:cNvPicPr>
          <p:nvPr/>
        </p:nvPicPr>
        <p:blipFill>
          <a:blip r:embed="rId3" cstate="print"/>
          <a:srcRect t="31059" b="8471"/>
          <a:stretch>
            <a:fillRect/>
          </a:stretch>
        </p:blipFill>
        <p:spPr bwMode="auto">
          <a:xfrm>
            <a:off x="0" y="1124680"/>
            <a:ext cx="9197993" cy="4575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Abort Gap 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20"/>
            <a:ext cx="9144000" cy="616538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000" dirty="0" smtClean="0"/>
              <a:t>Andrea </a:t>
            </a:r>
            <a:r>
              <a:rPr lang="en-US" sz="2000" dirty="0" err="1" smtClean="0"/>
              <a:t>Boccardi</a:t>
            </a:r>
            <a:r>
              <a:rPr lang="en-US" sz="2000" dirty="0" smtClean="0"/>
              <a:t>, Adam Jeff, Federico </a:t>
            </a:r>
            <a:r>
              <a:rPr lang="en-US" sz="2000" dirty="0" err="1" smtClean="0"/>
              <a:t>Roncarolo</a:t>
            </a:r>
            <a:r>
              <a:rPr lang="en-US" sz="2000" dirty="0" smtClean="0"/>
              <a:t>, </a:t>
            </a:r>
            <a:r>
              <a:rPr lang="en-US" sz="2000" dirty="0" err="1" smtClean="0"/>
              <a:t>Enrico</a:t>
            </a:r>
            <a:r>
              <a:rPr lang="en-US" sz="2000" dirty="0" smtClean="0"/>
              <a:t> </a:t>
            </a:r>
            <a:r>
              <a:rPr lang="en-US" sz="2000" dirty="0" err="1" smtClean="0"/>
              <a:t>Bravin</a:t>
            </a:r>
            <a:r>
              <a:rPr lang="en-US" sz="2000" dirty="0" smtClean="0"/>
              <a:t>, Wolfgang </a:t>
            </a:r>
            <a:r>
              <a:rPr lang="en-US" sz="2000" dirty="0" err="1" smtClean="0"/>
              <a:t>Hofle</a:t>
            </a:r>
            <a:r>
              <a:rPr lang="en-US" sz="2000" dirty="0" smtClean="0"/>
              <a:t>, Daniel </a:t>
            </a:r>
            <a:r>
              <a:rPr lang="en-US" sz="2000" dirty="0" err="1" smtClean="0"/>
              <a:t>Valuch</a:t>
            </a:r>
            <a:r>
              <a:rPr lang="en-US" sz="2000" dirty="0" smtClean="0"/>
              <a:t>, </a:t>
            </a:r>
            <a:r>
              <a:rPr lang="en-US" sz="2000" dirty="0" err="1" smtClean="0"/>
              <a:t>Verena</a:t>
            </a:r>
            <a:r>
              <a:rPr lang="en-US" sz="2000" dirty="0" smtClean="0"/>
              <a:t> </a:t>
            </a:r>
            <a:r>
              <a:rPr lang="en-US" sz="2000" dirty="0" err="1" smtClean="0"/>
              <a:t>Kain</a:t>
            </a:r>
            <a:r>
              <a:rPr lang="en-US" sz="2000" dirty="0" smtClean="0"/>
              <a:t>, </a:t>
            </a:r>
            <a:r>
              <a:rPr lang="en-US" sz="2000" dirty="0" err="1" smtClean="0"/>
              <a:t>Eliana</a:t>
            </a:r>
            <a:r>
              <a:rPr lang="en-US" sz="2000" dirty="0" smtClean="0"/>
              <a:t> </a:t>
            </a:r>
            <a:r>
              <a:rPr lang="en-US" sz="2000" dirty="0" err="1" smtClean="0"/>
              <a:t>Gianfelice</a:t>
            </a:r>
            <a:r>
              <a:rPr lang="en-US" sz="2000" dirty="0" smtClean="0"/>
              <a:t>, </a:t>
            </a:r>
            <a:r>
              <a:rPr lang="en-US" sz="2000" dirty="0" err="1" smtClean="0"/>
              <a:t>Malika</a:t>
            </a:r>
            <a:r>
              <a:rPr lang="en-US" sz="2000" dirty="0" smtClean="0"/>
              <a:t> </a:t>
            </a:r>
            <a:r>
              <a:rPr lang="en-US" sz="2000" dirty="0" err="1" smtClean="0"/>
              <a:t>Meddahi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AG cleaning tested using the vertical damper for beam1 and beam 2. With the voltage and frequency that were used, no emittance growth was observed, no lifetime problems.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450 </a:t>
            </a:r>
            <a:r>
              <a:rPr lang="en-US" dirty="0" err="1" smtClean="0"/>
              <a:t>GeV</a:t>
            </a:r>
            <a:r>
              <a:rPr lang="en-US" dirty="0" smtClean="0"/>
              <a:t>, 1e11/ bunch.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B1: buckets 1 and 31130, B2: buckets 1 and 31140.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RF voltage was decreased in steps and cleaning of the beam leaking into the AG was observed.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Experiment repeated with both beams in the machine. The beams were injected while the cleaning systems were on.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No anomalous observation made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ready to be switched on during regular operation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E3662F5-9500-4990-8440-BA01D0DB81B6}" type="datetime1">
              <a:rPr lang="en-US" smtClean="0"/>
              <a:pPr/>
              <a:t>10/25/2010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Abort Gap monitor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FB268AC-8D51-4740-9E71-9AB0155CDFCD}" type="datetime1">
              <a:rPr lang="en-US" smtClean="0"/>
              <a:pPr/>
              <a:t>10/25/2010</a:t>
            </a:fld>
            <a:endParaRPr lang="en-US" dirty="0"/>
          </a:p>
        </p:txBody>
      </p:sp>
      <p:pic>
        <p:nvPicPr>
          <p:cNvPr id="1026" name="Picture 2" descr="http://elogbook/eLogbook/attach_reader?attach_id=11165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10" y="836640"/>
            <a:ext cx="3114675" cy="5248275"/>
          </a:xfrm>
          <a:prstGeom prst="rect">
            <a:avLst/>
          </a:prstGeom>
          <a:noFill/>
        </p:spPr>
      </p:pic>
      <p:pic>
        <p:nvPicPr>
          <p:cNvPr id="1028" name="Picture 4" descr="http://elogbook/eLogbook/attach_reader?attach_id=11165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480" y="836640"/>
            <a:ext cx="3171825" cy="5238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35620" y="6093370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60290" y="6165380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80" y="188550"/>
            <a:ext cx="3498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 Jeff – Andrea </a:t>
            </a:r>
            <a:r>
              <a:rPr lang="en-US" dirty="0" err="1" smtClean="0"/>
              <a:t>Boccardi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measurements during AGC tests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FB268AC-8D51-4740-9E71-9AB0155CDFCD}" type="datetime1">
              <a:rPr lang="en-US" smtClean="0"/>
              <a:pPr/>
              <a:t>10/25/2010</a:t>
            </a:fld>
            <a:endParaRPr lang="en-US" dirty="0"/>
          </a:p>
        </p:txBody>
      </p:sp>
      <p:pic>
        <p:nvPicPr>
          <p:cNvPr id="6" name="Picture 2" descr="http://elogbook/eLogbook/attach_reader?attach_id=11165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10"/>
            <a:ext cx="4916005" cy="368006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228230" y="764630"/>
            <a:ext cx="2424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Federico </a:t>
            </a:r>
            <a:r>
              <a:rPr lang="en-US" dirty="0" err="1" smtClean="0"/>
              <a:t>Roncarolo</a:t>
            </a:r>
            <a:endParaRPr lang="en-US" dirty="0" smtClean="0"/>
          </a:p>
        </p:txBody>
      </p:sp>
      <p:pic>
        <p:nvPicPr>
          <p:cNvPr id="7" name="Picture 4" descr="http://elogbook/eLogbook/attach_reader?attach_id=11165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0" y="3327646"/>
            <a:ext cx="4716020" cy="3530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noise induced beam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20"/>
            <a:ext cx="9144000" cy="40325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Philippe </a:t>
            </a:r>
            <a:r>
              <a:rPr lang="en-US" dirty="0" err="1" smtClean="0"/>
              <a:t>Baudrenghien</a:t>
            </a:r>
            <a:r>
              <a:rPr lang="en-US" dirty="0" smtClean="0"/>
              <a:t> and team</a:t>
            </a:r>
          </a:p>
          <a:p>
            <a:r>
              <a:rPr lang="en-US" b="1" dirty="0" smtClean="0"/>
              <a:t>Beam conditions:</a:t>
            </a:r>
            <a:r>
              <a:rPr lang="en-US" dirty="0" smtClean="0"/>
              <a:t> 4 x 4 b (1E10/bunch) both beams ramped to 3.5 </a:t>
            </a:r>
            <a:r>
              <a:rPr lang="en-US" dirty="0" err="1" smtClean="0"/>
              <a:t>TeV</a:t>
            </a:r>
            <a:r>
              <a:rPr lang="en-US" dirty="0" smtClean="0"/>
              <a:t>, no blow-up. Very short (400 </a:t>
            </a:r>
            <a:r>
              <a:rPr lang="en-US" dirty="0" err="1" smtClean="0"/>
              <a:t>ps</a:t>
            </a:r>
            <a:r>
              <a:rPr lang="en-US" dirty="0" smtClean="0"/>
              <a:t> long) bunches</a:t>
            </a:r>
          </a:p>
          <a:p>
            <a:r>
              <a:rPr lang="en-US" b="1" dirty="0" smtClean="0"/>
              <a:t>Motivation:</a:t>
            </a:r>
            <a:r>
              <a:rPr lang="en-US" dirty="0" smtClean="0"/>
              <a:t> Prepare for higher intensity next year when 2 new systems will be introduced: longitudinal damper (active only at inj.) and 1-Turn feedback (active all the time). These will add RF noise. Need to assess the margin.</a:t>
            </a:r>
          </a:p>
          <a:p>
            <a:endParaRPr lang="en-US" dirty="0" smtClean="0"/>
          </a:p>
          <a:p>
            <a:r>
              <a:rPr lang="en-US" dirty="0" smtClean="0"/>
              <a:t>Data must be analyzed – no conclusions could be drawn online.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E3662F5-9500-4990-8440-BA01D0DB81B6}" type="datetime1">
              <a:rPr lang="en-US" smtClean="0"/>
              <a:pPr/>
              <a:t>10/25/2010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523875"/>
          </a:xfrm>
        </p:spPr>
        <p:txBody>
          <a:bodyPr/>
          <a:lstStyle/>
          <a:p>
            <a:pPr eaLnBrk="1" hangingPunct="1"/>
            <a:r>
              <a:rPr lang="en-US" dirty="0" smtClean="0"/>
              <a:t>Week 42 in short</a:t>
            </a:r>
          </a:p>
        </p:txBody>
      </p:sp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19459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D45400F6-AB24-4018-846F-A7E13FA35769}" type="datetime1">
              <a:rPr lang="en-US"/>
              <a:pPr/>
              <a:t>10/25/2010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9390" y="980660"/>
          <a:ext cx="8756330" cy="5303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92103"/>
                <a:gridCol w="6064227"/>
              </a:tblGrid>
              <a:tr h="520432">
                <a:tc>
                  <a:txBody>
                    <a:bodyPr/>
                    <a:lstStyle/>
                    <a:p>
                      <a:r>
                        <a:rPr lang="en-US" dirty="0" smtClean="0"/>
                        <a:t>Monday 18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October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lvl="0" indent="-174625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Loss maps</a:t>
                      </a:r>
                    </a:p>
                    <a:p>
                      <a:pPr marL="174625" lvl="0" indent="-174625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Abort Gap cleaning at 450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4625" lvl="0" indent="-174625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 studies</a:t>
                      </a:r>
                    </a:p>
                    <a:p>
                      <a:pPr marL="174625" lvl="0" indent="-174625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commissioning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0432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 19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06:00 am to </a:t>
                      </a:r>
                      <a:r>
                        <a:rPr lang="en-US" dirty="0" smtClean="0"/>
                        <a:t>Friday 22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October 17:30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</a:t>
                      </a:r>
                      <a:r>
                        <a:rPr lang="en-US" baseline="0" dirty="0" smtClean="0"/>
                        <a:t> Stop – Coordination by Katy </a:t>
                      </a:r>
                      <a:r>
                        <a:rPr lang="en-US" baseline="0" dirty="0" err="1" smtClean="0"/>
                        <a:t>Foraz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All work done and complete on schedule</a:t>
                      </a:r>
                      <a:endParaRPr lang="en-US" dirty="0" smtClean="0"/>
                    </a:p>
                  </a:txBody>
                  <a:tcPr/>
                </a:tc>
              </a:tr>
              <a:tr h="475520">
                <a:tc>
                  <a:txBody>
                    <a:bodyPr/>
                    <a:lstStyle/>
                    <a:p>
                      <a:r>
                        <a:rPr lang="en-US" dirty="0" smtClean="0"/>
                        <a:t>Friday 22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October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Night : recovering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from TS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5257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 23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October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lvl="0" indent="-174625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Until 16:00: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stopped by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various hardware problems (pre-pulse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distribution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crate, re-phasing,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cryo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losses) .</a:t>
                      </a:r>
                    </a:p>
                    <a:p>
                      <a:pPr marL="174625" lvl="0" indent="-174625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Injection studies: B1 and B2 both ready for 32b injection </a:t>
                      </a:r>
                    </a:p>
                    <a:p>
                      <a:pPr marL="174625" lvl="0" indent="-174625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Overnight: </a:t>
                      </a:r>
                    </a:p>
                    <a:p>
                      <a:pPr marL="627063" lvl="1" indent="-169863">
                        <a:buFont typeface="Courier New" pitchFamily="49" charset="0"/>
                        <a:buChar char="o"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LHCb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spectrometer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polarity switched to positive.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7063" lvl="1" indent="-169863">
                        <a:buFont typeface="Courier New" pitchFamily="49" charset="0"/>
                        <a:buChar char="o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 ramps with 1bx1b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(dump validation)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2bx2b (loss map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momentum)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0432">
                <a:tc>
                  <a:txBody>
                    <a:bodyPr/>
                    <a:lstStyle/>
                    <a:p>
                      <a:r>
                        <a:rPr lang="en-US" dirty="0" smtClean="0"/>
                        <a:t>Sunday 24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October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Stable </a:t>
                      </a:r>
                      <a:r>
                        <a:rPr lang="en-US" baseline="0" dirty="0" smtClean="0"/>
                        <a:t>beams, fill 1439, 312b, peak </a:t>
                      </a:r>
                      <a:r>
                        <a:rPr lang="en-US" baseline="0" dirty="0" err="1" smtClean="0"/>
                        <a:t>lumi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1.51e32</a:t>
                      </a:r>
                    </a:p>
                    <a:p>
                      <a:r>
                        <a:rPr lang="en-US" baseline="0" dirty="0" smtClean="0"/>
                        <a:t>Stable beams, fill 1440, 368b, peak </a:t>
                      </a:r>
                      <a:r>
                        <a:rPr lang="en-US" baseline="0" dirty="0" err="1" smtClean="0"/>
                        <a:t>lumi</a:t>
                      </a:r>
                      <a:r>
                        <a:rPr lang="en-US" baseline="0" dirty="0" smtClean="0"/>
                        <a:t> 2.05e32</a:t>
                      </a:r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6030"/>
            <a:ext cx="9144000" cy="242086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	Preliminary results: from observation of BQM only, the bunch profiles suggest modification of bunch shape that goes from parabolic to triangular with the excitation. </a:t>
            </a:r>
          </a:p>
          <a:p>
            <a:pPr>
              <a:buNone/>
            </a:pPr>
            <a:r>
              <a:rPr lang="en-US" dirty="0" smtClean="0"/>
              <a:t>	It was realized that the method for introducing the excitation in the cavity was not ideal.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FB268AC-8D51-4740-9E71-9AB0155CDFCD}" type="datetime1">
              <a:rPr lang="en-US" smtClean="0"/>
              <a:pPr/>
              <a:t>10/25/2010</a:t>
            </a:fld>
            <a:endParaRPr lang="en-US" dirty="0"/>
          </a:p>
        </p:txBody>
      </p:sp>
      <p:pic>
        <p:nvPicPr>
          <p:cNvPr id="6" name="Picture 2" descr="http://elogbook/eLogbook/attach_reader?attach_id=11166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89724"/>
            <a:ext cx="9144000" cy="3768276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 bwMode="auto">
          <a:xfrm rot="5400000">
            <a:off x="1691600" y="3356990"/>
            <a:ext cx="1224170" cy="21603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339690" y="2564880"/>
            <a:ext cx="64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Symbol" pitchFamily="18" charset="2"/>
              </a:rPr>
              <a:t>s</a:t>
            </a:r>
            <a:r>
              <a:rPr lang="en-US" sz="2400" baseline="-25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</a:t>
            </a:r>
            <a:endParaRPr lang="en-US" sz="2400" baseline="-25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>
            <a:off x="2951775" y="3176965"/>
            <a:ext cx="936130" cy="14402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275820" y="2420860"/>
            <a:ext cx="864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BFCT</a:t>
            </a:r>
            <a:endParaRPr lang="en-US" sz="2400" b="1" baseline="-25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rot="16200000" flipH="1">
            <a:off x="611450" y="3573020"/>
            <a:ext cx="1728240" cy="43206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10800000" flipV="1">
            <a:off x="1763610" y="2780910"/>
            <a:ext cx="3024420" cy="21603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716020" y="2420860"/>
            <a:ext cx="1368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synchro</a:t>
            </a:r>
            <a:r>
              <a:rPr lang="en-US" sz="2400" b="1" baseline="-25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error</a:t>
            </a:r>
            <a:endParaRPr lang="en-US" sz="2400" b="1" baseline="-25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1450" y="2492870"/>
            <a:ext cx="136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phase</a:t>
            </a:r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baseline="-25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error</a:t>
            </a:r>
            <a:endParaRPr lang="en-US" sz="2400" b="1" baseline="-25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450" y="0"/>
            <a:ext cx="8532550" cy="523875"/>
          </a:xfrm>
        </p:spPr>
        <p:txBody>
          <a:bodyPr/>
          <a:lstStyle/>
          <a:p>
            <a:r>
              <a:rPr lang="en-US" dirty="0" smtClean="0"/>
              <a:t>PLL commissioning - </a:t>
            </a:r>
            <a:r>
              <a:rPr lang="en-US" sz="2400" dirty="0" err="1" smtClean="0"/>
              <a:t>Marek</a:t>
            </a:r>
            <a:r>
              <a:rPr lang="en-US" sz="2400" dirty="0" smtClean="0"/>
              <a:t> </a:t>
            </a:r>
            <a:r>
              <a:rPr lang="en-US" sz="2400" dirty="0" err="1" smtClean="0"/>
              <a:t>Gasior</a:t>
            </a:r>
            <a:r>
              <a:rPr lang="en-US" sz="2400" dirty="0" smtClean="0"/>
              <a:t>–Ralph </a:t>
            </a:r>
            <a:r>
              <a:rPr lang="en-US" sz="2400" dirty="0" err="1" smtClean="0"/>
              <a:t>Steinhagen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E3662F5-9500-4990-8440-BA01D0DB81B6}" type="datetime1">
              <a:rPr lang="en-US" smtClean="0"/>
              <a:pPr/>
              <a:t>10/25/2010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08650"/>
            <a:ext cx="9144000" cy="616538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PLL kept lock during ramp- used as primary input to the Tune-FB</a:t>
            </a:r>
          </a:p>
          <a:p>
            <a:pPr lvl="1"/>
            <a:r>
              <a:rPr lang="en-US" dirty="0" smtClean="0"/>
              <a:t>Achieved 99% transmission for both beams</a:t>
            </a:r>
          </a:p>
          <a:p>
            <a:pPr lvl="1"/>
            <a:r>
              <a:rPr lang="en-US" dirty="0" smtClean="0"/>
              <a:t>PLL operation visible on life-time but always above 25 h</a:t>
            </a:r>
          </a:p>
          <a:p>
            <a:pPr lvl="1"/>
            <a:r>
              <a:rPr lang="en-US" dirty="0" smtClean="0"/>
              <a:t>Stable PLL gains depend on the ADT settings and varied by more than a factor hundred between ADT 'off' and 'on‘.</a:t>
            </a:r>
          </a:p>
          <a:p>
            <a:pPr lvl="1"/>
            <a:r>
              <a:rPr lang="en-US" dirty="0" smtClean="0"/>
              <a:t>Tune resolution acceptable and in agreement with FFT estimate.</a:t>
            </a:r>
          </a:p>
          <a:p>
            <a:pPr lvl="1"/>
            <a:r>
              <a:rPr lang="en-US" dirty="0" err="1" smtClean="0"/>
              <a:t>Emittances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Before ramp :  B1-H = 1.8, B1-V = 1.6, B2-H = 2.6, B2-V = 2.9 </a:t>
            </a:r>
          </a:p>
          <a:p>
            <a:pPr lvl="2"/>
            <a:r>
              <a:rPr lang="en-US" dirty="0" smtClean="0"/>
              <a:t>3.5 </a:t>
            </a:r>
            <a:r>
              <a:rPr lang="en-US" dirty="0" err="1" smtClean="0"/>
              <a:t>TeV</a:t>
            </a:r>
            <a:r>
              <a:rPr lang="en-US" dirty="0" smtClean="0"/>
              <a:t>         : B1-H = 3.3, B1-V = 2.7, B2-H = 3.6, B2-V = 3.2 </a:t>
            </a:r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&gt;&gt; suggests very strong emittance blowup !</a:t>
            </a:r>
          </a:p>
          <a:p>
            <a:pPr lvl="1"/>
            <a:r>
              <a:rPr lang="en-GB" dirty="0" smtClean="0"/>
              <a:t>Very encouraging results. Effect on emittance to be confirmed (or improved…).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20"/>
            <a:ext cx="8964610" cy="6165380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endParaRPr lang="en-US" dirty="0" smtClean="0"/>
          </a:p>
          <a:p>
            <a:pPr>
              <a:spcBef>
                <a:spcPts val="600"/>
              </a:spcBef>
              <a:buNone/>
            </a:pPr>
            <a:r>
              <a:rPr lang="en-US" dirty="0" smtClean="0"/>
              <a:t>	- 368b operation to continue for stable beams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/>
              <a:t>	- 400+b operation stable beams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/>
              <a:t>	- Switch to 50ns bunch spacing – 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/>
              <a:t>		to note: </a:t>
            </a:r>
            <a:r>
              <a:rPr lang="en-US" dirty="0" err="1" smtClean="0"/>
              <a:t>LHCb</a:t>
            </a:r>
            <a:r>
              <a:rPr lang="en-US" dirty="0" smtClean="0"/>
              <a:t> spectrometer polarity O.K.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/>
              <a:t>	- Long list of “to-be-done” before the end of the p operation…</a:t>
            </a:r>
          </a:p>
          <a:p>
            <a:pPr>
              <a:spcBef>
                <a:spcPts val="600"/>
              </a:spcBef>
              <a:buNone/>
            </a:pPr>
            <a:endParaRPr lang="en-US" dirty="0" smtClean="0"/>
          </a:p>
          <a:p>
            <a:pPr>
              <a:spcBef>
                <a:spcPts val="600"/>
              </a:spcBef>
              <a:buNone/>
            </a:pPr>
            <a:r>
              <a:rPr lang="en-US" dirty="0" smtClean="0"/>
              <a:t>	Week 43 coordinators: Mike Lamont and Ralph </a:t>
            </a:r>
            <a:r>
              <a:rPr lang="en-US" dirty="0" err="1" smtClean="0"/>
              <a:t>Assmann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E3662F5-9500-4990-8440-BA01D0DB81B6}" type="datetime1">
              <a:rPr lang="en-US" smtClean="0"/>
              <a:pPr/>
              <a:t>10/25/2010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 the list of TBD before the end of p run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323410" y="764630"/>
            <a:ext cx="8820590" cy="5111750"/>
          </a:xfrm>
        </p:spPr>
        <p:txBody>
          <a:bodyPr/>
          <a:lstStyle/>
          <a:p>
            <a:pPr lvl="0"/>
            <a:r>
              <a:rPr lang="en-US" dirty="0" smtClean="0"/>
              <a:t>Orbit shift </a:t>
            </a:r>
            <a:r>
              <a:rPr lang="en-US" dirty="0" err="1" smtClean="0"/>
              <a:t>vs</a:t>
            </a:r>
            <a:r>
              <a:rPr lang="en-US" dirty="0" smtClean="0"/>
              <a:t> TCT check – </a:t>
            </a:r>
            <a:r>
              <a:rPr lang="en-US" dirty="0" err="1" smtClean="0"/>
              <a:t>Joerg</a:t>
            </a:r>
            <a:r>
              <a:rPr lang="en-US" dirty="0" smtClean="0"/>
              <a:t> </a:t>
            </a:r>
            <a:r>
              <a:rPr lang="en-US" dirty="0" err="1" smtClean="0"/>
              <a:t>Wenninger</a:t>
            </a:r>
            <a:r>
              <a:rPr lang="en-US" dirty="0" smtClean="0"/>
              <a:t> + Ralph </a:t>
            </a:r>
            <a:r>
              <a:rPr lang="en-US" dirty="0" err="1" smtClean="0"/>
              <a:t>Assmann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Push b-b tune shift with 150 ns – one test already performed with #1410 – Werner Herr</a:t>
            </a:r>
          </a:p>
          <a:p>
            <a:pPr lvl="0"/>
            <a:r>
              <a:rPr lang="en-US" dirty="0" smtClean="0"/>
              <a:t>Beta* measurement in IP8 – Rogelio Tomas</a:t>
            </a:r>
          </a:p>
          <a:p>
            <a:r>
              <a:rPr lang="en-US" dirty="0" smtClean="0"/>
              <a:t>IP aperture at 450 </a:t>
            </a:r>
            <a:r>
              <a:rPr lang="en-US" dirty="0" err="1" smtClean="0"/>
              <a:t>GeV</a:t>
            </a:r>
            <a:r>
              <a:rPr lang="en-US" dirty="0" smtClean="0"/>
              <a:t> (not 3.5 </a:t>
            </a:r>
            <a:r>
              <a:rPr lang="en-US" dirty="0" err="1" smtClean="0"/>
              <a:t>TeV</a:t>
            </a:r>
            <a:r>
              <a:rPr lang="en-US" dirty="0" smtClean="0"/>
              <a:t>) – Massimo </a:t>
            </a:r>
            <a:r>
              <a:rPr lang="en-US" dirty="0" err="1" smtClean="0"/>
              <a:t>Giovannozzi</a:t>
            </a:r>
            <a:endParaRPr lang="en-US" dirty="0" smtClean="0"/>
          </a:p>
          <a:p>
            <a:r>
              <a:rPr lang="en-US" dirty="0" smtClean="0"/>
              <a:t>RF noise induced beam diffusion – P. </a:t>
            </a:r>
            <a:r>
              <a:rPr lang="en-US" dirty="0" err="1" smtClean="0"/>
              <a:t>Baudrenghien</a:t>
            </a:r>
            <a:endParaRPr lang="en-US" dirty="0" smtClean="0"/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LHC status</a:t>
            </a:r>
          </a:p>
        </p:txBody>
      </p:sp>
      <p:sp>
        <p:nvSpPr>
          <p:cNvPr id="40964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6DF3548B-2376-4E53-8C85-2F6C8C052345}" type="datetime1">
              <a:rPr lang="en-US"/>
              <a:pPr/>
              <a:t>10/25/2010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 the list – Wolfgang </a:t>
            </a:r>
            <a:r>
              <a:rPr lang="en-US" dirty="0" err="1" smtClean="0"/>
              <a:t>Hofle</a:t>
            </a:r>
            <a:endParaRPr lang="en-US" dirty="0" smtClean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323410" y="764630"/>
            <a:ext cx="8229600" cy="7489040"/>
          </a:xfrm>
        </p:spPr>
        <p:txBody>
          <a:bodyPr/>
          <a:lstStyle/>
          <a:p>
            <a:r>
              <a:rPr lang="en-US" dirty="0" smtClean="0"/>
              <a:t>Multi-bunch acquisition of the damper pick-ups signals, update - slot on Wednesday  to reboot crates</a:t>
            </a:r>
          </a:p>
          <a:p>
            <a:r>
              <a:rPr lang="en-US" dirty="0" smtClean="0"/>
              <a:t>Gain in ramp</a:t>
            </a:r>
          </a:p>
          <a:p>
            <a:r>
              <a:rPr lang="en-US" dirty="0" smtClean="0"/>
              <a:t>50 ns set-up (2x4 hours)</a:t>
            </a:r>
          </a:p>
          <a:p>
            <a:r>
              <a:rPr lang="en-US" dirty="0" smtClean="0"/>
              <a:t>Abort gap cleaning 450 </a:t>
            </a:r>
            <a:r>
              <a:rPr lang="en-US" dirty="0" err="1" smtClean="0"/>
              <a:t>GeV</a:t>
            </a:r>
            <a:r>
              <a:rPr lang="en-US" dirty="0" smtClean="0"/>
              <a:t> and 3.5 </a:t>
            </a:r>
            <a:r>
              <a:rPr lang="en-US" dirty="0" err="1" smtClean="0"/>
              <a:t>TeV</a:t>
            </a:r>
            <a:r>
              <a:rPr lang="en-US" dirty="0" smtClean="0"/>
              <a:t> and cleaning of injection slot (see ABT)</a:t>
            </a: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40964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23875"/>
          </a:xfrm>
        </p:spPr>
        <p:txBody>
          <a:bodyPr/>
          <a:lstStyle/>
          <a:p>
            <a:pPr eaLnBrk="1" hangingPunct="1"/>
            <a:r>
              <a:rPr lang="en-US" dirty="0" smtClean="0"/>
              <a:t>On the list from ABT/BTP – </a:t>
            </a:r>
            <a:r>
              <a:rPr lang="en-US" sz="2400" dirty="0" smtClean="0"/>
              <a:t>Brennan Goddard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0" y="764630"/>
            <a:ext cx="8964610" cy="5111750"/>
          </a:xfrm>
        </p:spPr>
        <p:txBody>
          <a:bodyPr/>
          <a:lstStyle/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>
                <a:solidFill>
                  <a:schemeClr val="bg2"/>
                </a:solidFill>
              </a:rPr>
              <a:t>Abort gap cleaning tests B1/B2 at 450 </a:t>
            </a:r>
            <a:r>
              <a:rPr lang="en-US" sz="2400" dirty="0" err="1" smtClean="0">
                <a:solidFill>
                  <a:schemeClr val="bg2"/>
                </a:solidFill>
              </a:rPr>
              <a:t>GeV</a:t>
            </a:r>
            <a:r>
              <a:rPr lang="en-US" sz="2400" dirty="0" smtClean="0">
                <a:solidFill>
                  <a:schemeClr val="bg2"/>
                </a:solidFill>
              </a:rPr>
              <a:t> and 3.5 </a:t>
            </a:r>
            <a:r>
              <a:rPr lang="en-US" sz="2400" dirty="0" err="1" smtClean="0">
                <a:solidFill>
                  <a:schemeClr val="bg2"/>
                </a:solidFill>
              </a:rPr>
              <a:t>TeV</a:t>
            </a:r>
            <a:r>
              <a:rPr lang="en-US" sz="2400" dirty="0" smtClean="0">
                <a:solidFill>
                  <a:schemeClr val="bg2"/>
                </a:solidFill>
              </a:rPr>
              <a:t> [2 shifts] + Calibrate the abort gap over the whole ramp (BI)</a:t>
            </a:r>
          </a:p>
          <a:p>
            <a:r>
              <a:rPr lang="en-US" dirty="0" smtClean="0"/>
              <a:t>Injection gap cleaning deployment tests, 450 </a:t>
            </a:r>
            <a:r>
              <a:rPr lang="en-US" dirty="0" err="1" smtClean="0"/>
              <a:t>GeV</a:t>
            </a:r>
            <a:r>
              <a:rPr lang="en-US" dirty="0" smtClean="0"/>
              <a:t>, B1/B2 [1 shift]</a:t>
            </a:r>
          </a:p>
          <a:p>
            <a:r>
              <a:rPr lang="en-US" dirty="0" smtClean="0"/>
              <a:t>MKI8.B2 fine timing adjustment (1st bunch in train always gets too large a kick) and also </a:t>
            </a:r>
            <a:r>
              <a:rPr lang="en-US" dirty="0" err="1" smtClean="0"/>
              <a:t>synchronisation</a:t>
            </a:r>
            <a:r>
              <a:rPr lang="en-US" dirty="0" smtClean="0"/>
              <a:t> checks [2 h]</a:t>
            </a:r>
          </a:p>
          <a:p>
            <a:r>
              <a:rPr lang="en-US" dirty="0" smtClean="0"/>
              <a:t>50 ns bunch train injection for B2 [1 shift?] </a:t>
            </a:r>
          </a:p>
          <a:p>
            <a:r>
              <a:rPr lang="en-US" dirty="0" smtClean="0"/>
              <a:t>Studies SPS-LHC </a:t>
            </a:r>
            <a:r>
              <a:rPr lang="en-US" dirty="0" err="1" smtClean="0"/>
              <a:t>emittance</a:t>
            </a:r>
            <a:r>
              <a:rPr lang="en-US" dirty="0" smtClean="0"/>
              <a:t> preservation at injection, and growth on flat bottom [1 shift]</a:t>
            </a:r>
          </a:p>
          <a:p>
            <a:r>
              <a:rPr lang="en-US" dirty="0" smtClean="0"/>
              <a:t> </a:t>
            </a:r>
            <a:r>
              <a:rPr lang="en-US" dirty="0" err="1" smtClean="0"/>
              <a:t>Asynch</a:t>
            </a:r>
            <a:r>
              <a:rPr lang="en-US" dirty="0" smtClean="0"/>
              <a:t> dump tests 3.5 </a:t>
            </a:r>
            <a:r>
              <a:rPr lang="en-US" dirty="0" err="1" smtClean="0"/>
              <a:t>TeV</a:t>
            </a:r>
            <a:r>
              <a:rPr lang="en-US" dirty="0" smtClean="0"/>
              <a:t> for B1/B2, to check stability [1 ramp]</a:t>
            </a:r>
          </a:p>
          <a:p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40964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6DF3548B-2376-4E53-8C85-2F6C8C052345}" type="datetime1">
              <a:rPr lang="en-US"/>
              <a:pPr/>
              <a:t>10/25/2010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list from BI – J.J. Gras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68700" y="764630"/>
            <a:ext cx="9612700" cy="5616780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rgbClr val="002060"/>
                </a:solidFill>
              </a:rPr>
              <a:t>Check the linearity of the fast BCT’s in the new configuration for nominal bunches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Tune the High BW/Low Gain fast BCT calibration for the coming ion run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Measure the High BW/Low Gain fast BCT sensitivity limit and linearity for low intensity bunches (ion run) + Re-check BPM sensitivity limit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Commission BGI in preparation to ions – started…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Check BSRT/BGI/BWS cross-calibration including corresponding </a:t>
            </a:r>
            <a:r>
              <a:rPr lang="en-US" dirty="0" err="1" smtClean="0">
                <a:solidFill>
                  <a:srgbClr val="002060"/>
                </a:solidFill>
              </a:rPr>
              <a:t>emittance</a:t>
            </a:r>
            <a:r>
              <a:rPr lang="en-US" dirty="0" smtClean="0">
                <a:solidFill>
                  <a:srgbClr val="002060"/>
                </a:solidFill>
              </a:rPr>
              <a:t> logging – Test and compare bunch/bunch profile measurement via BWS and/or BSRT  - to be continued – 4h with a ramp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PLL studies during ramp continued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523875"/>
          </a:xfrm>
        </p:spPr>
        <p:txBody>
          <a:bodyPr/>
          <a:lstStyle/>
          <a:p>
            <a:pPr eaLnBrk="1" hangingPunct="1"/>
            <a:r>
              <a:rPr lang="en-US" dirty="0" smtClean="0"/>
              <a:t>Week 42: Stable beams</a:t>
            </a:r>
          </a:p>
        </p:txBody>
      </p:sp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21507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6366D83E-21D8-43FA-9EC6-B817F52CA343}" type="datetime1">
              <a:rPr lang="en-US"/>
              <a:pPr/>
              <a:t>10/25/2010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7380" y="908650"/>
          <a:ext cx="8964609" cy="27723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64158"/>
                <a:gridCol w="741139"/>
                <a:gridCol w="653338"/>
                <a:gridCol w="725930"/>
                <a:gridCol w="798524"/>
                <a:gridCol w="1093396"/>
                <a:gridCol w="845457"/>
                <a:gridCol w="3142667"/>
              </a:tblGrid>
              <a:tr h="652101">
                <a:tc>
                  <a:txBody>
                    <a:bodyPr/>
                    <a:lstStyle/>
                    <a:p>
                      <a:r>
                        <a:rPr lang="en-US" dirty="0" smtClean="0"/>
                        <a:t>Date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Fill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b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Inj.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Fill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err="1" smtClean="0"/>
                        <a:t>dur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Peak</a:t>
                      </a:r>
                      <a:r>
                        <a:rPr lang="en-US" baseline="0" dirty="0" smtClean="0"/>
                        <a:t> L</a:t>
                      </a:r>
                    </a:p>
                    <a:p>
                      <a:r>
                        <a:rPr lang="en-US" baseline="0" dirty="0" smtClean="0"/>
                        <a:t>cm-2 s-1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Fill L</a:t>
                      </a:r>
                    </a:p>
                    <a:p>
                      <a:r>
                        <a:rPr lang="en-US" dirty="0" smtClean="0"/>
                        <a:t>nb-1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Dump</a:t>
                      </a:r>
                    </a:p>
                  </a:txBody>
                  <a:tcPr/>
                </a:tc>
              </a:tr>
              <a:tr h="931574">
                <a:tc>
                  <a:txBody>
                    <a:bodyPr/>
                    <a:lstStyle/>
                    <a:p>
                      <a:r>
                        <a:rPr lang="en-US" dirty="0" smtClean="0"/>
                        <a:t>24 Oct.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8b</a:t>
                      </a:r>
                    </a:p>
                    <a:p>
                      <a:r>
                        <a:rPr lang="en-US" dirty="0" smtClean="0"/>
                        <a:t>16b 24b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10.5h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1.51e32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Programmed dump</a:t>
                      </a:r>
                    </a:p>
                    <a:p>
                      <a:r>
                        <a:rPr lang="en-US" baseline="0" dirty="0" smtClean="0"/>
                        <a:t>TOTEM RPs in</a:t>
                      </a:r>
                    </a:p>
                    <a:p>
                      <a:r>
                        <a:rPr lang="en-US" baseline="0" dirty="0" smtClean="0"/>
                        <a:t>CMS length scale cal</a:t>
                      </a:r>
                      <a:r>
                        <a:rPr lang="en-US" baseline="0" dirty="0" smtClean="0"/>
                        <a:t>.</a:t>
                      </a:r>
                      <a:endParaRPr lang="en-US" baseline="0" dirty="0" smtClean="0"/>
                    </a:p>
                  </a:txBody>
                  <a:tcPr/>
                </a:tc>
              </a:tr>
              <a:tr h="931574">
                <a:tc>
                  <a:txBody>
                    <a:bodyPr/>
                    <a:lstStyle/>
                    <a:p>
                      <a:r>
                        <a:rPr lang="en-US" dirty="0" smtClean="0"/>
                        <a:t>25 Oct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8b</a:t>
                      </a:r>
                    </a:p>
                    <a:p>
                      <a:r>
                        <a:rPr lang="en-US" dirty="0" smtClean="0"/>
                        <a:t>16b</a:t>
                      </a:r>
                    </a:p>
                    <a:p>
                      <a:r>
                        <a:rPr lang="en-US" dirty="0" smtClean="0"/>
                        <a:t>24b</a:t>
                      </a:r>
                    </a:p>
                    <a:p>
                      <a:r>
                        <a:rPr lang="en-US" dirty="0" smtClean="0"/>
                        <a:t>32b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2.05e32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3200+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Emittance</a:t>
                      </a:r>
                      <a:r>
                        <a:rPr lang="en-US" baseline="0" dirty="0" smtClean="0"/>
                        <a:t> approx 2.3 um</a:t>
                      </a:r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523875"/>
          </a:xfrm>
        </p:spPr>
        <p:txBody>
          <a:bodyPr/>
          <a:lstStyle/>
          <a:p>
            <a:pPr eaLnBrk="1" hangingPunct="1"/>
            <a:r>
              <a:rPr lang="en-US" dirty="0" smtClean="0"/>
              <a:t>Week 42: fill 1439</a:t>
            </a:r>
          </a:p>
        </p:txBody>
      </p:sp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21507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6366D83E-21D8-43FA-9EC6-B817F52CA343}" type="datetime1">
              <a:rPr lang="en-US"/>
              <a:pPr/>
              <a:t>10/25/2010</a:t>
            </a:fld>
            <a:endParaRPr lang="en-US"/>
          </a:p>
        </p:txBody>
      </p:sp>
      <p:pic>
        <p:nvPicPr>
          <p:cNvPr id="1026" name="Picture 2" descr="http://elogbook/eLogbook/attach_reader?attach_id=1117621"/>
          <p:cNvPicPr>
            <a:picLocks noChangeAspect="1" noChangeArrowheads="1"/>
          </p:cNvPicPr>
          <p:nvPr/>
        </p:nvPicPr>
        <p:blipFill>
          <a:blip r:embed="rId3" cstate="print"/>
          <a:srcRect t="13121" b="28428"/>
          <a:stretch>
            <a:fillRect/>
          </a:stretch>
        </p:blipFill>
        <p:spPr bwMode="auto">
          <a:xfrm>
            <a:off x="0" y="692620"/>
            <a:ext cx="9144000" cy="4547087"/>
          </a:xfrm>
          <a:prstGeom prst="rect">
            <a:avLst/>
          </a:prstGeom>
          <a:noFill/>
        </p:spPr>
      </p:pic>
      <p:pic>
        <p:nvPicPr>
          <p:cNvPr id="6" name="Picture 5" descr="F143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536" y="3356990"/>
            <a:ext cx="6847824" cy="3397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1440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8DB99D1-2CD2-4F8C-8291-633E29064B10}" type="datetime1">
              <a:rPr lang="en-US" smtClean="0"/>
              <a:pPr>
                <a:defRPr/>
              </a:pPr>
              <a:t>10/25/2010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8" y="812264"/>
            <a:ext cx="7358082" cy="626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fill 1439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8DB99D1-2CD2-4F8C-8291-633E29064B10}" type="datetime1">
              <a:rPr lang="en-US" smtClean="0"/>
              <a:pPr>
                <a:defRPr/>
              </a:pPr>
              <a:t>10/25/2010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8864255" cy="524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868" y="2428868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7E-8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368b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8DB99D1-2CD2-4F8C-8291-633E29064B10}" type="datetime1">
              <a:rPr lang="en-US" smtClean="0"/>
              <a:pPr>
                <a:defRPr/>
              </a:pPr>
              <a:t>10/25/2010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29" y="928670"/>
            <a:ext cx="9105571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488" y="2500306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1.5</a:t>
            </a:r>
            <a:r>
              <a:rPr lang="en-US" b="1" dirty="0" smtClean="0">
                <a:solidFill>
                  <a:srgbClr val="FFFF00"/>
                </a:solidFill>
              </a:rPr>
              <a:t>E-7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spike F1440 – Pt5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8DB99D1-2CD2-4F8C-8291-633E29064B10}" type="datetime1">
              <a:rPr lang="en-US" smtClean="0"/>
              <a:pPr>
                <a:defRPr/>
              </a:pPr>
              <a:t>10/25/2010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071546"/>
            <a:ext cx="898491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71802" y="2643182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3.5</a:t>
            </a:r>
            <a:r>
              <a:rPr lang="en-US" b="1" dirty="0" smtClean="0">
                <a:solidFill>
                  <a:srgbClr val="FFFF00"/>
                </a:solidFill>
              </a:rPr>
              <a:t>E-7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523875"/>
          </a:xfrm>
        </p:spPr>
        <p:txBody>
          <a:bodyPr/>
          <a:lstStyle/>
          <a:p>
            <a:pPr eaLnBrk="1" hangingPunct="1"/>
            <a:r>
              <a:rPr lang="en-US" dirty="0" smtClean="0"/>
              <a:t>Week 42 in numbers</a:t>
            </a:r>
          </a:p>
        </p:txBody>
      </p:sp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22531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0B9F0A4F-2D38-49FE-9224-CC09133E6799}" type="datetime1">
              <a:rPr lang="en-US"/>
              <a:pPr/>
              <a:t>10/25/2010</a:t>
            </a:fld>
            <a:endParaRPr lang="en-US"/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0" y="908650"/>
            <a:ext cx="91440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4 days of TS</a:t>
            </a:r>
          </a:p>
          <a:p>
            <a:pPr eaLnBrk="1" hangingPunct="1"/>
            <a:r>
              <a:rPr lang="en-US" dirty="0" smtClean="0"/>
              <a:t>Machine closed Friday at 18h30 - beam injected Sat. 04h30.</a:t>
            </a:r>
          </a:p>
          <a:p>
            <a:pPr eaLnBrk="1" hangingPunct="1"/>
            <a:r>
              <a:rPr lang="en-US" dirty="0" smtClean="0"/>
              <a:t>Statistics over 3 days of beam operations:</a:t>
            </a:r>
          </a:p>
          <a:p>
            <a:pPr lvl="1" eaLnBrk="1" hangingPunct="1"/>
            <a:r>
              <a:rPr lang="en-US" dirty="0" smtClean="0"/>
              <a:t>System faults :  10h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15</a:t>
            </a:r>
            <a:r>
              <a:rPr lang="en-US" dirty="0" smtClean="0"/>
              <a:t>%</a:t>
            </a:r>
            <a:endParaRPr lang="en-US" dirty="0" smtClean="0"/>
          </a:p>
          <a:p>
            <a:pPr lvl="1" eaLnBrk="1" hangingPunct="1"/>
            <a:r>
              <a:rPr lang="en-US" dirty="0" smtClean="0"/>
              <a:t>Stable beams : </a:t>
            </a:r>
            <a:r>
              <a:rPr lang="en-US" dirty="0" smtClean="0"/>
              <a:t>16h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/>
              <a:t>23%</a:t>
            </a:r>
            <a:endParaRPr lang="en-US" dirty="0" smtClean="0"/>
          </a:p>
          <a:p>
            <a:pPr lvl="1" eaLnBrk="1" hangingPunct="1"/>
            <a:r>
              <a:rPr lang="en-US" dirty="0" smtClean="0"/>
              <a:t>Setting-up without beam </a:t>
            </a:r>
            <a:r>
              <a:rPr lang="en-US" dirty="0" smtClean="0"/>
              <a:t>17h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 </a:t>
            </a:r>
            <a:r>
              <a:rPr lang="en-US" dirty="0" smtClean="0"/>
              <a:t>25%</a:t>
            </a:r>
            <a:endParaRPr lang="en-US" dirty="0" smtClean="0"/>
          </a:p>
          <a:p>
            <a:pPr lvl="1" eaLnBrk="1" hangingPunct="1"/>
            <a:r>
              <a:rPr lang="en-US" dirty="0" smtClean="0"/>
              <a:t>Setting up with beams : 25h 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 </a:t>
            </a:r>
            <a:r>
              <a:rPr lang="en-US" dirty="0" smtClean="0"/>
              <a:t>37%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Week 42 peak luminosity: </a:t>
            </a:r>
            <a:r>
              <a:rPr lang="en-GB" b="1" dirty="0" smtClean="0"/>
              <a:t>2.05</a:t>
            </a:r>
            <a:r>
              <a:rPr lang="en-GB" b="1" dirty="0" smtClean="0"/>
              <a:t>e32</a:t>
            </a:r>
            <a:r>
              <a:rPr lang="en-GB" dirty="0" smtClean="0"/>
              <a:t> </a:t>
            </a:r>
            <a:r>
              <a:rPr lang="en-GB" dirty="0" smtClean="0"/>
              <a:t>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</a:p>
          <a:p>
            <a:pPr eaLnBrk="1" hangingPunct="1"/>
            <a:r>
              <a:rPr lang="en-GB" dirty="0" smtClean="0"/>
              <a:t>Week 42 delivered luminosity: </a:t>
            </a:r>
            <a:r>
              <a:rPr lang="en-GB" dirty="0" smtClean="0"/>
              <a:t>7.5+ </a:t>
            </a:r>
            <a:r>
              <a:rPr lang="en-GB" dirty="0" smtClean="0"/>
              <a:t>pb</a:t>
            </a:r>
            <a:r>
              <a:rPr lang="en-GB" baseline="30000" dirty="0" smtClean="0"/>
              <a:t>-1</a:t>
            </a:r>
          </a:p>
          <a:p>
            <a:pPr eaLnBrk="1" hangingPunct="1"/>
            <a:r>
              <a:rPr lang="en-GB" dirty="0" smtClean="0"/>
              <a:t>LHC total integrated luminosity </a:t>
            </a:r>
            <a:r>
              <a:rPr lang="en-GB" dirty="0" smtClean="0"/>
              <a:t>~</a:t>
            </a:r>
            <a:r>
              <a:rPr lang="en-GB" dirty="0" smtClean="0"/>
              <a:t>31</a:t>
            </a:r>
            <a:r>
              <a:rPr lang="en-GB" dirty="0" smtClean="0"/>
              <a:t> </a:t>
            </a:r>
            <a:r>
              <a:rPr lang="en-GB" dirty="0" smtClean="0"/>
              <a:t>pb</a:t>
            </a:r>
            <a:r>
              <a:rPr lang="en-GB" baseline="30000" dirty="0" smtClean="0"/>
              <a:t>-1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41836</TotalTime>
  <Words>1021</Words>
  <Application>Microsoft Office PowerPoint</Application>
  <PresentationFormat>On-screen Show (4:3)</PresentationFormat>
  <Paragraphs>264</Paragraphs>
  <Slides>26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Pixel</vt:lpstr>
      <vt:lpstr>LHC operation in week 42</vt:lpstr>
      <vt:lpstr>Week 42 in short</vt:lpstr>
      <vt:lpstr>Week 42: Stable beams</vt:lpstr>
      <vt:lpstr>Week 42: fill 1439</vt:lpstr>
      <vt:lpstr>Fill 1440</vt:lpstr>
      <vt:lpstr>Vacuum fill 1439</vt:lpstr>
      <vt:lpstr>Vacuum 368b</vt:lpstr>
      <vt:lpstr>Vacuum spike F1440 – Pt5</vt:lpstr>
      <vt:lpstr>Week 42 in numbers</vt:lpstr>
      <vt:lpstr>From last week: Injection losses B1 </vt:lpstr>
      <vt:lpstr>Injection after TS - Brennan Goddard and team</vt:lpstr>
      <vt:lpstr>Saturday 23 October</vt:lpstr>
      <vt:lpstr>Loss maps – OP - Ralph Assmann - Daniel Wollmann</vt:lpstr>
      <vt:lpstr>Betatron losses, B1 vertical</vt:lpstr>
      <vt:lpstr>Momentum losses (+800 Hz)</vt:lpstr>
      <vt:lpstr>Abort Gap Cleaning</vt:lpstr>
      <vt:lpstr>Abort Gap monitor</vt:lpstr>
      <vt:lpstr>Emittance measurements during AGC tests</vt:lpstr>
      <vt:lpstr>RF noise induced beam diffusion</vt:lpstr>
      <vt:lpstr>Slide 20</vt:lpstr>
      <vt:lpstr>PLL commissioning - Marek Gasior–Ralph Steinhagen</vt:lpstr>
      <vt:lpstr>What’s next?</vt:lpstr>
      <vt:lpstr>On the list of TBD before the end of p run</vt:lpstr>
      <vt:lpstr>On the list – Wolfgang Hofle</vt:lpstr>
      <vt:lpstr>On the list from ABT/BTP – Brennan Goddard</vt:lpstr>
      <vt:lpstr>On the list from BI – J.J. Gras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jwenning</cp:lastModifiedBy>
  <cp:revision>2237</cp:revision>
  <dcterms:created xsi:type="dcterms:W3CDTF">2010-07-26T05:43:59Z</dcterms:created>
  <dcterms:modified xsi:type="dcterms:W3CDTF">2010-10-25T05:51:53Z</dcterms:modified>
</cp:coreProperties>
</file>