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4"/>
  </p:notesMasterIdLst>
  <p:sldIdLst>
    <p:sldId id="673" r:id="rId2"/>
    <p:sldId id="700" r:id="rId3"/>
    <p:sldId id="701" r:id="rId4"/>
    <p:sldId id="702" r:id="rId5"/>
    <p:sldId id="694" r:id="rId6"/>
    <p:sldId id="695" r:id="rId7"/>
    <p:sldId id="699" r:id="rId8"/>
    <p:sldId id="703" r:id="rId9"/>
    <p:sldId id="690" r:id="rId10"/>
    <p:sldId id="691" r:id="rId11"/>
    <p:sldId id="692" r:id="rId12"/>
    <p:sldId id="693" r:id="rId13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663"/>
    <a:srgbClr val="FF9900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1" autoAdjust="0"/>
    <p:restoredTop sz="94706" autoAdjust="0"/>
  </p:normalViewPr>
  <p:slideViewPr>
    <p:cSldViewPr>
      <p:cViewPr varScale="1">
        <p:scale>
          <a:sx n="104" d="100"/>
          <a:sy n="104" d="100"/>
        </p:scale>
        <p:origin x="-10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rduini\AppData\Local\Microsoft\Windows\Temporary%20Internet%20Files\Content.Outlook\VINYPSTL\11056_msi_surve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/>
            </a:pPr>
            <a:r>
              <a:rPr lang="en-US"/>
              <a:t>Survey of  the MSIs</a:t>
            </a:r>
            <a:r>
              <a:rPr lang="en-US" baseline="0"/>
              <a:t> in LSS2</a:t>
            </a:r>
            <a:endParaRPr lang="en-US"/>
          </a:p>
        </c:rich>
      </c:tx>
      <c:layout>
        <c:manualLayout>
          <c:xMode val="edge"/>
          <c:yMode val="edge"/>
          <c:x val="0.37516439351331082"/>
          <c:y val="4.7598042645653638E-5"/>
        </c:manualLayout>
      </c:layout>
    </c:title>
    <c:plotArea>
      <c:layout>
        <c:manualLayout>
          <c:layoutTarget val="inner"/>
          <c:xMode val="edge"/>
          <c:yMode val="edge"/>
          <c:x val="0.10963650091855393"/>
          <c:y val="5.1229093327478277E-2"/>
          <c:w val="0.78189782703104715"/>
          <c:h val="0.88368464125223667"/>
        </c:manualLayout>
      </c:layout>
      <c:scatterChart>
        <c:scatterStyle val="smoothMarker"/>
        <c:ser>
          <c:idx val="0"/>
          <c:order val="0"/>
          <c:tx>
            <c:v>Horizontal</c:v>
          </c:tx>
          <c:xVal>
            <c:numRef>
              <c:f>'ecarts_12-OCT-2010_053531'!$D$5:$D$34</c:f>
              <c:numCache>
                <c:formatCode>0.00000</c:formatCode>
                <c:ptCount val="30"/>
                <c:pt idx="0">
                  <c:v>3086.2886499999986</c:v>
                </c:pt>
                <c:pt idx="1">
                  <c:v>3091.088639999999</c:v>
                </c:pt>
                <c:pt idx="3">
                  <c:v>3091.4556499999999</c:v>
                </c:pt>
                <c:pt idx="4">
                  <c:v>3094.8556400000002</c:v>
                </c:pt>
                <c:pt idx="6">
                  <c:v>3117.7136500000001</c:v>
                </c:pt>
                <c:pt idx="7">
                  <c:v>3121.7136399999999</c:v>
                </c:pt>
                <c:pt idx="9">
                  <c:v>3122.16365</c:v>
                </c:pt>
                <c:pt idx="10">
                  <c:v>3126.1636399999998</c:v>
                </c:pt>
                <c:pt idx="12">
                  <c:v>3126.6136499999998</c:v>
                </c:pt>
                <c:pt idx="13">
                  <c:v>3130.61364</c:v>
                </c:pt>
                <c:pt idx="15">
                  <c:v>3131.0636500000001</c:v>
                </c:pt>
                <c:pt idx="16">
                  <c:v>3135.0636399999999</c:v>
                </c:pt>
                <c:pt idx="18">
                  <c:v>3135.5136499999999</c:v>
                </c:pt>
                <c:pt idx="19">
                  <c:v>3139.5136400000001</c:v>
                </c:pt>
                <c:pt idx="21">
                  <c:v>3139.888649999999</c:v>
                </c:pt>
                <c:pt idx="22">
                  <c:v>3140.6386399999997</c:v>
                </c:pt>
                <c:pt idx="25">
                  <c:v>3159.6266499999992</c:v>
                </c:pt>
                <c:pt idx="26">
                  <c:v>3163.0266399999991</c:v>
                </c:pt>
                <c:pt idx="28">
                  <c:v>3163.4076500000001</c:v>
                </c:pt>
                <c:pt idx="29">
                  <c:v>3166.80764</c:v>
                </c:pt>
              </c:numCache>
            </c:numRef>
          </c:xVal>
          <c:yVal>
            <c:numRef>
              <c:f>'ecarts_12-OCT-2010_053531'!$F$5:$F$34</c:f>
              <c:numCache>
                <c:formatCode>0.00000</c:formatCode>
                <c:ptCount val="30"/>
                <c:pt idx="0">
                  <c:v>4.0000000000000037E-5</c:v>
                </c:pt>
                <c:pt idx="1">
                  <c:v>3.0000000000000021E-5</c:v>
                </c:pt>
                <c:pt idx="3">
                  <c:v>3.0000000000000021E-5</c:v>
                </c:pt>
                <c:pt idx="4">
                  <c:v>3.0000000000000021E-5</c:v>
                </c:pt>
                <c:pt idx="6">
                  <c:v>3.5000000000000021E-4</c:v>
                </c:pt>
                <c:pt idx="7">
                  <c:v>8.6000000000000063E-4</c:v>
                </c:pt>
                <c:pt idx="9">
                  <c:v>-3.0000000000000021E-5</c:v>
                </c:pt>
                <c:pt idx="10">
                  <c:v>2.4000000000000011E-4</c:v>
                </c:pt>
                <c:pt idx="12">
                  <c:v>-2.3000000000000009E-4</c:v>
                </c:pt>
                <c:pt idx="13">
                  <c:v>-8.0000000000000074E-5</c:v>
                </c:pt>
                <c:pt idx="15">
                  <c:v>-1.7000000000000015E-4</c:v>
                </c:pt>
                <c:pt idx="16">
                  <c:v>-2.5000000000000011E-4</c:v>
                </c:pt>
                <c:pt idx="18">
                  <c:v>6.0000000000000042E-5</c:v>
                </c:pt>
                <c:pt idx="19">
                  <c:v>-1.0000000000000006E-4</c:v>
                </c:pt>
                <c:pt idx="21">
                  <c:v>-3.8000000000000024E-4</c:v>
                </c:pt>
                <c:pt idx="22">
                  <c:v>-5.8000000000000033E-4</c:v>
                </c:pt>
                <c:pt idx="25">
                  <c:v>1.1000000000000009E-4</c:v>
                </c:pt>
                <c:pt idx="26">
                  <c:v>1.2999999999999999E-4</c:v>
                </c:pt>
                <c:pt idx="28">
                  <c:v>1.2999999999999999E-4</c:v>
                </c:pt>
                <c:pt idx="29">
                  <c:v>1.5000000000000004E-4</c:v>
                </c:pt>
              </c:numCache>
            </c:numRef>
          </c:yVal>
          <c:smooth val="1"/>
        </c:ser>
        <c:ser>
          <c:idx val="1"/>
          <c:order val="1"/>
          <c:tx>
            <c:v>Vertical</c:v>
          </c:tx>
          <c:xVal>
            <c:numRef>
              <c:f>'ecarts_12-OCT-2010_053531'!$D$5:$D$34</c:f>
              <c:numCache>
                <c:formatCode>0.00000</c:formatCode>
                <c:ptCount val="30"/>
                <c:pt idx="0">
                  <c:v>3086.2886499999986</c:v>
                </c:pt>
                <c:pt idx="1">
                  <c:v>3091.088639999999</c:v>
                </c:pt>
                <c:pt idx="3">
                  <c:v>3091.4556499999999</c:v>
                </c:pt>
                <c:pt idx="4">
                  <c:v>3094.8556400000002</c:v>
                </c:pt>
                <c:pt idx="6">
                  <c:v>3117.7136500000001</c:v>
                </c:pt>
                <c:pt idx="7">
                  <c:v>3121.7136399999999</c:v>
                </c:pt>
                <c:pt idx="9">
                  <c:v>3122.16365</c:v>
                </c:pt>
                <c:pt idx="10">
                  <c:v>3126.1636399999998</c:v>
                </c:pt>
                <c:pt idx="12">
                  <c:v>3126.6136499999998</c:v>
                </c:pt>
                <c:pt idx="13">
                  <c:v>3130.61364</c:v>
                </c:pt>
                <c:pt idx="15">
                  <c:v>3131.0636500000001</c:v>
                </c:pt>
                <c:pt idx="16">
                  <c:v>3135.0636399999999</c:v>
                </c:pt>
                <c:pt idx="18">
                  <c:v>3135.5136499999999</c:v>
                </c:pt>
                <c:pt idx="19">
                  <c:v>3139.5136400000001</c:v>
                </c:pt>
                <c:pt idx="21">
                  <c:v>3139.888649999999</c:v>
                </c:pt>
                <c:pt idx="22">
                  <c:v>3140.6386399999997</c:v>
                </c:pt>
                <c:pt idx="25">
                  <c:v>3159.6266499999992</c:v>
                </c:pt>
                <c:pt idx="26">
                  <c:v>3163.0266399999991</c:v>
                </c:pt>
                <c:pt idx="28">
                  <c:v>3163.4076500000001</c:v>
                </c:pt>
                <c:pt idx="29">
                  <c:v>3166.80764</c:v>
                </c:pt>
              </c:numCache>
            </c:numRef>
          </c:xVal>
          <c:yVal>
            <c:numRef>
              <c:f>'ecarts_12-OCT-2010_053531'!$J$5:$J$34</c:f>
              <c:numCache>
                <c:formatCode>0.00000</c:formatCode>
                <c:ptCount val="30"/>
                <c:pt idx="0">
                  <c:v>9.1000000000000044E-4</c:v>
                </c:pt>
                <c:pt idx="1">
                  <c:v>8.9000000000000082E-4</c:v>
                </c:pt>
                <c:pt idx="3">
                  <c:v>8.9000000000000082E-4</c:v>
                </c:pt>
                <c:pt idx="4">
                  <c:v>8.7000000000000033E-4</c:v>
                </c:pt>
                <c:pt idx="6">
                  <c:v>6.0000000000000038E-4</c:v>
                </c:pt>
                <c:pt idx="7">
                  <c:v>7.1000000000000034E-4</c:v>
                </c:pt>
                <c:pt idx="9">
                  <c:v>5.700000000000003E-4</c:v>
                </c:pt>
                <c:pt idx="10">
                  <c:v>8.6000000000000063E-4</c:v>
                </c:pt>
                <c:pt idx="12">
                  <c:v>7.8000000000000042E-4</c:v>
                </c:pt>
                <c:pt idx="13">
                  <c:v>6.3000000000000024E-4</c:v>
                </c:pt>
                <c:pt idx="15">
                  <c:v>7.6000000000000048E-4</c:v>
                </c:pt>
                <c:pt idx="16">
                  <c:v>6.2000000000000043E-4</c:v>
                </c:pt>
                <c:pt idx="18">
                  <c:v>6.2000000000000043E-4</c:v>
                </c:pt>
                <c:pt idx="19">
                  <c:v>6.6000000000000032E-4</c:v>
                </c:pt>
                <c:pt idx="21">
                  <c:v>1.0399999999999999E-3</c:v>
                </c:pt>
                <c:pt idx="22">
                  <c:v>-4.4000000000000034E-4</c:v>
                </c:pt>
                <c:pt idx="25">
                  <c:v>5.700000000000003E-4</c:v>
                </c:pt>
                <c:pt idx="26">
                  <c:v>5.6000000000000028E-4</c:v>
                </c:pt>
                <c:pt idx="28">
                  <c:v>5.6000000000000028E-4</c:v>
                </c:pt>
                <c:pt idx="29">
                  <c:v>5.5000000000000025E-4</c:v>
                </c:pt>
              </c:numCache>
            </c:numRef>
          </c:yVal>
          <c:smooth val="1"/>
        </c:ser>
        <c:axId val="58147968"/>
        <c:axId val="54900224"/>
      </c:scatterChart>
      <c:scatterChart>
        <c:scatterStyle val="smoothMarker"/>
        <c:ser>
          <c:idx val="2"/>
          <c:order val="2"/>
          <c:tx>
            <c:v>tilt</c:v>
          </c:tx>
          <c:marker>
            <c:symbol val="triangle"/>
            <c:size val="10"/>
          </c:marker>
          <c:xVal>
            <c:numRef>
              <c:f>'tilt deviations'!$D$5:$D$19</c:f>
              <c:numCache>
                <c:formatCode>General</c:formatCode>
                <c:ptCount val="15"/>
                <c:pt idx="0" formatCode="0.00000">
                  <c:v>3085.7820599999991</c:v>
                </c:pt>
                <c:pt idx="2" formatCode="0.00000">
                  <c:v>3118.6634100000001</c:v>
                </c:pt>
                <c:pt idx="4" formatCode="0.00000">
                  <c:v>3123.1134099999999</c:v>
                </c:pt>
                <c:pt idx="6" formatCode="0.00000">
                  <c:v>3127.5634100000002</c:v>
                </c:pt>
                <c:pt idx="8" formatCode="0.00000">
                  <c:v>3132.0134000000007</c:v>
                </c:pt>
                <c:pt idx="10" formatCode="0.00000">
                  <c:v>3136.4634000000001</c:v>
                </c:pt>
                <c:pt idx="12" formatCode="0.00000">
                  <c:v>3140.10365</c:v>
                </c:pt>
                <c:pt idx="14" formatCode="0.00000">
                  <c:v>3157.772449999999</c:v>
                </c:pt>
              </c:numCache>
            </c:numRef>
          </c:xVal>
          <c:yVal>
            <c:numRef>
              <c:f>'tilt deviations'!$P$5:$P$19</c:f>
              <c:numCache>
                <c:formatCode>General</c:formatCode>
                <c:ptCount val="15"/>
                <c:pt idx="0">
                  <c:v>7.0000000000000021E-2</c:v>
                </c:pt>
                <c:pt idx="2">
                  <c:v>-0.16000000000000006</c:v>
                </c:pt>
                <c:pt idx="4">
                  <c:v>-0.2</c:v>
                </c:pt>
                <c:pt idx="6">
                  <c:v>-0.3000000000000001</c:v>
                </c:pt>
                <c:pt idx="8">
                  <c:v>-0.34000000000000014</c:v>
                </c:pt>
                <c:pt idx="10">
                  <c:v>-0.1</c:v>
                </c:pt>
                <c:pt idx="12">
                  <c:v>-1.1499999999999995</c:v>
                </c:pt>
                <c:pt idx="14">
                  <c:v>8.0000000000000029E-2</c:v>
                </c:pt>
              </c:numCache>
            </c:numRef>
          </c:yVal>
          <c:smooth val="1"/>
        </c:ser>
        <c:axId val="55186944"/>
        <c:axId val="54902144"/>
      </c:scatterChart>
      <c:valAx>
        <c:axId val="581479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Dcum [m]</a:t>
                </a:r>
              </a:p>
            </c:rich>
          </c:tx>
          <c:layout>
            <c:manualLayout>
              <c:xMode val="edge"/>
              <c:yMode val="edge"/>
              <c:x val="0.4719930299675878"/>
              <c:y val="0.93701803106841663"/>
            </c:manualLayout>
          </c:layout>
        </c:title>
        <c:numFmt formatCode="0.00000" sourceLinked="1"/>
        <c:tickLblPos val="nextTo"/>
        <c:crossAx val="54900224"/>
        <c:crosses val="autoZero"/>
        <c:crossBetween val="midCat"/>
      </c:valAx>
      <c:valAx>
        <c:axId val="5490022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Deviation [m]</a:t>
                </a:r>
              </a:p>
            </c:rich>
          </c:tx>
          <c:layout/>
        </c:title>
        <c:numFmt formatCode="0.00000" sourceLinked="1"/>
        <c:tickLblPos val="nextTo"/>
        <c:crossAx val="58147968"/>
        <c:crosses val="autoZero"/>
        <c:crossBetween val="midCat"/>
      </c:valAx>
      <c:valAx>
        <c:axId val="54902144"/>
        <c:scaling>
          <c:orientation val="minMax"/>
        </c:scaling>
        <c:axPos val="r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Tilt</a:t>
                </a:r>
                <a:r>
                  <a:rPr lang="en-US" baseline="0"/>
                  <a:t> deviations </a:t>
                </a:r>
              </a:p>
              <a:p>
                <a:pPr>
                  <a:defRPr/>
                </a:pPr>
                <a:r>
                  <a:rPr lang="en-US" baseline="0"/>
                  <a:t>[mrad]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94367748854965561"/>
              <c:y val="0.46890909639057382"/>
            </c:manualLayout>
          </c:layout>
        </c:title>
        <c:numFmt formatCode="General" sourceLinked="1"/>
        <c:tickLblPos val="nextTo"/>
        <c:crossAx val="55186944"/>
        <c:crosses val="max"/>
        <c:crossBetween val="midCat"/>
      </c:valAx>
      <c:valAx>
        <c:axId val="55186944"/>
        <c:scaling>
          <c:orientation val="minMax"/>
        </c:scaling>
        <c:delete val="1"/>
        <c:axPos val="b"/>
        <c:numFmt formatCode="0.00000" sourceLinked="1"/>
        <c:tickLblPos val="none"/>
        <c:crossAx val="54902144"/>
        <c:crosses val="autoZero"/>
        <c:crossBetween val="midCat"/>
      </c:valAx>
      <c:spPr>
        <a:solidFill>
          <a:srgbClr val="92D050"/>
        </a:solidFill>
      </c:spPr>
    </c:plotArea>
    <c:legend>
      <c:legendPos val="r"/>
      <c:layout>
        <c:manualLayout>
          <c:xMode val="edge"/>
          <c:yMode val="edge"/>
          <c:x val="0.13981297366703246"/>
          <c:y val="0.78445913631628761"/>
          <c:w val="0.11235786961971009"/>
          <c:h val="0.13651661616438684"/>
        </c:manualLayout>
      </c:layout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0.57502</cdr:x>
      <cdr:y>0.47504</cdr:y>
    </cdr:from>
    <cdr:to>
      <cdr:x>0.64026</cdr:x>
      <cdr:y>0.52211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42674" y="2883485"/>
          <a:ext cx="606158" cy="2857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BTVSS</a:t>
          </a:r>
        </a:p>
      </cdr:txBody>
    </cdr:sp>
  </cdr:relSizeAnchor>
  <cdr:relSizeAnchor xmlns:cdr="http://schemas.openxmlformats.org/drawingml/2006/chartDrawing">
    <cdr:from>
      <cdr:x>0.411</cdr:x>
      <cdr:y>0.78459</cdr:y>
    </cdr:from>
    <cdr:to>
      <cdr:x>0.49021</cdr:x>
      <cdr:y>0.8388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18659" y="4762500"/>
          <a:ext cx="736023" cy="3290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MSI Area</a:t>
          </a:r>
        </a:p>
      </cdr:txBody>
    </cdr:sp>
  </cdr:relSizeAnchor>
  <cdr:relSizeAnchor xmlns:cdr="http://schemas.openxmlformats.org/drawingml/2006/chartDrawing">
    <cdr:from>
      <cdr:x>0.37931</cdr:x>
      <cdr:y>0.78602</cdr:y>
    </cdr:from>
    <cdr:to>
      <cdr:x>0.56104</cdr:x>
      <cdr:y>0.78628</cdr:y>
    </cdr:to>
    <cdr:sp macro="" textlink="">
      <cdr:nvSpPr>
        <cdr:cNvPr id="8" name="Straight Arrow Connector 7"/>
        <cdr:cNvSpPr/>
      </cdr:nvSpPr>
      <cdr:spPr>
        <a:xfrm xmlns:a="http://schemas.openxmlformats.org/drawingml/2006/main">
          <a:off x="3524255" y="4771178"/>
          <a:ext cx="1688491" cy="1578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0.14725</cdr:x>
      <cdr:y>0.40656</cdr:y>
    </cdr:from>
    <cdr:to>
      <cdr:x>0.23299</cdr:x>
      <cdr:y>0.45363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368136" y="2467841"/>
          <a:ext cx="796635" cy="2857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aseline="0"/>
            <a:t>Q6L2</a:t>
          </a:r>
          <a:endParaRPr lang="en-US" sz="1100"/>
        </a:p>
      </cdr:txBody>
    </cdr:sp>
  </cdr:relSizeAnchor>
  <cdr:relSizeAnchor xmlns:cdr="http://schemas.openxmlformats.org/drawingml/2006/chartDrawing">
    <cdr:from>
      <cdr:x>0.7027</cdr:x>
      <cdr:y>0.45078</cdr:y>
    </cdr:from>
    <cdr:to>
      <cdr:x>0.76794</cdr:x>
      <cdr:y>0.49785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528954" y="2736272"/>
          <a:ext cx="606158" cy="2857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Q5L2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9F8665CB-150C-4833-9D03-066FAAE5A0EB}" type="datetime1">
              <a:rPr lang="en-US" smtClean="0"/>
              <a:pPr>
                <a:defRPr/>
              </a:pPr>
              <a:t>10/13/2010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2057400"/>
          </a:xfrm>
        </p:spPr>
        <p:txBody>
          <a:bodyPr/>
          <a:lstStyle/>
          <a:p>
            <a:r>
              <a:rPr lang="en-US" sz="2000" dirty="0" smtClean="0"/>
              <a:t>08:30 – 14:30 Accesses</a:t>
            </a:r>
          </a:p>
          <a:p>
            <a:r>
              <a:rPr lang="en-US" sz="2000" dirty="0" smtClean="0"/>
              <a:t>14:30 – 16:30 Pre-cycle and wait for the SPS still verifying the beam to be delivered</a:t>
            </a:r>
          </a:p>
          <a:p>
            <a:r>
              <a:rPr lang="en-US" sz="2000" dirty="0" smtClean="0"/>
              <a:t>16:30 – 21:30 Difficulties at injection </a:t>
            </a:r>
            <a:r>
              <a:rPr lang="en-US" sz="2000" dirty="0" smtClean="0">
                <a:sym typeface="Wingdings" pitchFamily="2" charset="2"/>
              </a:rPr>
              <a:t>with Beam 1 in spite of the small </a:t>
            </a:r>
            <a:r>
              <a:rPr lang="en-US" sz="2000" dirty="0" err="1" smtClean="0">
                <a:sym typeface="Wingdings" pitchFamily="2" charset="2"/>
              </a:rPr>
              <a:t>emittance</a:t>
            </a:r>
            <a:r>
              <a:rPr lang="en-US" sz="2000" dirty="0" smtClean="0">
                <a:sym typeface="Wingdings" pitchFamily="2" charset="2"/>
              </a:rPr>
              <a:t>  go to filling scheme with max. 16 bunches/injection. As a set-up of the injection is required. </a:t>
            </a:r>
          </a:p>
          <a:p>
            <a:r>
              <a:rPr lang="en-US" sz="2000" dirty="0" smtClean="0">
                <a:sym typeface="Wingdings" pitchFamily="2" charset="2"/>
              </a:rPr>
              <a:t>22:40 Collisions but for a short time  dump due to BLM in LSS7</a:t>
            </a:r>
          </a:p>
          <a:p>
            <a:r>
              <a:rPr lang="en-US" sz="2000" dirty="0" smtClean="0">
                <a:sym typeface="Wingdings" pitchFamily="2" charset="2"/>
              </a:rPr>
              <a:t>Not possible to inject with intermediate </a:t>
            </a:r>
            <a:r>
              <a:rPr lang="en-US" sz="2000" dirty="0" err="1" smtClean="0">
                <a:sym typeface="Wingdings" pitchFamily="2" charset="2"/>
              </a:rPr>
              <a:t>emittances</a:t>
            </a:r>
            <a:r>
              <a:rPr lang="en-US" sz="2000" dirty="0" smtClean="0">
                <a:sym typeface="Wingdings" pitchFamily="2" charset="2"/>
              </a:rPr>
              <a:t> (~1.8-2 um)   Reduced intensity and go back to small </a:t>
            </a:r>
            <a:r>
              <a:rPr lang="en-US" sz="2000" dirty="0" err="1" smtClean="0">
                <a:sym typeface="Wingdings" pitchFamily="2" charset="2"/>
              </a:rPr>
              <a:t>emittance</a:t>
            </a:r>
            <a:r>
              <a:rPr lang="en-US" sz="2000" dirty="0" smtClean="0">
                <a:sym typeface="Wingdings" pitchFamily="2" charset="2"/>
              </a:rPr>
              <a:t>. In spite of that and of steering not possible to inject 16 bunches  Start preparing </a:t>
            </a:r>
            <a:r>
              <a:rPr lang="en-US" sz="2000" dirty="0" err="1" smtClean="0">
                <a:sym typeface="Wingdings" pitchFamily="2" charset="2"/>
              </a:rPr>
              <a:t>VdM</a:t>
            </a:r>
            <a:r>
              <a:rPr lang="en-US" sz="2000" dirty="0" smtClean="0">
                <a:sym typeface="Wingdings" pitchFamily="2" charset="2"/>
              </a:rPr>
              <a:t> scan.</a:t>
            </a:r>
          </a:p>
          <a:p>
            <a:endParaRPr lang="en-US" sz="2000" dirty="0" smtClean="0"/>
          </a:p>
          <a:p>
            <a:pPr lvl="1"/>
            <a:endParaRPr lang="en-US" sz="1600" dirty="0" smtClean="0">
              <a:sym typeface="Wingdings" pitchFamily="2" charset="2"/>
            </a:endParaRP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Outstanding requests for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4250"/>
            <a:ext cx="8229600" cy="5111750"/>
          </a:xfrm>
        </p:spPr>
        <p:txBody>
          <a:bodyPr/>
          <a:lstStyle/>
          <a:p>
            <a:r>
              <a:rPr lang="en-US" sz="2000" dirty="0" smtClean="0"/>
              <a:t>Periodic loss maps (not really MD)</a:t>
            </a:r>
          </a:p>
          <a:p>
            <a:pPr lvl="1"/>
            <a:r>
              <a:rPr lang="en-US" sz="1800" dirty="0" err="1" smtClean="0">
                <a:ea typeface="+mn-ea"/>
                <a:cs typeface="+mn-cs"/>
              </a:rPr>
              <a:t>Betatron</a:t>
            </a:r>
            <a:r>
              <a:rPr lang="en-US" sz="1800" dirty="0" smtClean="0">
                <a:ea typeface="+mn-ea"/>
                <a:cs typeface="+mn-cs"/>
              </a:rPr>
              <a:t> loss map done week 40.</a:t>
            </a:r>
            <a:endParaRPr lang="en-US" sz="1600" dirty="0" smtClean="0"/>
          </a:p>
          <a:p>
            <a:r>
              <a:rPr lang="en-US" sz="2000" dirty="0" smtClean="0"/>
              <a:t>Orbit shift versus TCT check: collide 1 bunch and check the TCT center change as compared to predicted orbit change.</a:t>
            </a:r>
          </a:p>
          <a:p>
            <a:r>
              <a:rPr lang="en-US" sz="2000" dirty="0" smtClean="0"/>
              <a:t>BI</a:t>
            </a:r>
          </a:p>
          <a:p>
            <a:pPr lvl="1"/>
            <a:r>
              <a:rPr lang="en-US" sz="1800" dirty="0" smtClean="0"/>
              <a:t>PLL studies during ramp</a:t>
            </a:r>
          </a:p>
          <a:p>
            <a:pPr lvl="1"/>
            <a:r>
              <a:rPr lang="en-US" sz="1800" dirty="0" smtClean="0"/>
              <a:t>Commission BGI in preparation to ions – switch on at injection</a:t>
            </a:r>
          </a:p>
          <a:p>
            <a:pPr lvl="1"/>
            <a:r>
              <a:rPr lang="en-US" sz="1800" dirty="0" smtClean="0"/>
              <a:t>Other BI studies – list to be updated</a:t>
            </a:r>
          </a:p>
          <a:p>
            <a:pPr lvl="1"/>
            <a:r>
              <a:rPr lang="en-US" sz="1800" dirty="0" smtClean="0"/>
              <a:t>Test of 'dynamic' references for the OFB (varying </a:t>
            </a:r>
            <a:r>
              <a:rPr lang="en-US" sz="1800" dirty="0" err="1" smtClean="0"/>
              <a:t>Xing.separation</a:t>
            </a:r>
            <a:r>
              <a:rPr lang="en-US" sz="1800" dirty="0" smtClean="0"/>
              <a:t> bump): injection, then test of ramp + first part of squeeze.</a:t>
            </a:r>
          </a:p>
          <a:p>
            <a:r>
              <a:rPr lang="en-US" sz="2000" dirty="0" smtClean="0"/>
              <a:t>BT</a:t>
            </a:r>
          </a:p>
          <a:p>
            <a:pPr lvl="1"/>
            <a:r>
              <a:rPr lang="en-US" sz="1800" dirty="0" smtClean="0"/>
              <a:t>Abort Gap Cleaning – on at injection for physics</a:t>
            </a:r>
          </a:p>
          <a:p>
            <a:pPr lvl="1"/>
            <a:r>
              <a:rPr lang="en-US" sz="1800" dirty="0" smtClean="0"/>
              <a:t>Injection Studies 32 Bunches when required (344 bunches)</a:t>
            </a:r>
          </a:p>
          <a:p>
            <a:endParaRPr lang="en-US" sz="2000" dirty="0" smtClean="0"/>
          </a:p>
          <a:p>
            <a:r>
              <a:rPr lang="en-US" sz="2000" dirty="0" smtClean="0"/>
              <a:t>Setting-up of the SPS with tighter batch spacing (225 ns) - ongoing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5111750"/>
          </a:xfrm>
        </p:spPr>
        <p:txBody>
          <a:bodyPr/>
          <a:lstStyle/>
          <a:p>
            <a:r>
              <a:rPr lang="en-US" sz="2400" dirty="0" smtClean="0"/>
              <a:t>Verification of the flange alignment between MSIB and MSIA</a:t>
            </a:r>
          </a:p>
          <a:p>
            <a:r>
              <a:rPr lang="en-US" sz="2400" dirty="0" smtClean="0"/>
              <a:t>IR1 </a:t>
            </a:r>
            <a:r>
              <a:rPr lang="en-US" sz="2400" dirty="0" err="1" smtClean="0"/>
              <a:t>solenloid</a:t>
            </a:r>
            <a:r>
              <a:rPr lang="en-US" sz="2400" dirty="0" smtClean="0"/>
              <a:t> (for e-cloud suppression) controls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Scheduled lift maintenance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3744235"/>
          </a:xfrm>
        </p:spPr>
        <p:txBody>
          <a:bodyPr/>
          <a:lstStyle/>
          <a:p>
            <a:r>
              <a:rPr lang="en-US" sz="2000" dirty="0" smtClean="0"/>
              <a:t>Some preventive maintenance has been requested on the LHC lifts, and agreed according to the following planning:</a:t>
            </a:r>
          </a:p>
          <a:p>
            <a:endParaRPr lang="en-US" sz="2000" dirty="0" smtClean="0"/>
          </a:p>
          <a:p>
            <a:pPr lvl="1"/>
            <a:r>
              <a:rPr lang="en-US" sz="1600" dirty="0" smtClean="0"/>
              <a:t>Wednesday 13 October:     PZ65 from 8h to 12h00; PM76 from 13h30 to 17h30</a:t>
            </a:r>
          </a:p>
          <a:p>
            <a:pPr lvl="1"/>
            <a:r>
              <a:rPr lang="en-US" sz="1600" dirty="0" smtClean="0"/>
              <a:t>Thursday 14 October:          PM45 from 8h to 12h00; PZ45 from 13h30 to 17h30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2057400"/>
          </a:xfrm>
        </p:spPr>
        <p:txBody>
          <a:bodyPr/>
          <a:lstStyle/>
          <a:p>
            <a:r>
              <a:rPr lang="en-US" sz="2000" dirty="0" smtClean="0"/>
              <a:t>Access:</a:t>
            </a:r>
          </a:p>
          <a:p>
            <a:pPr lvl="1"/>
            <a:r>
              <a:rPr lang="en-GB" sz="1600" dirty="0" smtClean="0"/>
              <a:t>Injection area investigations (radiation survey, alignment, X-ray)</a:t>
            </a:r>
          </a:p>
          <a:p>
            <a:pPr lvl="1"/>
            <a:r>
              <a:rPr lang="en-GB" sz="1600" dirty="0" smtClean="0"/>
              <a:t>Installation of a magnetic probe L3</a:t>
            </a:r>
          </a:p>
          <a:p>
            <a:pPr lvl="1"/>
            <a:r>
              <a:rPr lang="en-GB" sz="1600" dirty="0" smtClean="0"/>
              <a:t>Cryogenics in PM85</a:t>
            </a:r>
          </a:p>
          <a:p>
            <a:pPr lvl="1"/>
            <a:r>
              <a:rPr lang="en-GB" sz="1600" dirty="0" smtClean="0"/>
              <a:t>UPS in UX45 </a:t>
            </a:r>
            <a:r>
              <a:rPr lang="en-GB" sz="1600" dirty="0" smtClean="0">
                <a:sym typeface="Wingdings" pitchFamily="2" charset="2"/>
              </a:rPr>
              <a:t> One battery will need to be changed during the technical stop</a:t>
            </a:r>
            <a:endParaRPr lang="en-GB" sz="1600" dirty="0" smtClean="0"/>
          </a:p>
          <a:p>
            <a:pPr lvl="1"/>
            <a:r>
              <a:rPr lang="en-GB" sz="1600" dirty="0" smtClean="0"/>
              <a:t>Current lead for RCBXH3.R1: leaky </a:t>
            </a:r>
            <a:r>
              <a:rPr lang="en-GB" sz="1600" dirty="0" err="1" smtClean="0"/>
              <a:t>cryo</a:t>
            </a:r>
            <a:r>
              <a:rPr lang="en-GB" sz="1600" dirty="0" smtClean="0"/>
              <a:t>-valve, temporary fix. Final solution during tech. Stop</a:t>
            </a:r>
          </a:p>
          <a:p>
            <a:pPr lvl="1"/>
            <a:r>
              <a:rPr lang="en-US" sz="1600" dirty="0" smtClean="0"/>
              <a:t>RCBH15.L6B1 power converter replacement</a:t>
            </a:r>
          </a:p>
          <a:p>
            <a:pPr lvl="1"/>
            <a:r>
              <a:rPr lang="en-US" sz="1600" dirty="0" smtClean="0"/>
              <a:t>Intervention on energy extraction switch for RB.A81: found bad connection on a micro-switch but not clear whether this is the source of the trips observed (probably not)</a:t>
            </a:r>
          </a:p>
          <a:p>
            <a:pPr lvl="1"/>
            <a:r>
              <a:rPr lang="en-US" sz="1600" dirty="0" err="1" smtClean="0"/>
              <a:t>RadMon</a:t>
            </a:r>
            <a:r>
              <a:rPr lang="en-US" sz="1600" dirty="0" smtClean="0"/>
              <a:t> installation close to the controls of the solenoid</a:t>
            </a:r>
            <a:endParaRPr lang="en-GB" sz="1600" dirty="0" smtClean="0"/>
          </a:p>
          <a:p>
            <a:pPr lvl="1"/>
            <a:r>
              <a:rPr lang="en-GB" sz="1600" dirty="0" smtClean="0"/>
              <a:t>In parallel: change of GPS repeater</a:t>
            </a:r>
          </a:p>
          <a:p>
            <a:pPr lvl="1"/>
            <a:endParaRPr lang="en-US" sz="1600" dirty="0" smtClean="0">
              <a:sym typeface="Wingdings" pitchFamily="2" charset="2"/>
            </a:endParaRP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area investigations at the MSI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105400"/>
          </a:xfrm>
        </p:spPr>
        <p:txBody>
          <a:bodyPr/>
          <a:lstStyle/>
          <a:p>
            <a:r>
              <a:rPr lang="en-GB" sz="2000" dirty="0" smtClean="0"/>
              <a:t>Suspected aperture restriction at the transition MSIB-MSIA</a:t>
            </a:r>
          </a:p>
          <a:p>
            <a:r>
              <a:rPr lang="en-GB" sz="2000" dirty="0" smtClean="0"/>
              <a:t>Confirmed by radiation survey showing a maximum (although small: ~4 </a:t>
            </a:r>
            <a:r>
              <a:rPr lang="en-GB" sz="2000" dirty="0" err="1" smtClean="0"/>
              <a:t>uSv</a:t>
            </a:r>
            <a:r>
              <a:rPr lang="en-GB" sz="2000" dirty="0" smtClean="0"/>
              <a:t>/h) at the suspected transition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</p:txBody>
      </p:sp>
      <p:sp>
        <p:nvSpPr>
          <p:cNvPr id="2049" name="AutoShape 1" descr="https://ab-dep-op-elogbook.web.cern.ch/ab-dep-op-elogbook/elogbook/attach.php?attachId=1113818&amp;type=png&amp;fname=20101011120114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0" name="AutoShape 2" descr="https://ab-dep-op-elogbook.web.cern.ch/ab-dep-op-elogbook/elogbook/attach.php?attachId=1113818&amp;type=png&amp;fname=20101011120114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9458" name="Picture 2" descr="https://edms.cern.ch/file/1086844/1/29.MSI_5.A6L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057400"/>
            <a:ext cx="5512147" cy="4135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area investigations at the MSI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105400"/>
          </a:xfrm>
        </p:spPr>
        <p:txBody>
          <a:bodyPr/>
          <a:lstStyle/>
          <a:p>
            <a:r>
              <a:rPr lang="en-GB" sz="2000" dirty="0" smtClean="0"/>
              <a:t>Alignment survey did not show any important misalignment at the MSI, only some important tilt observed at the BTVSS 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</p:txBody>
      </p:sp>
      <p:sp>
        <p:nvSpPr>
          <p:cNvPr id="2049" name="AutoShape 1" descr="https://ab-dep-op-elogbook.web.cern.ch/ab-dep-op-elogbook/elogbook/attach.php?attachId=1113818&amp;type=png&amp;fname=20101011120114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0" name="AutoShape 2" descr="https://ab-dep-op-elogbook.web.cern.ch/ab-dep-op-elogbook/elogbook/attach.php?attachId=1113818&amp;type=png&amp;fname=20101011120114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7" name="Chart 6"/>
          <p:cNvGraphicFramePr>
            <a:graphicFrameLocks noGrp="1"/>
          </p:cNvGraphicFramePr>
          <p:nvPr/>
        </p:nvGraphicFramePr>
        <p:xfrm>
          <a:off x="228600" y="1600200"/>
          <a:ext cx="8534400" cy="4559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086600" y="5943600"/>
            <a:ext cx="1600200" cy="36933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D. Missiaen</a:t>
            </a:r>
            <a:endParaRPr lang="en-GB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area investigations at the MSI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1295400"/>
          </a:xfrm>
        </p:spPr>
        <p:txBody>
          <a:bodyPr/>
          <a:lstStyle/>
          <a:p>
            <a:r>
              <a:rPr lang="en-GB" sz="2000" dirty="0" smtClean="0"/>
              <a:t>There is a clear problem with the RF fingers at the transition. Not clear how did it get worse suddenly. Need to find a different injection trajectory, for the time being while preparing an intervention for the technical stop or the Christmas stop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</p:txBody>
      </p:sp>
      <p:sp>
        <p:nvSpPr>
          <p:cNvPr id="2049" name="AutoShape 1" descr="https://ab-dep-op-elogbook.web.cern.ch/ab-dep-op-elogbook/elogbook/attach.php?attachId=1113818&amp;type=png&amp;fname=20101011120114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0" name="AutoShape 2" descr="https://ab-dep-op-elogbook.web.cern.ch/ab-dep-op-elogbook/elogbook/attach.php?attachId=1113818&amp;type=png&amp;fname=20101011120114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276600"/>
            <a:ext cx="360045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MSIB1-MSIA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1981200"/>
            <a:ext cx="3482585" cy="4343400"/>
          </a:xfrm>
          <a:prstGeom prst="rect">
            <a:avLst/>
          </a:prstGeom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086600" y="5943600"/>
            <a:ext cx="1600200" cy="36933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JM. Dalin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14" name="Content Placeholder 5"/>
          <p:cNvSpPr txBox="1">
            <a:spLocks/>
          </p:cNvSpPr>
          <p:nvPr/>
        </p:nvSpPr>
        <p:spPr bwMode="auto">
          <a:xfrm>
            <a:off x="228600" y="2362200"/>
            <a:ext cx="487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setting-up to be done this afternoon after the</a:t>
            </a: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VdM</a:t>
            </a: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scan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143000"/>
            <a:ext cx="8686800" cy="685800"/>
          </a:xfrm>
        </p:spPr>
        <p:txBody>
          <a:bodyPr/>
          <a:lstStyle/>
          <a:p>
            <a:r>
              <a:rPr lang="en-GB" sz="2000" dirty="0" smtClean="0"/>
              <a:t>Difficulties  to inject trains of 24 bunches in spite of the small </a:t>
            </a:r>
            <a:r>
              <a:rPr lang="en-GB" sz="2000" dirty="0" err="1" smtClean="0"/>
              <a:t>emittances</a:t>
            </a:r>
            <a:r>
              <a:rPr lang="en-GB" sz="2000" dirty="0" smtClean="0"/>
              <a:t> at injection (~1.3-1.6 </a:t>
            </a:r>
            <a:r>
              <a:rPr lang="en-GB" sz="2000" dirty="0" smtClean="0">
                <a:latin typeface="Symbol" pitchFamily="18" charset="2"/>
              </a:rPr>
              <a:t>m</a:t>
            </a:r>
            <a:r>
              <a:rPr lang="en-GB" sz="2000" dirty="0" smtClean="0"/>
              <a:t>m)</a:t>
            </a:r>
            <a:endParaRPr lang="en-US" sz="2800" dirty="0" smtClean="0"/>
          </a:p>
          <a:p>
            <a:r>
              <a:rPr lang="en-US" sz="2000" dirty="0" smtClean="0"/>
              <a:t>Increased vertical bump of the injected beam at the MSI area</a:t>
            </a:r>
          </a:p>
          <a:p>
            <a:r>
              <a:rPr lang="en-US" sz="2000" dirty="0" smtClean="0"/>
              <a:t>Change of the filling scheme to 256_240_8_224_8 with 17 injections and bunch trains with a maximum of 16 bunches</a:t>
            </a:r>
          </a:p>
          <a:p>
            <a:r>
              <a:rPr lang="en-US" sz="2000" dirty="0" smtClean="0"/>
              <a:t>Finally got 256 on 256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4191000"/>
            <a:ext cx="8686800" cy="1981200"/>
          </a:xfrm>
        </p:spPr>
        <p:txBody>
          <a:bodyPr/>
          <a:lstStyle/>
          <a:p>
            <a:r>
              <a:rPr lang="en-GB" sz="2000" dirty="0" smtClean="0"/>
              <a:t>Lifetime dip to ~1 hour recovering to 5 hours</a:t>
            </a:r>
          </a:p>
          <a:p>
            <a:r>
              <a:rPr lang="en-GB" sz="2000" dirty="0" smtClean="0"/>
              <a:t>BLM 83 s running sum triggered the beam dump</a:t>
            </a:r>
          </a:p>
          <a:p>
            <a:r>
              <a:rPr lang="en-GB" sz="2000" dirty="0" smtClean="0"/>
              <a:t>Luminosities compatible with </a:t>
            </a:r>
            <a:r>
              <a:rPr lang="en-GB" sz="2000" dirty="0" err="1" smtClean="0"/>
              <a:t>emittances</a:t>
            </a:r>
            <a:r>
              <a:rPr lang="en-GB" sz="2000" dirty="0" smtClean="0"/>
              <a:t> of ~2 </a:t>
            </a:r>
            <a:r>
              <a:rPr lang="en-GB" sz="2000" dirty="0" smtClean="0">
                <a:latin typeface="Symbol" pitchFamily="18" charset="2"/>
              </a:rPr>
              <a:t>m</a:t>
            </a:r>
            <a:r>
              <a:rPr lang="en-GB" sz="2000" dirty="0" smtClean="0"/>
              <a:t>m for a beam-beam tune shift of approximately </a:t>
            </a:r>
            <a:r>
              <a:rPr lang="en-GB" sz="2000" dirty="0" smtClean="0"/>
              <a:t>&gt;0.02 </a:t>
            </a:r>
            <a:r>
              <a:rPr lang="en-GB" sz="2000" dirty="0" smtClean="0"/>
              <a:t>(for bunches seeing 3 collisions)</a:t>
            </a:r>
            <a:endParaRPr lang="en-US" sz="28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pic>
        <p:nvPicPr>
          <p:cNvPr id="7" name="Picture 5" descr="http://elogbook.cern.ch/eLogbook/attach_reader?attach_id=11144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66800"/>
            <a:ext cx="4191000" cy="3098609"/>
          </a:xfrm>
          <a:prstGeom prst="rect">
            <a:avLst/>
          </a:prstGeom>
          <a:noFill/>
        </p:spPr>
      </p:pic>
      <p:pic>
        <p:nvPicPr>
          <p:cNvPr id="8194" name="Picture 2" descr="http://elogbook.cern.ch/eLogbook/attach_reader?attach_id=11144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066800"/>
            <a:ext cx="3611880" cy="3009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4191000"/>
            <a:ext cx="8686800" cy="1981200"/>
          </a:xfrm>
        </p:spPr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1025" name="AutoShape 1" descr="https://ab-dep-op-elogbook.web.cern.ch/ab-dep-op-elogbook/elogbook/attach.php?attachId=1114423&amp;type=png&amp;fname=20101012225333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\\cern.ch\dfs\Users\a\arduini\Public\20101012225333[3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143000"/>
            <a:ext cx="6000750" cy="4533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96735"/>
            <a:ext cx="8229600" cy="523875"/>
          </a:xfrm>
        </p:spPr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256445"/>
          </a:xfrm>
        </p:spPr>
        <p:txBody>
          <a:bodyPr/>
          <a:lstStyle/>
          <a:p>
            <a:r>
              <a:rPr lang="en-GB" sz="2400" dirty="0" smtClean="0"/>
              <a:t>AM: Van </a:t>
            </a:r>
            <a:r>
              <a:rPr lang="en-GB" sz="2400" dirty="0" err="1" smtClean="0"/>
              <a:t>der</a:t>
            </a:r>
            <a:r>
              <a:rPr lang="en-GB" sz="2400" dirty="0" smtClean="0"/>
              <a:t> Meer scan. Should be kept to the minimum necessary</a:t>
            </a:r>
          </a:p>
          <a:p>
            <a:r>
              <a:rPr lang="en-GB" sz="2400" dirty="0" smtClean="0"/>
              <a:t>PM: Injection setting-up with up to 24 bunches for B1.</a:t>
            </a:r>
          </a:p>
          <a:p>
            <a:r>
              <a:rPr lang="en-GB" sz="2400" dirty="0" smtClean="0"/>
              <a:t>Night: Physics</a:t>
            </a:r>
            <a:endParaRPr lang="en-GB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18333</TotalTime>
  <Words>665</Words>
  <Application>Microsoft Office PowerPoint</Application>
  <PresentationFormat>On-screen Show (4:3)</PresentationFormat>
  <Paragraphs>111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LHCpresentations</vt:lpstr>
      <vt:lpstr>Tuesday </vt:lpstr>
      <vt:lpstr>Access </vt:lpstr>
      <vt:lpstr>Injection area investigations at the MSI </vt:lpstr>
      <vt:lpstr>Injection area investigations at the MSI </vt:lpstr>
      <vt:lpstr>Injection area investigations at the MSI </vt:lpstr>
      <vt:lpstr>Injection</vt:lpstr>
      <vt:lpstr>Collisions</vt:lpstr>
      <vt:lpstr>Collisions</vt:lpstr>
      <vt:lpstr>Today</vt:lpstr>
      <vt:lpstr>Outstanding requests for studies</vt:lpstr>
      <vt:lpstr>Access Requests</vt:lpstr>
      <vt:lpstr>Scheduled lift maintenance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Gianluigi ARDUINI</cp:lastModifiedBy>
  <cp:revision>1742</cp:revision>
  <dcterms:created xsi:type="dcterms:W3CDTF">2010-04-25T23:23:07Z</dcterms:created>
  <dcterms:modified xsi:type="dcterms:W3CDTF">2010-10-13T06:25:53Z</dcterms:modified>
</cp:coreProperties>
</file>