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1037" r:id="rId2"/>
    <p:sldId id="1041" r:id="rId3"/>
    <p:sldId id="1040" r:id="rId4"/>
    <p:sldId id="1042" r:id="rId5"/>
    <p:sldId id="1044" r:id="rId6"/>
    <p:sldId id="1045" r:id="rId7"/>
    <p:sldId id="1046" r:id="rId8"/>
    <p:sldId id="1043" r:id="rId9"/>
    <p:sldId id="1039" r:id="rId10"/>
    <p:sldId id="1032" r:id="rId11"/>
    <p:sldId id="1028" r:id="rId12"/>
    <p:sldId id="1029" r:id="rId13"/>
    <p:sldId id="1030" r:id="rId14"/>
    <p:sldId id="1031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08" d="100"/>
          <a:sy n="108" d="100"/>
        </p:scale>
        <p:origin x="-654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45FD14-611C-456F-BF58-016E34ECC4C4}" type="datetime1">
              <a:rPr lang="en-US" smtClean="0"/>
              <a:pPr/>
              <a:t>10/14/2010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FE6495B-416D-4B84-AD78-64A63663353A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8EE643B-1692-4BDC-AD3B-AC9713747165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B9A72056-544E-4508-BF3E-B69F84E759D5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B78BD011-4978-4F96-9648-3F4F36E0CB76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BF202A7-FB81-4868-9821-436CD2A0FFD4}" type="datetime1">
              <a:rPr lang="en-US" smtClean="0"/>
              <a:pPr>
                <a:defRPr/>
              </a:pPr>
              <a:t>10/14/2010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9E3683F-4359-4749-A7B9-DE627441D59B}" type="datetime1">
              <a:rPr lang="en-US" smtClean="0"/>
              <a:pPr/>
              <a:t>10/14/2010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0AE9DBD-DB1D-4A6D-A015-42C00CD40FEE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E70C80-4961-4196-87A0-54D975D9D834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FA2B07-1ED6-419C-89D4-5B90150040C3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73A2BE4-0543-4813-9CCE-43A11A17718F}" type="datetime1">
              <a:rPr lang="en-US" smtClean="0"/>
              <a:pPr/>
              <a:t>10/14/2010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8D79B52-80C2-40F4-A079-2E9528AEF1A4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CF826F-3988-4519-B94E-D28C2FCD9244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325B85B-F809-498A-A3EA-AF5C36970376}" type="datetime1">
              <a:rPr lang="en-US" smtClean="0"/>
              <a:pPr/>
              <a:t>10/14/2010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8BDB0287-9A47-4803-90DF-AD66901BD544}" type="datetime1">
              <a:rPr lang="en-US" smtClean="0"/>
              <a:pPr/>
              <a:t>10/14/2010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8BDA235-EB84-4BEE-B2BA-A2C2262D156A}" type="datetime1">
              <a:rPr lang="en-US" smtClean="0"/>
              <a:pPr/>
              <a:t>10/15/2010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460" y="1196690"/>
          <a:ext cx="8137130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86829"/>
                <a:gridCol w="36503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luminosity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~1.03e32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Beam current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2.62/2.61 e13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initial bunch </a:t>
                      </a:r>
                      <a:r>
                        <a:rPr lang="en-US" baseline="0" dirty="0" smtClean="0"/>
                        <a:t>current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1.04e11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Initial emittance </a:t>
                      </a:r>
                      <a:r>
                        <a:rPr lang="en-US" baseline="0" dirty="0" smtClean="0"/>
                        <a:t>(reconstructed from </a:t>
                      </a:r>
                      <a:r>
                        <a:rPr lang="en-US" baseline="0" dirty="0" err="1" smtClean="0"/>
                        <a:t>lumi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r>
                        <a:rPr lang="en-US" baseline="0" dirty="0" smtClean="0"/>
                        <a:t> micron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luminosity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2 pb</a:t>
                      </a:r>
                      <a:r>
                        <a:rPr lang="en-US" baseline="30000" dirty="0" smtClean="0"/>
                        <a:t>-1</a:t>
                      </a:r>
                      <a:endParaRPr lang="en-GB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Approx beam-beam tune </a:t>
                      </a:r>
                      <a:r>
                        <a:rPr lang="en-US" dirty="0" smtClean="0"/>
                        <a:t>shift at start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tored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beam </a:t>
                      </a:r>
                      <a:r>
                        <a:rPr lang="en-US" baseline="0" dirty="0" smtClean="0"/>
                        <a:t>energy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 MJ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410" y="4437140"/>
            <a:ext cx="7993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Pots in at 8:45</a:t>
            </a:r>
          </a:p>
          <a:p>
            <a:r>
              <a:rPr lang="en-US" dirty="0" smtClean="0"/>
              <a:t>Lost at 12:05 to power converter (RTQX2.R1</a:t>
            </a:r>
            <a:r>
              <a:rPr lang="en-GB" dirty="0" smtClean="0"/>
              <a:t>) </a:t>
            </a:r>
            <a:r>
              <a:rPr lang="en-US" dirty="0" smtClean="0"/>
              <a:t>problem </a:t>
            </a:r>
          </a:p>
          <a:p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To-do list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544770"/>
          </a:xfrm>
        </p:spPr>
        <p:txBody>
          <a:bodyPr/>
          <a:lstStyle/>
          <a:p>
            <a:r>
              <a:rPr lang="en-US" dirty="0" smtClean="0"/>
              <a:t>Periodic loss maps</a:t>
            </a:r>
          </a:p>
          <a:p>
            <a:pPr lvl="1"/>
            <a:r>
              <a:rPr lang="en-US" dirty="0" smtClean="0"/>
              <a:t>Betatron loss map done week 40.</a:t>
            </a:r>
          </a:p>
          <a:p>
            <a:r>
              <a:rPr lang="en-US" dirty="0" smtClean="0"/>
              <a:t>Orbit shift versus TCT check: </a:t>
            </a:r>
          </a:p>
          <a:p>
            <a:pPr lvl="1"/>
            <a:r>
              <a:rPr lang="en-US" dirty="0" smtClean="0"/>
              <a:t>collide 1 bunch and check the TCT center change as compared to predicted orbit change.</a:t>
            </a:r>
          </a:p>
          <a:p>
            <a:r>
              <a:rPr lang="en-US" dirty="0" smtClean="0"/>
              <a:t>All in one ramp, squeeze, collide - 1 shift</a:t>
            </a:r>
          </a:p>
          <a:p>
            <a:pPr lvl="1"/>
            <a:r>
              <a:rPr lang="en-US" dirty="0" smtClean="0"/>
              <a:t>Plus test of 'dynamic' references for the OFB (varying </a:t>
            </a:r>
            <a:r>
              <a:rPr lang="en-US" dirty="0" err="1" smtClean="0"/>
              <a:t>Xing.separation</a:t>
            </a:r>
            <a:r>
              <a:rPr lang="en-US" dirty="0" smtClean="0"/>
              <a:t> bump): injection, then test of ramp + first part of squeeze</a:t>
            </a:r>
          </a:p>
          <a:p>
            <a:r>
              <a:rPr lang="en-US" dirty="0" smtClean="0"/>
              <a:t>IR aperture at 3.5 TeV</a:t>
            </a:r>
          </a:p>
          <a:p>
            <a:r>
              <a:rPr lang="en-US" dirty="0" smtClean="0"/>
              <a:t>50 ns – pilot runs</a:t>
            </a:r>
          </a:p>
          <a:p>
            <a:pPr lvl="1"/>
            <a:r>
              <a:rPr lang="en-US" dirty="0" smtClean="0"/>
              <a:t>After 3-4 fills with ~400 bunches </a:t>
            </a:r>
          </a:p>
          <a:p>
            <a:r>
              <a:rPr lang="en-US" dirty="0" smtClean="0"/>
              <a:t>Push beam-beam tune shift with 150 ns</a:t>
            </a:r>
          </a:p>
          <a:p>
            <a:pPr lvl="1"/>
            <a:r>
              <a:rPr lang="en-US" dirty="0" smtClean="0"/>
              <a:t>one test already performed with #1410</a:t>
            </a:r>
          </a:p>
          <a:p>
            <a:pPr lvl="1"/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6B4AED1-C73C-4EBC-BFD6-3742CF7A7B73}" type="datetime1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studies – list to be updated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616780"/>
          </a:xfrm>
        </p:spPr>
        <p:txBody>
          <a:bodyPr/>
          <a:lstStyle/>
          <a:p>
            <a:r>
              <a:rPr lang="en-US" sz="1800" dirty="0" smtClean="0"/>
              <a:t>Check the linearity of the </a:t>
            </a:r>
            <a:r>
              <a:rPr lang="en-US" sz="1800" dirty="0" smtClean="0">
                <a:solidFill>
                  <a:srgbClr val="FF0000"/>
                </a:solidFill>
              </a:rPr>
              <a:t>fast BCT’s </a:t>
            </a:r>
            <a:r>
              <a:rPr lang="en-US" sz="1800" dirty="0" smtClean="0"/>
              <a:t>in the new configuration for nominal bunches</a:t>
            </a:r>
          </a:p>
          <a:p>
            <a:r>
              <a:rPr lang="en-US" sz="1800" dirty="0" smtClean="0"/>
              <a:t>Tune the High BW/Low Gain fast </a:t>
            </a:r>
            <a:r>
              <a:rPr lang="en-US" sz="1800" dirty="0" smtClean="0">
                <a:solidFill>
                  <a:srgbClr val="FF0000"/>
                </a:solidFill>
              </a:rPr>
              <a:t>BCT calibration </a:t>
            </a:r>
            <a:r>
              <a:rPr lang="en-US" sz="1800" dirty="0" smtClean="0"/>
              <a:t>for the coming ion run</a:t>
            </a:r>
          </a:p>
          <a:p>
            <a:r>
              <a:rPr lang="en-US" sz="1800" dirty="0" smtClean="0"/>
              <a:t>Measure the High BW/Low Gain fast </a:t>
            </a:r>
            <a:r>
              <a:rPr lang="en-US" sz="1800" dirty="0" smtClean="0">
                <a:solidFill>
                  <a:srgbClr val="FF0000"/>
                </a:solidFill>
              </a:rPr>
              <a:t>BCT sensitivity limit </a:t>
            </a:r>
            <a:r>
              <a:rPr lang="en-US" sz="1800" dirty="0" smtClean="0"/>
              <a:t>and linearity for low intensity bunches (ion run)</a:t>
            </a:r>
          </a:p>
          <a:p>
            <a:r>
              <a:rPr lang="en-US" sz="1800" dirty="0" smtClean="0"/>
              <a:t>Re-check </a:t>
            </a:r>
            <a:r>
              <a:rPr lang="en-US" sz="1800" dirty="0" smtClean="0">
                <a:solidFill>
                  <a:srgbClr val="FF0000"/>
                </a:solidFill>
              </a:rPr>
              <a:t>BPM sensitivity </a:t>
            </a:r>
            <a:r>
              <a:rPr lang="en-US" sz="1800" dirty="0" smtClean="0"/>
              <a:t>limit</a:t>
            </a:r>
          </a:p>
          <a:p>
            <a:r>
              <a:rPr lang="en-US" sz="1800" dirty="0" smtClean="0"/>
              <a:t>Calibrate the </a:t>
            </a:r>
            <a:r>
              <a:rPr lang="en-US" sz="1800" dirty="0" smtClean="0">
                <a:solidFill>
                  <a:srgbClr val="FF0000"/>
                </a:solidFill>
              </a:rPr>
              <a:t>abort gap </a:t>
            </a:r>
            <a:r>
              <a:rPr lang="en-US" sz="1800" dirty="0" smtClean="0"/>
              <a:t>over the whole ramp</a:t>
            </a:r>
          </a:p>
          <a:p>
            <a:r>
              <a:rPr lang="en-US" sz="1800" dirty="0" smtClean="0"/>
              <a:t>Check the </a:t>
            </a:r>
            <a:r>
              <a:rPr lang="en-US" sz="1800" dirty="0" smtClean="0">
                <a:solidFill>
                  <a:srgbClr val="FF0000"/>
                </a:solidFill>
              </a:rPr>
              <a:t>abort gap </a:t>
            </a:r>
            <a:r>
              <a:rPr lang="en-US" sz="1800" dirty="0" smtClean="0"/>
              <a:t>acquisition gate timing resolution and stability</a:t>
            </a:r>
          </a:p>
          <a:p>
            <a:r>
              <a:rPr lang="en-US" sz="1800" dirty="0" smtClean="0"/>
              <a:t>Commission </a:t>
            </a:r>
            <a:r>
              <a:rPr lang="en-US" sz="1800" dirty="0" smtClean="0">
                <a:solidFill>
                  <a:srgbClr val="FF0000"/>
                </a:solidFill>
              </a:rPr>
              <a:t>BGI</a:t>
            </a:r>
            <a:r>
              <a:rPr lang="en-US" sz="1800" dirty="0" smtClean="0"/>
              <a:t> in preparation to </a:t>
            </a:r>
            <a:r>
              <a:rPr lang="en-US" sz="1800" dirty="0" smtClean="0"/>
              <a:t>ions – started!</a:t>
            </a:r>
            <a:endParaRPr lang="en-US" sz="1800" dirty="0" smtClean="0"/>
          </a:p>
          <a:p>
            <a:r>
              <a:rPr lang="en-US" sz="1800" dirty="0" smtClean="0"/>
              <a:t>Check </a:t>
            </a:r>
            <a:r>
              <a:rPr lang="en-US" sz="1800" dirty="0" smtClean="0">
                <a:solidFill>
                  <a:srgbClr val="FF0000"/>
                </a:solidFill>
              </a:rPr>
              <a:t>BSRT/BGI/BWS cross-calibration </a:t>
            </a:r>
            <a:r>
              <a:rPr lang="en-US" sz="1800" dirty="0" smtClean="0"/>
              <a:t>including corresponding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logging</a:t>
            </a:r>
          </a:p>
          <a:p>
            <a:r>
              <a:rPr lang="en-US" sz="1800" dirty="0" smtClean="0"/>
              <a:t>Test and compare </a:t>
            </a:r>
            <a:r>
              <a:rPr lang="en-US" sz="1800" dirty="0" smtClean="0">
                <a:solidFill>
                  <a:srgbClr val="FF0000"/>
                </a:solidFill>
              </a:rPr>
              <a:t>bunch/bunch profile measurement via BWS and/or BSRT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PLL</a:t>
            </a:r>
            <a:r>
              <a:rPr lang="en-US" sz="1800" dirty="0" smtClean="0"/>
              <a:t> studies during ramp continued</a:t>
            </a:r>
          </a:p>
          <a:p>
            <a:endParaRPr lang="en-US" sz="1800" dirty="0" smtClean="0"/>
          </a:p>
          <a:p>
            <a:r>
              <a:rPr lang="en-US" sz="1800" dirty="0" smtClean="0"/>
              <a:t>JJG: for all this, we would need the 2 rings for a few hours at 450 GeV then a ramp and again a few hours at 3.5 TeV. This would be really difficult to fit in a 4 hour slot. 8 would be perfect but we could try with 6.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E5ED80-17E8-44BE-BC4E-3910962D3C1B}" type="datetime1">
              <a:rPr lang="en-US" smtClean="0"/>
              <a:pPr/>
              <a:t>10/15/2010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 Gap Cleaning – on at injection for physics</a:t>
            </a:r>
          </a:p>
          <a:p>
            <a:pPr lvl="1"/>
            <a:r>
              <a:rPr lang="en-US" dirty="0" smtClean="0"/>
              <a:t>continue testing</a:t>
            </a:r>
          </a:p>
          <a:p>
            <a:r>
              <a:rPr lang="en-US" dirty="0" smtClean="0"/>
              <a:t>Injection studies 32 Bunches when required (344 bunches)</a:t>
            </a:r>
          </a:p>
          <a:p>
            <a:r>
              <a:rPr lang="en-US" dirty="0" smtClean="0"/>
              <a:t>Injection studies with 50 ns</a:t>
            </a:r>
          </a:p>
          <a:p>
            <a:r>
              <a:rPr lang="en-US" dirty="0" smtClean="0"/>
              <a:t>Setting-up of the SPS with tighter batch spacing (225 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be checked</a:t>
            </a:r>
          </a:p>
          <a:p>
            <a:r>
              <a:rPr lang="en-US" dirty="0" smtClean="0"/>
              <a:t>Transfer line collimator cross-talk calibration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Quench test at 3.5 TeV – pilot beam</a:t>
            </a:r>
          </a:p>
          <a:p>
            <a:pPr lvl="1"/>
            <a:r>
              <a:rPr lang="en-US" dirty="0" smtClean="0"/>
              <a:t>Bernd &amp; co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A165B0-E856-4D00-9F35-A035E3CECBF1}" type="datetime1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</a:t>
            </a:r>
            <a:r>
              <a:rPr lang="en-US" dirty="0" smtClean="0"/>
              <a:t>pb</a:t>
            </a:r>
            <a:r>
              <a:rPr lang="en-US" baseline="30000" dirty="0" smtClean="0"/>
              <a:t>-1 </a:t>
            </a:r>
            <a:r>
              <a:rPr lang="en-US" dirty="0" smtClean="0"/>
              <a:t>total (20 delivered so far)</a:t>
            </a:r>
            <a:endParaRPr lang="en-US" baseline="30000" dirty="0" smtClean="0"/>
          </a:p>
          <a:p>
            <a:pPr lvl="1"/>
            <a:r>
              <a:rPr lang="en-US" dirty="0" smtClean="0"/>
              <a:t>10 </a:t>
            </a:r>
            <a:r>
              <a:rPr lang="en-US" dirty="0" smtClean="0"/>
              <a:t>fills@3 pb-1 ~ </a:t>
            </a:r>
            <a:r>
              <a:rPr lang="en-US" dirty="0" smtClean="0"/>
              <a:t>10 </a:t>
            </a:r>
            <a:r>
              <a:rPr lang="en-US" dirty="0" smtClean="0"/>
              <a:t>good days</a:t>
            </a:r>
          </a:p>
          <a:p>
            <a:r>
              <a:rPr lang="en-US" dirty="0" smtClean="0"/>
              <a:t>Alice – fill without dipole</a:t>
            </a:r>
          </a:p>
          <a:p>
            <a:r>
              <a:rPr lang="en-US" dirty="0" smtClean="0"/>
              <a:t>Totem – dedicated </a:t>
            </a:r>
            <a:r>
              <a:rPr lang="en-US" dirty="0" smtClean="0"/>
              <a:t>fill</a:t>
            </a:r>
          </a:p>
          <a:p>
            <a:r>
              <a:rPr lang="en-US" dirty="0" smtClean="0"/>
              <a:t>Totem – 90 m optics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LHCb – switch </a:t>
            </a:r>
            <a:r>
              <a:rPr lang="en-US" dirty="0" smtClean="0">
                <a:solidFill>
                  <a:srgbClr val="008000"/>
                </a:solidFill>
              </a:rPr>
              <a:t>polarity – plus test ramp (combine with BI plus map)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err="1" smtClean="0"/>
              <a:t>vdM</a:t>
            </a:r>
            <a:r>
              <a:rPr lang="en-US" dirty="0" smtClean="0"/>
              <a:t> continued – count 1 – 2  shifts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A2D242-D5C5-484E-BE78-7E30652D1A79}" type="datetime1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10/15/2010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1124680"/>
            <a:ext cx="7497168" cy="475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 afternoon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smtClean="0"/>
              <a:t>Philippe B. has trimmed the injection values of the cavities Q and adjusted the first point of the ramp accordingly for some lines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Q5 aperture measurement</a:t>
            </a:r>
          </a:p>
          <a:p>
            <a:pPr lvl="1"/>
            <a:r>
              <a:rPr lang="en-US" sz="1800" dirty="0" smtClean="0"/>
              <a:t>Aim: check aperture at MQY5 for injected beam after implementation of bump for losses at </a:t>
            </a:r>
            <a:r>
              <a:rPr lang="en-US" sz="1800" dirty="0" smtClean="0"/>
              <a:t>MSIA</a:t>
            </a:r>
            <a:endParaRPr lang="en-US" sz="1800" dirty="0" smtClean="0"/>
          </a:p>
          <a:p>
            <a:pPr lvl="1"/>
            <a:r>
              <a:rPr lang="en-US" sz="1800" dirty="0" smtClean="0"/>
              <a:t>Measured </a:t>
            </a:r>
            <a:r>
              <a:rPr lang="en-US" sz="1800" dirty="0" smtClean="0"/>
              <a:t>emittance in SPS: emittance varied from one shot to the other by 0.5um (1.7-2.2) and big tails were </a:t>
            </a:r>
            <a:r>
              <a:rPr lang="en-US" sz="1800" dirty="0" smtClean="0"/>
              <a:t>observed</a:t>
            </a:r>
            <a:endParaRPr lang="en-US" sz="1800" dirty="0" smtClean="0"/>
          </a:p>
          <a:p>
            <a:pPr lvl="1"/>
            <a:r>
              <a:rPr lang="en-US" sz="1800" dirty="0" smtClean="0"/>
              <a:t>Scan </a:t>
            </a:r>
            <a:r>
              <a:rPr lang="en-US" sz="1800" dirty="0" smtClean="0"/>
              <a:t>with vertical trajectory oscillations (60 and 180 degree phase advance (candidate for maximum amplitude at Q5)) up to -8.5 sigma--&gt; no losses at MQY (bottleneck observed at the upstream MSI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dirty="0" smtClean="0"/>
              <a:t>full scan for all the different phases is needed for a better </a:t>
            </a:r>
            <a:r>
              <a:rPr lang="en-US" sz="1800" dirty="0" smtClean="0"/>
              <a:t>understanding</a:t>
            </a:r>
            <a:endParaRPr lang="en-US" sz="1800" dirty="0" smtClean="0"/>
          </a:p>
          <a:p>
            <a:r>
              <a:rPr lang="en-US" dirty="0" smtClean="0"/>
              <a:t>BGI </a:t>
            </a:r>
            <a:r>
              <a:rPr lang="en-US" dirty="0" err="1" smtClean="0"/>
              <a:t>commissioining</a:t>
            </a:r>
            <a:endParaRPr lang="en-US" dirty="0" smtClean="0"/>
          </a:p>
          <a:p>
            <a:pPr lvl="1"/>
            <a:r>
              <a:rPr lang="en-US" dirty="0" smtClean="0"/>
              <a:t>17:52 dumped B2 – valves in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10/15/2010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1124680"/>
            <a:ext cx="7541460" cy="502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Evening/Overnight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746250"/>
            <a:ext cx="8229600" cy="4419130"/>
          </a:xfrm>
        </p:spPr>
        <p:txBody>
          <a:bodyPr/>
          <a:lstStyle/>
          <a:p>
            <a:r>
              <a:rPr lang="en-US" dirty="0" smtClean="0"/>
              <a:t>Unfortunately</a:t>
            </a:r>
            <a:r>
              <a:rPr lang="en-US" dirty="0" smtClean="0"/>
              <a:t>, every trial fill was dumped by LHCb BCM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optimizing </a:t>
            </a:r>
            <a:r>
              <a:rPr lang="en-US" dirty="0" smtClean="0"/>
              <a:t>the orbit, disregarding RF injection errors;</a:t>
            </a:r>
          </a:p>
          <a:p>
            <a:pPr lvl="1"/>
            <a:r>
              <a:rPr lang="en-US" dirty="0" smtClean="0"/>
              <a:t>optimizing </a:t>
            </a:r>
            <a:r>
              <a:rPr lang="en-US" dirty="0" smtClean="0"/>
              <a:t>RF </a:t>
            </a:r>
            <a:r>
              <a:rPr lang="en-US" dirty="0" err="1" smtClean="0"/>
              <a:t>inj</a:t>
            </a:r>
            <a:r>
              <a:rPr lang="en-US" dirty="0" smtClean="0"/>
              <a:t> errors (phase~=0, </a:t>
            </a:r>
            <a:r>
              <a:rPr lang="en-US" dirty="0" err="1" smtClean="0"/>
              <a:t>synchro</a:t>
            </a:r>
            <a:r>
              <a:rPr lang="en-US" dirty="0" smtClean="0"/>
              <a:t>~=10 </a:t>
            </a:r>
            <a:r>
              <a:rPr lang="en-US" dirty="0" err="1" smtClean="0"/>
              <a:t>pkpk</a:t>
            </a:r>
            <a:r>
              <a:rPr lang="en-US" dirty="0" smtClean="0"/>
              <a:t>), accepting the orbit to be off center;</a:t>
            </a:r>
          </a:p>
          <a:p>
            <a:pPr lvl="1"/>
            <a:r>
              <a:rPr lang="en-US" dirty="0" smtClean="0"/>
              <a:t>tried </a:t>
            </a:r>
            <a:r>
              <a:rPr lang="en-US" dirty="0" smtClean="0"/>
              <a:t>injecting a previous pattern (248b);</a:t>
            </a:r>
          </a:p>
          <a:p>
            <a:pPr lvl="1"/>
            <a:r>
              <a:rPr lang="en-US" dirty="0" smtClean="0"/>
              <a:t>tried </a:t>
            </a:r>
            <a:r>
              <a:rPr lang="en-US" dirty="0" smtClean="0"/>
              <a:t>removing the </a:t>
            </a:r>
            <a:r>
              <a:rPr lang="en-US" dirty="0" smtClean="0">
                <a:solidFill>
                  <a:srgbClr val="FF0000"/>
                </a:solidFill>
              </a:rPr>
              <a:t>cavity Q trims </a:t>
            </a:r>
            <a:r>
              <a:rPr lang="en-US" dirty="0" smtClean="0"/>
              <a:t>done in the morning (they should be put back before the 312b fill!);</a:t>
            </a:r>
          </a:p>
          <a:p>
            <a:pPr lvl="1"/>
            <a:r>
              <a:rPr lang="en-US" dirty="0" smtClean="0"/>
              <a:t>tried </a:t>
            </a:r>
            <a:r>
              <a:rPr lang="en-US" dirty="0" smtClean="0"/>
              <a:t>leaving 8+8 bunches in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observe de-bunching</a:t>
            </a:r>
            <a:r>
              <a:rPr lang="en-US" dirty="0" smtClean="0"/>
              <a:t>, </a:t>
            </a:r>
            <a:r>
              <a:rPr lang="en-US" dirty="0" smtClean="0"/>
              <a:t>nothing special seen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tried </a:t>
            </a:r>
            <a:r>
              <a:rPr lang="en-US" dirty="0" smtClean="0"/>
              <a:t>kicking with MKI while SPS MKE disabled;</a:t>
            </a:r>
          </a:p>
          <a:p>
            <a:pPr lvl="1"/>
            <a:r>
              <a:rPr lang="en-US" dirty="0" smtClean="0"/>
              <a:t>removed </a:t>
            </a:r>
            <a:r>
              <a:rPr lang="en-US" dirty="0" smtClean="0"/>
              <a:t>transverse and longitudinal blow up at the injectors;</a:t>
            </a:r>
          </a:p>
          <a:p>
            <a:pPr lvl="1"/>
            <a:r>
              <a:rPr lang="en-US" dirty="0" smtClean="0"/>
              <a:t>corrected </a:t>
            </a:r>
            <a:r>
              <a:rPr lang="en-US" dirty="0" smtClean="0"/>
              <a:t>chromaticity at the SPS by 0.2 in H and 0.1 in V</a:t>
            </a:r>
            <a:r>
              <a:rPr lang="en-US" dirty="0" smtClean="0"/>
              <a:t>;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390" y="620610"/>
            <a:ext cx="87852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Aim of evening: qualify 312 b and go for physics</a:t>
            </a:r>
          </a:p>
          <a:p>
            <a:pPr marL="0" lvl="1"/>
            <a:r>
              <a:rPr lang="en-US" dirty="0" smtClean="0">
                <a:solidFill>
                  <a:srgbClr val="FF0000"/>
                </a:solidFill>
              </a:rPr>
              <a:t>From 21:00 Problems with injection – </a:t>
            </a:r>
            <a:r>
              <a:rPr lang="en-US" dirty="0" smtClean="0">
                <a:solidFill>
                  <a:srgbClr val="FF0000"/>
                </a:solidFill>
              </a:rPr>
              <a:t>beam 2 – LHCb </a:t>
            </a:r>
            <a:r>
              <a:rPr lang="en-US" dirty="0" smtClean="0">
                <a:solidFill>
                  <a:srgbClr val="FF0000"/>
                </a:solidFill>
              </a:rPr>
              <a:t>triggering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sz="1800" dirty="0" smtClean="0"/>
              <a:t>tried injecting both rings, or b2 only;</a:t>
            </a:r>
          </a:p>
          <a:p>
            <a:r>
              <a:rPr lang="en-US" sz="1800" dirty="0" smtClean="0"/>
              <a:t>reduced </a:t>
            </a:r>
            <a:r>
              <a:rPr lang="en-US" sz="1800" dirty="0" smtClean="0"/>
              <a:t>the intensity by 10% (to 0.95e11 ppb) and tried to improve the PS splitting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tried </a:t>
            </a:r>
            <a:r>
              <a:rPr lang="en-US" sz="1800" dirty="0" smtClean="0"/>
              <a:t>logging all possible parameters per shot (</a:t>
            </a:r>
            <a:r>
              <a:rPr lang="en-US" sz="1800" dirty="0" err="1" smtClean="0"/>
              <a:t>inj</a:t>
            </a:r>
            <a:r>
              <a:rPr lang="en-US" sz="1800" dirty="0" smtClean="0"/>
              <a:t> oscillation, ring BLMs, IQC data, MKI, SPS V wires, SPS BCT, SPS FBCT, SPS </a:t>
            </a:r>
            <a:r>
              <a:rPr lang="en-US" sz="1800" dirty="0" err="1" smtClean="0"/>
              <a:t>inj</a:t>
            </a:r>
            <a:r>
              <a:rPr lang="en-US" sz="1800" dirty="0" smtClean="0"/>
              <a:t> oscillations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Losses on the TCTVB.4R8 </a:t>
            </a:r>
            <a:r>
              <a:rPr lang="en-US" sz="1800" dirty="0" smtClean="0"/>
              <a:t>were often present, LHCb dumped when we got to 60/70% of ring BLM dump thresholds. Note that similar losses on TCTVB.4L2 were present.</a:t>
            </a:r>
          </a:p>
          <a:p>
            <a:r>
              <a:rPr lang="en-US" sz="1800" dirty="0" err="1" smtClean="0"/>
              <a:t>LHCb's</a:t>
            </a:r>
            <a:r>
              <a:rPr lang="en-US" sz="1800" dirty="0" smtClean="0"/>
              <a:t> feedback: for the shots that dumped, the signal on the BCM is 3/4 times higher than previous shots (often signal from 8-b injection worse than i.e. for 24). This seems to indicate a variation shot to shot from the injectors, which we could not track though.</a:t>
            </a:r>
          </a:p>
          <a:p>
            <a:r>
              <a:rPr lang="en-US" sz="1800" dirty="0" smtClean="0"/>
              <a:t>The signal on </a:t>
            </a:r>
            <a:r>
              <a:rPr lang="en-US" sz="1800" dirty="0" err="1" smtClean="0"/>
              <a:t>LHCb's</a:t>
            </a:r>
            <a:r>
              <a:rPr lang="en-US" sz="1800" dirty="0" smtClean="0"/>
              <a:t> BLS is not connected to our interlocks, but they saw a particular signature in all cases of dump: a much stronger signal on the C-side (inside of the ring) than on the A-side.</a:t>
            </a:r>
          </a:p>
          <a:p>
            <a:r>
              <a:rPr lang="en-US" sz="1800" dirty="0" smtClean="0"/>
              <a:t>This same signature was seen also when our kickers kicked, but no beam was extracted from the SPS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628750"/>
            <a:ext cx="8532550" cy="200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shift this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07:00:12  Wide spread electrical glitch</a:t>
            </a:r>
          </a:p>
          <a:p>
            <a:r>
              <a:rPr lang="en-US" dirty="0" smtClean="0"/>
              <a:t>S81 down</a:t>
            </a:r>
          </a:p>
          <a:p>
            <a:r>
              <a:rPr lang="en-US" dirty="0" smtClean="0"/>
              <a:t>Pre-cycling at the moment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UPS to PIC – redundancy missing, OK to run but can’t re-start – </a:t>
            </a:r>
            <a:r>
              <a:rPr lang="en-US" dirty="0" smtClean="0"/>
              <a:t>masked in PIC at the moment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Weekend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10/15/2010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450" y="836640"/>
          <a:ext cx="75610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50"/>
                <a:gridCol w="3312460"/>
                <a:gridCol w="172824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r>
                        <a:rPr lang="en-US" baseline="0" dirty="0" smtClean="0"/>
                        <a:t> 07:00 – 19:00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vdM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evening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Check 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r>
                        <a:rPr lang="en-US" baseline="0" dirty="0" smtClean="0"/>
                        <a:t> overnight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312b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12 hour fill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 overnight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312b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12 hour fill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TL BL</a:t>
                      </a:r>
                      <a:r>
                        <a:rPr lang="en-US" baseline="0" dirty="0" smtClean="0"/>
                        <a:t> calibration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3-4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Quench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test?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r>
                        <a:rPr lang="en-US" baseline="0" dirty="0" smtClean="0"/>
                        <a:t> overnight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312b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12 hour fill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43651</TotalTime>
  <Words>1032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Fill 1418</vt:lpstr>
      <vt:lpstr>Slide 2</vt:lpstr>
      <vt:lpstr>Yesterday afternoon</vt:lpstr>
      <vt:lpstr>BGI</vt:lpstr>
      <vt:lpstr>Evening/Overnight</vt:lpstr>
      <vt:lpstr>Continued…</vt:lpstr>
      <vt:lpstr>Slide 7</vt:lpstr>
      <vt:lpstr>Morning shift this morning</vt:lpstr>
      <vt:lpstr>Weekend</vt:lpstr>
      <vt:lpstr>To-do list</vt:lpstr>
      <vt:lpstr>OP </vt:lpstr>
      <vt:lpstr>BI studies – list to be updated</vt:lpstr>
      <vt:lpstr>Other</vt:lpstr>
      <vt:lpstr>Experiments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2131</cp:revision>
  <dcterms:created xsi:type="dcterms:W3CDTF">2010-07-26T05:43:59Z</dcterms:created>
  <dcterms:modified xsi:type="dcterms:W3CDTF">2010-10-15T08:48:57Z</dcterms:modified>
</cp:coreProperties>
</file>