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1038" r:id="rId2"/>
    <p:sldId id="1044" r:id="rId3"/>
    <p:sldId id="1046" r:id="rId4"/>
    <p:sldId id="1047" r:id="rId5"/>
    <p:sldId id="1050" r:id="rId6"/>
    <p:sldId id="1048" r:id="rId7"/>
    <p:sldId id="1049" r:id="rId8"/>
    <p:sldId id="1032" r:id="rId9"/>
    <p:sldId id="1031" r:id="rId10"/>
    <p:sldId id="1043" r:id="rId11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FCAFF"/>
    <a:srgbClr val="008000"/>
    <a:srgbClr val="99FF99"/>
    <a:srgbClr val="0000FF"/>
    <a:srgbClr val="FFCCCC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5238" autoAdjust="0"/>
  </p:normalViewPr>
  <p:slideViewPr>
    <p:cSldViewPr>
      <p:cViewPr varScale="1">
        <p:scale>
          <a:sx n="84" d="100"/>
          <a:sy n="84" d="100"/>
        </p:scale>
        <p:origin x="-396" y="-7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5235A8-3F30-CD4B-93C3-534293F9D99E}" type="datetime1">
              <a:rPr lang="en-US" smtClean="0"/>
              <a:pPr/>
              <a:t>10/6/2010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EB0835-724C-DB4C-B87E-E5087EDD3B4C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8375E1-4E61-3444-AD31-027B9FCB23D9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A374CA7F-3769-7E42-8A21-FB86B1656F95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FCAEBFB-D3B7-5C4D-9F05-2939C62AA7B9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3AB7DAF-1FA9-1144-9D4E-316596D676A8}" type="datetime1">
              <a:rPr lang="en-US" smtClean="0"/>
              <a:pPr>
                <a:defRPr/>
              </a:pPr>
              <a:t>10/6/2010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83DC62-E000-8648-9895-ECAE66F57B54}" type="datetime1">
              <a:rPr lang="en-US" smtClean="0"/>
              <a:pPr/>
              <a:t>10/6/2010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99B340B-B6C7-C244-BBB6-929F08A9C8F7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18A62C-E5F6-204F-BE87-40A651DA39B6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EACDEB-B86A-A245-A93D-B51381F6EE9B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BB0F48-4862-994E-8CDE-8D34C81B5B35}" type="datetime1">
              <a:rPr lang="en-US" smtClean="0"/>
              <a:pPr/>
              <a:t>10/6/2010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48975A-2FA0-5C48-9028-A7DBE418C15D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3BDDA5-D933-FA44-A43D-BCC1CC882D52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9950CC-3B82-5E45-A678-5CFAC51B5E2A}" type="datetime1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5430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525430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6735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543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174C0405-9B1B-A14E-B00B-BFBFE2BB4C58}" type="datetime1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fill 1393</a:t>
            </a:r>
          </a:p>
          <a:p>
            <a:pPr lvl="1"/>
            <a:r>
              <a:rPr lang="en-US" dirty="0" smtClean="0"/>
              <a:t>Movement of suspicious Roman pots OK</a:t>
            </a:r>
          </a:p>
          <a:p>
            <a:pPr lvl="1"/>
            <a:r>
              <a:rPr lang="en-US" dirty="0" smtClean="0"/>
              <a:t>Luminosity scan OK</a:t>
            </a:r>
          </a:p>
          <a:p>
            <a:pPr lvl="2"/>
            <a:r>
              <a:rPr lang="en-US" dirty="0" err="1" smtClean="0"/>
              <a:t>emittance</a:t>
            </a:r>
            <a:r>
              <a:rPr lang="en-US" dirty="0" smtClean="0"/>
              <a:t> estimates from </a:t>
            </a:r>
            <a:r>
              <a:rPr lang="en-US" dirty="0" err="1" smtClean="0"/>
              <a:t>lumi</a:t>
            </a:r>
            <a:r>
              <a:rPr lang="en-US" dirty="0" smtClean="0"/>
              <a:t> scans: h: 3.2 um v: 3.6 um</a:t>
            </a:r>
          </a:p>
          <a:p>
            <a:pPr lvl="1"/>
            <a:r>
              <a:rPr lang="en-US" dirty="0" smtClean="0"/>
              <a:t>No wire scan due to intensity interlock (1.5 10</a:t>
            </a:r>
            <a:r>
              <a:rPr lang="en-US" baseline="30000" dirty="0" smtClean="0"/>
              <a:t>13</a:t>
            </a:r>
            <a:r>
              <a:rPr lang="en-US" dirty="0" smtClean="0"/>
              <a:t> per beam)</a:t>
            </a:r>
          </a:p>
          <a:p>
            <a:pPr lvl="1"/>
            <a:r>
              <a:rPr lang="en-US" dirty="0" smtClean="0"/>
              <a:t>Beams dumped 09.45</a:t>
            </a:r>
          </a:p>
          <a:p>
            <a:r>
              <a:rPr lang="en-US" dirty="0" smtClean="0"/>
              <a:t>Access through the end of the morning and all afternoon</a:t>
            </a:r>
          </a:p>
          <a:p>
            <a:pPr lvl="1"/>
            <a:r>
              <a:rPr lang="en-US" dirty="0" smtClean="0"/>
              <a:t>Scheduled for CMS and ALICE</a:t>
            </a:r>
          </a:p>
          <a:p>
            <a:pPr lvl="1"/>
            <a:r>
              <a:rPr lang="en-US" dirty="0" smtClean="0"/>
              <a:t>QPS S34, MB.B9R3 needed soon after</a:t>
            </a:r>
          </a:p>
          <a:p>
            <a:pPr lvl="1"/>
            <a:r>
              <a:rPr lang="en-US" dirty="0" smtClean="0"/>
              <a:t>Revealed water leak. Took from 11.15 to 18.45</a:t>
            </a:r>
          </a:p>
          <a:p>
            <a:pPr lvl="2"/>
            <a:r>
              <a:rPr lang="en-US" dirty="0" smtClean="0"/>
              <a:t>Seems like the evacuation hose was blocked up. More news about this tomorrow....</a:t>
            </a:r>
          </a:p>
          <a:p>
            <a:pPr lvl="2"/>
            <a:r>
              <a:rPr lang="en-US" dirty="0" smtClean="0"/>
              <a:t>ATLAS</a:t>
            </a:r>
          </a:p>
          <a:p>
            <a:pPr lvl="2"/>
            <a:r>
              <a:rPr lang="en-US" dirty="0" smtClean="0"/>
              <a:t>QPS in PM25 (delayed due to lift maintenance)</a:t>
            </a:r>
          </a:p>
          <a:p>
            <a:pPr lvl="2"/>
            <a:r>
              <a:rPr lang="en-US" dirty="0" smtClean="0"/>
              <a:t>TCTs L1</a:t>
            </a:r>
          </a:p>
          <a:p>
            <a:pPr lvl="2"/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10/6/2010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Scheduled lift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 preventive maintenance has been requested on the LHC lifts, and agreed according to the following planning: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1600" dirty="0" smtClean="0"/>
              <a:t>Tuesday 5 October:             PM15 from 8h to 12h00; PM25 from 13h30 to 17h30</a:t>
            </a:r>
          </a:p>
          <a:p>
            <a:pPr lvl="1"/>
            <a:r>
              <a:rPr lang="en-US" sz="1600" dirty="0" smtClean="0"/>
              <a:t>Wednesday 6 October:       PX24 from 8h to 12h00; PZ33 from 13h30 to 17h30</a:t>
            </a:r>
          </a:p>
          <a:p>
            <a:pPr lvl="1"/>
            <a:r>
              <a:rPr lang="en-US" sz="1600" dirty="0" smtClean="0"/>
              <a:t>Thursday 7 October: 	PM85 from 8h to 12h00; PZ85 from 13h30 to 17h30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1600" dirty="0" smtClean="0"/>
              <a:t>Tuesday 12 October :          PM56 from 8h to 12h00; PM65 from 13h30 to 17h30</a:t>
            </a:r>
          </a:p>
          <a:p>
            <a:pPr lvl="1"/>
            <a:r>
              <a:rPr lang="en-US" sz="1600" dirty="0" smtClean="0"/>
              <a:t>Wednesday 13 October:     PZ65 from 8h to 12h00; PM76 from 13h30 to 17h30</a:t>
            </a:r>
          </a:p>
          <a:p>
            <a:pPr lvl="1"/>
            <a:r>
              <a:rPr lang="en-US" sz="1600" dirty="0" smtClean="0"/>
              <a:t>Thursday 14 October:          PM45 from 8h to 12h00; PZ45 from 13h30 to 17h30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10/6/2010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 systems studies postponed</a:t>
            </a:r>
          </a:p>
          <a:p>
            <a:r>
              <a:rPr lang="en-US" dirty="0" smtClean="0"/>
              <a:t>Beam from 20.00</a:t>
            </a:r>
          </a:p>
          <a:p>
            <a:r>
              <a:rPr lang="en-US" dirty="0" smtClean="0"/>
              <a:t>Some problems in the PB/PSB</a:t>
            </a:r>
          </a:p>
          <a:p>
            <a:r>
              <a:rPr lang="en-US" dirty="0" smtClean="0"/>
              <a:t>Physics fill 1394 from 22.00</a:t>
            </a:r>
          </a:p>
          <a:p>
            <a:pPr lvl="1"/>
            <a:r>
              <a:rPr lang="en-US" dirty="0" smtClean="0"/>
              <a:t>&lt; N &gt; 1.1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emittance</a:t>
            </a:r>
            <a:r>
              <a:rPr lang="en-US" dirty="0" smtClean="0"/>
              <a:t> measurement before ramp (intensity)</a:t>
            </a:r>
          </a:p>
          <a:p>
            <a:pPr lvl="1"/>
            <a:r>
              <a:rPr lang="en-US" dirty="0" smtClean="0"/>
              <a:t>Tune measurements lost during ramp</a:t>
            </a:r>
          </a:p>
          <a:p>
            <a:r>
              <a:rPr lang="en-US" dirty="0" smtClean="0"/>
              <a:t>Stable beams from 24.00</a:t>
            </a:r>
          </a:p>
          <a:p>
            <a:pPr lvl="1"/>
            <a:r>
              <a:rPr lang="en-US" dirty="0" smtClean="0"/>
              <a:t>Initial luminosities around 0.67 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Beams lost at 01.45</a:t>
            </a:r>
          </a:p>
          <a:p>
            <a:pPr lvl="1"/>
            <a:r>
              <a:rPr lang="en-US" dirty="0" smtClean="0"/>
              <a:t>because of a "</a:t>
            </a:r>
            <a:r>
              <a:rPr lang="en-US" dirty="0" err="1" smtClean="0"/>
              <a:t>BLM_energy_check</a:t>
            </a:r>
            <a:r>
              <a:rPr lang="en-US" dirty="0" smtClean="0"/>
              <a:t>" interlock. </a:t>
            </a:r>
          </a:p>
          <a:p>
            <a:pPr lvl="1"/>
            <a:r>
              <a:rPr lang="en-US" dirty="0" smtClean="0"/>
              <a:t>BLM in L7 were lost</a:t>
            </a:r>
          </a:p>
          <a:p>
            <a:pPr lvl="1"/>
            <a:r>
              <a:rPr lang="en-US" dirty="0" smtClean="0"/>
              <a:t>BLM data missing sector 6-7 - cfv-sr7-blml.. Reboot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10/6/2010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1394 - vacuum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10/6/2010</a:t>
            </a:fld>
            <a:endParaRPr lang="en-US" dirty="0"/>
          </a:p>
        </p:txBody>
      </p:sp>
      <p:pic>
        <p:nvPicPr>
          <p:cNvPr id="24577" name="Picture 1" descr="https://ab-dep-op-elogbook.web.cern.ch/ab-dep-op-elogbook/elogbook/attach.php?attachId=1112132&amp;type=png&amp;fname=201010060121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1124680"/>
            <a:ext cx="8625485" cy="523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1394 – Stable beams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10/6/2010</a:t>
            </a:fld>
            <a:endParaRPr lang="en-US" dirty="0"/>
          </a:p>
        </p:txBody>
      </p:sp>
      <p:pic>
        <p:nvPicPr>
          <p:cNvPr id="25601" name="Picture 1" descr="https://ab-dep-op-elogbook.web.cern.ch/ab-dep-op-elogbook/elogbook/attach.php?attachId=1112129&amp;type=png&amp;fname=201010052358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791922"/>
            <a:ext cx="7130060" cy="606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1394 – clean dump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10/6/2010</a:t>
            </a:fld>
            <a:endParaRPr lang="en-US" dirty="0"/>
          </a:p>
        </p:txBody>
      </p:sp>
      <p:pic>
        <p:nvPicPr>
          <p:cNvPr id="27649" name="Picture 1" descr="https://ab-dep-op-elogbook.web.cern.ch/ab-dep-op-elogbook/elogbook/attach.php?attachId=1112143&amp;type=png&amp;fname=201010060226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390" y="836640"/>
            <a:ext cx="6744080" cy="5926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1394 - PM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10/6/2010</a:t>
            </a:fld>
            <a:endParaRPr lang="en-US" dirty="0"/>
          </a:p>
        </p:txBody>
      </p:sp>
      <p:pic>
        <p:nvPicPr>
          <p:cNvPr id="26625" name="Picture 1" descr="https://ab-dep-op-elogbook.web.cern.ch/ab-dep-op-elogbook/elogbook/attach.php?attachId=1112141&amp;type=png&amp;fname=201010060200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836640"/>
            <a:ext cx="7596420" cy="573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Early hours</a:t>
            </a:r>
            <a:endParaRPr lang="en-US" dirty="0" smtClean="0"/>
          </a:p>
          <a:p>
            <a:pPr lvl="1"/>
            <a:r>
              <a:rPr lang="en-US" dirty="0" smtClean="0"/>
              <a:t>Booster </a:t>
            </a:r>
            <a:r>
              <a:rPr lang="en-US" dirty="0" smtClean="0"/>
              <a:t>problem (low level RF)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 smtClean="0"/>
              <a:t> VELO interlock</a:t>
            </a:r>
          </a:p>
          <a:p>
            <a:endParaRPr lang="en-US" dirty="0" smtClean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Quench test</a:t>
            </a:r>
          </a:p>
          <a:p>
            <a:pPr lvl="1"/>
            <a:r>
              <a:rPr lang="en-US" dirty="0" smtClean="0"/>
              <a:t>Injection setting up for next step (includes 24 bunch injection)</a:t>
            </a:r>
          </a:p>
          <a:p>
            <a:pPr lvl="1"/>
            <a:r>
              <a:rPr lang="en-US" dirty="0" smtClean="0"/>
              <a:t>PLL ramp ?</a:t>
            </a:r>
          </a:p>
          <a:p>
            <a:pPr lvl="1"/>
            <a:r>
              <a:rPr lang="en-US" dirty="0" smtClean="0"/>
              <a:t>Physics with 200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10/6/2010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requests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Dedicated fill to complete </a:t>
            </a:r>
            <a:r>
              <a:rPr lang="en-US" sz="2000" dirty="0" err="1" smtClean="0"/>
              <a:t>VdM</a:t>
            </a:r>
            <a:r>
              <a:rPr lang="en-US" sz="2000" dirty="0" smtClean="0"/>
              <a:t> scans</a:t>
            </a:r>
          </a:p>
          <a:p>
            <a:pPr lvl="1"/>
            <a:r>
              <a:rPr lang="en-US" sz="1600" dirty="0" smtClean="0"/>
              <a:t>Around 1 shift needed</a:t>
            </a:r>
            <a:endParaRPr lang="en-US" sz="2000" dirty="0" smtClean="0"/>
          </a:p>
          <a:p>
            <a:r>
              <a:rPr lang="en-US" sz="2000" dirty="0" smtClean="0"/>
              <a:t>Quench test (</a:t>
            </a:r>
            <a:r>
              <a:rPr lang="en-US" sz="2000" dirty="0" err="1" smtClean="0"/>
              <a:t>Wedn</a:t>
            </a:r>
            <a:r>
              <a:rPr lang="en-US" sz="2000" dirty="0" smtClean="0"/>
              <a:t>. – TBC) – </a:t>
            </a:r>
            <a:r>
              <a:rPr lang="en-US" sz="2000" dirty="0" err="1" smtClean="0"/>
              <a:t>Coord</a:t>
            </a:r>
            <a:r>
              <a:rPr lang="en-US" sz="2000" dirty="0" smtClean="0"/>
              <a:t>.: </a:t>
            </a:r>
            <a:r>
              <a:rPr lang="en-US" sz="2000" dirty="0" err="1" smtClean="0"/>
              <a:t>Joerg</a:t>
            </a:r>
            <a:r>
              <a:rPr lang="en-US" sz="2000" dirty="0" smtClean="0"/>
              <a:t> </a:t>
            </a:r>
            <a:r>
              <a:rPr lang="en-US" sz="2000" dirty="0" err="1" smtClean="0"/>
              <a:t>Wenninger</a:t>
            </a:r>
            <a:endParaRPr lang="en-US" sz="2000" dirty="0" smtClean="0"/>
          </a:p>
          <a:p>
            <a:r>
              <a:rPr lang="en-US" sz="2000" dirty="0" smtClean="0"/>
              <a:t>Transverse damper – 2 h without beam – no access W. </a:t>
            </a:r>
            <a:r>
              <a:rPr lang="en-US" sz="2000" dirty="0" err="1" smtClean="0"/>
              <a:t>Hofle</a:t>
            </a:r>
            <a:endParaRPr lang="en-US" sz="2000" dirty="0" smtClean="0"/>
          </a:p>
          <a:p>
            <a:r>
              <a:rPr lang="en-US" sz="2000" dirty="0" smtClean="0"/>
              <a:t>MKQA &amp; </a:t>
            </a:r>
            <a:r>
              <a:rPr lang="en-US" sz="2000" u="sng" dirty="0" smtClean="0"/>
              <a:t>AC-dipole</a:t>
            </a:r>
            <a:r>
              <a:rPr lang="en-US" sz="2000" dirty="0" smtClean="0"/>
              <a:t> – will need another access – E. </a:t>
            </a:r>
            <a:r>
              <a:rPr lang="en-US" sz="2000" dirty="0" err="1" smtClean="0"/>
              <a:t>Carlier</a:t>
            </a:r>
            <a:endParaRPr lang="en-US" sz="2000" dirty="0" smtClean="0"/>
          </a:p>
          <a:p>
            <a:r>
              <a:rPr lang="en-US" sz="2000" dirty="0" smtClean="0"/>
              <a:t>Voltage </a:t>
            </a:r>
            <a:r>
              <a:rPr lang="en-US" sz="2000" dirty="0" err="1" smtClean="0"/>
              <a:t>rampdown@injection</a:t>
            </a:r>
            <a:endParaRPr lang="en-US" sz="2000" dirty="0" smtClean="0"/>
          </a:p>
          <a:p>
            <a:pPr lvl="0" eaLnBrk="0" hangingPunct="0">
              <a:defRPr/>
            </a:pPr>
            <a:r>
              <a:rPr lang="en-GB" sz="2000" dirty="0" smtClean="0"/>
              <a:t>Test of new beam presence flag system – M. </a:t>
            </a:r>
            <a:r>
              <a:rPr lang="en-GB" sz="2000" dirty="0" err="1" smtClean="0"/>
              <a:t>Gasior</a:t>
            </a:r>
            <a:endParaRPr lang="en-GB" sz="2000" dirty="0" smtClean="0"/>
          </a:p>
          <a:p>
            <a:pPr lvl="0" eaLnBrk="0" hangingPunct="0">
              <a:defRPr/>
            </a:pPr>
            <a:r>
              <a:rPr lang="en-US" sz="2000" dirty="0" smtClean="0"/>
              <a:t>CO security intervention to be scheduled - </a:t>
            </a:r>
            <a:r>
              <a:rPr lang="en-US" sz="2000" dirty="0" err="1" smtClean="0"/>
              <a:t>A.Bland</a:t>
            </a:r>
            <a:r>
              <a:rPr lang="en-US" sz="2000" dirty="0" smtClean="0"/>
              <a:t> </a:t>
            </a:r>
          </a:p>
          <a:p>
            <a:pPr lvl="0" eaLnBrk="0" hangingPunct="0">
              <a:defRPr/>
            </a:pPr>
            <a:r>
              <a:rPr lang="en-US" sz="2000" dirty="0" smtClean="0"/>
              <a:t>RCBH15.L6B1 to be exchanged</a:t>
            </a:r>
          </a:p>
          <a:p>
            <a:pPr lvl="0" eaLnBrk="0" hangingPunct="0">
              <a:defRPr/>
            </a:pPr>
            <a:r>
              <a:rPr lang="en-US" sz="2000" dirty="0" err="1" smtClean="0"/>
              <a:t>Mods</a:t>
            </a:r>
            <a:r>
              <a:rPr lang="en-US" sz="2000" dirty="0" smtClean="0"/>
              <a:t> to Q meter electronics (RS et al, from Thursday)</a:t>
            </a:r>
          </a:p>
          <a:p>
            <a:pPr lvl="0" eaLnBrk="0" hangingPunct="0">
              <a:defRPr/>
            </a:pPr>
            <a:r>
              <a:rPr lang="en-US" sz="2000" dirty="0" smtClean="0"/>
              <a:t>BCT access (JJG)</a:t>
            </a:r>
          </a:p>
          <a:p>
            <a:pPr lvl="0" eaLnBrk="0" hangingPunct="0">
              <a:defRPr/>
            </a:pPr>
            <a:r>
              <a:rPr lang="en-US" sz="2000" dirty="0" smtClean="0"/>
              <a:t>BI – </a:t>
            </a:r>
            <a:r>
              <a:rPr lang="en-US" sz="2000" dirty="0" err="1" smtClean="0"/>
              <a:t>Coord</a:t>
            </a:r>
            <a:r>
              <a:rPr lang="en-US" sz="2000" dirty="0" smtClean="0"/>
              <a:t>. J. J. Gras (see next)</a:t>
            </a:r>
          </a:p>
          <a:p>
            <a:pPr lvl="0" eaLnBrk="0" hangingPunct="0">
              <a:defRPr/>
            </a:pPr>
            <a:r>
              <a:rPr lang="en-US" sz="2000" dirty="0" smtClean="0"/>
              <a:t>Pumping station point 2 (30 </a:t>
            </a:r>
            <a:r>
              <a:rPr lang="en-US" sz="2000" dirty="0" err="1" smtClean="0"/>
              <a:t>mins</a:t>
            </a:r>
            <a:r>
              <a:rPr lang="en-US" sz="2000" dirty="0" smtClean="0"/>
              <a:t> access)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10/6/2010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MD  - c/o JJG – One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68879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PLL studies</a:t>
            </a:r>
          </a:p>
          <a:p>
            <a:r>
              <a:rPr lang="en-US" sz="1800" dirty="0" smtClean="0"/>
              <a:t>Measure </a:t>
            </a:r>
            <a:r>
              <a:rPr lang="en-US" sz="1800" dirty="0"/>
              <a:t>the sensitivity of </a:t>
            </a:r>
            <a:r>
              <a:rPr lang="en-US" sz="1800" dirty="0" err="1"/>
              <a:t>Marek’s</a:t>
            </a:r>
            <a:r>
              <a:rPr lang="en-US" sz="1800" dirty="0"/>
              <a:t> new beam presence detection system</a:t>
            </a:r>
          </a:p>
          <a:p>
            <a:r>
              <a:rPr lang="en-US" sz="1800" dirty="0" smtClean="0"/>
              <a:t>Check </a:t>
            </a:r>
            <a:r>
              <a:rPr lang="en-US" sz="1800" dirty="0"/>
              <a:t>the linearity of the fast BCT’s in the new configuration for nominal bunches</a:t>
            </a:r>
          </a:p>
          <a:p>
            <a:r>
              <a:rPr lang="en-US" sz="1800" dirty="0" smtClean="0"/>
              <a:t>Tune </a:t>
            </a:r>
            <a:r>
              <a:rPr lang="en-US" sz="1800" dirty="0"/>
              <a:t>the High BW/Low Gain fast BCT calibration for the coming ion run</a:t>
            </a:r>
          </a:p>
          <a:p>
            <a:r>
              <a:rPr lang="en-US" sz="1800" dirty="0" smtClean="0"/>
              <a:t>Measure </a:t>
            </a:r>
            <a:r>
              <a:rPr lang="en-US" sz="1800" dirty="0"/>
              <a:t>the High BW/Low Gain fast BCT sensitivity limit and linearity for low intensity bunches (ion run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Re</a:t>
            </a:r>
            <a:r>
              <a:rPr lang="en-US" sz="1800" dirty="0"/>
              <a:t>-check BPM sensitivity limit</a:t>
            </a:r>
          </a:p>
          <a:p>
            <a:r>
              <a:rPr lang="en-US" sz="1800" dirty="0" smtClean="0"/>
              <a:t>Calibrate </a:t>
            </a:r>
            <a:r>
              <a:rPr lang="en-US" sz="1800" dirty="0"/>
              <a:t>the abort gap over the whole ramp</a:t>
            </a:r>
          </a:p>
          <a:p>
            <a:r>
              <a:rPr lang="en-US" sz="1800" dirty="0" smtClean="0"/>
              <a:t>Check </a:t>
            </a:r>
            <a:r>
              <a:rPr lang="en-US" sz="1800" dirty="0"/>
              <a:t>the abort gap acquisition gate timing resolution and stability</a:t>
            </a:r>
          </a:p>
          <a:p>
            <a:r>
              <a:rPr lang="en-US" sz="1800" dirty="0" smtClean="0"/>
              <a:t>Commission </a:t>
            </a:r>
            <a:r>
              <a:rPr lang="en-US" sz="1800" dirty="0"/>
              <a:t>BGI in preparation to ions</a:t>
            </a:r>
          </a:p>
          <a:p>
            <a:r>
              <a:rPr lang="en-US" sz="1800" dirty="0" smtClean="0"/>
              <a:t>Check </a:t>
            </a:r>
            <a:r>
              <a:rPr lang="en-US" sz="1800" dirty="0"/>
              <a:t>BSRT/BGI/BWS cross-calibration including corresponding emittance logging</a:t>
            </a:r>
          </a:p>
          <a:p>
            <a:r>
              <a:rPr lang="en-US" sz="1800" dirty="0" smtClean="0"/>
              <a:t>Test </a:t>
            </a:r>
            <a:r>
              <a:rPr lang="en-US" sz="1800" dirty="0"/>
              <a:t>and compare bunch/bunch profile measurement via BWS and/or </a:t>
            </a:r>
            <a:r>
              <a:rPr lang="en-US" sz="1800" dirty="0" smtClean="0"/>
              <a:t>BSRT</a:t>
            </a:r>
            <a:endParaRPr lang="en-US" sz="1800" dirty="0"/>
          </a:p>
          <a:p>
            <a:r>
              <a:rPr lang="en-US" sz="1800" dirty="0"/>
              <a:t>For all this, we would need the 2 rings for a few hours at 450 GeV then a ramp and again a few hours at 3.5 TeV.</a:t>
            </a:r>
          </a:p>
          <a:p>
            <a:r>
              <a:rPr lang="en-US" sz="1800" dirty="0"/>
              <a:t>This would be really difficult to fit in a 4 hour slot. 8 would be perfect but we could try with 6.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25430"/>
            <a:ext cx="2895600" cy="252413"/>
          </a:xfr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6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38981</TotalTime>
  <Words>562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Pixel</vt:lpstr>
      <vt:lpstr>Tuesday</vt:lpstr>
      <vt:lpstr>Tuesday</vt:lpstr>
      <vt:lpstr>Fill 1394 - vacuum</vt:lpstr>
      <vt:lpstr>Fill 1394 – Stable beams</vt:lpstr>
      <vt:lpstr>Fill 1394 – clean dump</vt:lpstr>
      <vt:lpstr>Fill 1394 - PM</vt:lpstr>
      <vt:lpstr>Wednesday</vt:lpstr>
      <vt:lpstr>Outstanding requests </vt:lpstr>
      <vt:lpstr>BI MD  - c/o JJG – One Shift</vt:lpstr>
      <vt:lpstr>Scheduled lift maintenance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roger bailey</cp:lastModifiedBy>
  <cp:revision>2040</cp:revision>
  <dcterms:created xsi:type="dcterms:W3CDTF">2010-07-05T06:11:43Z</dcterms:created>
  <dcterms:modified xsi:type="dcterms:W3CDTF">2010-10-06T06:08:59Z</dcterms:modified>
</cp:coreProperties>
</file>