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1045" r:id="rId2"/>
    <p:sldId id="1043" r:id="rId3"/>
    <p:sldId id="1044" r:id="rId4"/>
    <p:sldId id="1046" r:id="rId5"/>
    <p:sldId id="1051" r:id="rId6"/>
    <p:sldId id="1048" r:id="rId7"/>
    <p:sldId id="1049" r:id="rId8"/>
    <p:sldId id="1047" r:id="rId9"/>
    <p:sldId id="1050" r:id="rId10"/>
    <p:sldId id="1052" r:id="rId11"/>
    <p:sldId id="1053" r:id="rId12"/>
    <p:sldId id="1054" r:id="rId13"/>
    <p:sldId id="1030" r:id="rId14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AFF"/>
    <a:srgbClr val="FF0000"/>
    <a:srgbClr val="008000"/>
    <a:srgbClr val="99FF99"/>
    <a:srgbClr val="0000FF"/>
    <a:srgbClr val="FFCCCC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5238" autoAdjust="0"/>
  </p:normalViewPr>
  <p:slideViewPr>
    <p:cSldViewPr>
      <p:cViewPr varScale="1">
        <p:scale>
          <a:sx n="85" d="100"/>
          <a:sy n="85" d="100"/>
        </p:scale>
        <p:origin x="-1014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5235A8-3F30-CD4B-93C3-534293F9D99E}" type="datetime1">
              <a:rPr lang="en-US" smtClean="0"/>
              <a:pPr/>
              <a:t>9/26/2010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EB0835-724C-DB4C-B87E-E5087EDD3B4C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8375E1-4E61-3444-AD31-027B9FCB23D9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374CA7F-3769-7E42-8A21-FB86B1656F95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FCAEBFB-D3B7-5C4D-9F05-2939C62AA7B9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AB7DAF-1FA9-1144-9D4E-316596D676A8}" type="datetime1">
              <a:rPr lang="en-US" smtClean="0"/>
              <a:pPr>
                <a:defRPr/>
              </a:pPr>
              <a:t>9/26/2010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83DC62-E000-8648-9895-ECAE66F57B54}" type="datetime1">
              <a:rPr lang="en-US" smtClean="0"/>
              <a:pPr/>
              <a:t>9/26/2010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9B340B-B6C7-C244-BBB6-929F08A9C8F7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18A62C-E5F6-204F-BE87-40A651DA39B6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EACDEB-B86A-A245-A93D-B51381F6EE9B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48975A-2FA0-5C48-9028-A7DBE418C15D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BDDA5-D933-FA44-A43D-BCC1CC882D52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9950CC-3B82-5E45-A678-5CFAC51B5E2A}" type="datetime1">
              <a:rPr lang="en-US" smtClean="0"/>
              <a:pPr/>
              <a:t>9/26/2010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5430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525430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6735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2543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74C0405-9B1B-A14E-B00B-BFBFE2BB4C58}" type="datetime1">
              <a:rPr lang="en-US" smtClean="0"/>
              <a:pPr/>
              <a:t>9/26/2010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09:40 Stable beams #1369 (56 bunch scheme)</a:t>
            </a:r>
          </a:p>
          <a:p>
            <a:r>
              <a:rPr lang="en-US" sz="2000" dirty="0" smtClean="0"/>
              <a:t>11:06 Another fast loss when moving the Roman Pots although they were still out </a:t>
            </a:r>
            <a:r>
              <a:rPr lang="en-US" sz="2000" dirty="0" smtClean="0">
                <a:sym typeface="Wingdings" pitchFamily="2" charset="2"/>
              </a:rPr>
              <a:t> Movement of the Roman Pots only towards the end of a fill in the future.</a:t>
            </a:r>
          </a:p>
          <a:p>
            <a:r>
              <a:rPr lang="en-US" sz="2000" dirty="0" smtClean="0"/>
              <a:t>from Alice, they're not fully finished with the checks... but they seem to be fine! No more parasitic collisions! 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1372 still running</a:t>
            </a:r>
          </a:p>
          <a:p>
            <a:pPr lvl="1"/>
            <a:r>
              <a:rPr lang="en-US" dirty="0" smtClean="0"/>
              <a:t>One cavity (</a:t>
            </a:r>
            <a:r>
              <a:rPr lang="en-US" dirty="0" smtClean="0"/>
              <a:t>7B1, 3B1) </a:t>
            </a:r>
            <a:r>
              <a:rPr lang="en-US" dirty="0" smtClean="0"/>
              <a:t>switched off a few times, restarted OK</a:t>
            </a:r>
          </a:p>
          <a:p>
            <a:r>
              <a:rPr lang="en-US" dirty="0" smtClean="0"/>
              <a:t>Luminosity after 13 hours</a:t>
            </a:r>
          </a:p>
          <a:p>
            <a:pPr lvl="1"/>
            <a:r>
              <a:rPr lang="en-US" dirty="0" smtClean="0"/>
              <a:t>Luminosity </a:t>
            </a:r>
            <a:r>
              <a:rPr lang="en-US" dirty="0" smtClean="0"/>
              <a:t>1.5 </a:t>
            </a: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Corresponds to an </a:t>
            </a:r>
            <a:r>
              <a:rPr lang="en-US" dirty="0" err="1" smtClean="0"/>
              <a:t>emittance</a:t>
            </a:r>
            <a:r>
              <a:rPr lang="en-US" dirty="0" smtClean="0"/>
              <a:t> of ~4.5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</a:t>
            </a:r>
          </a:p>
          <a:p>
            <a:pPr lvl="2"/>
            <a:r>
              <a:rPr lang="en-US" dirty="0" smtClean="0"/>
              <a:t>more blow up than fill 1366 (56 bunches)</a:t>
            </a:r>
          </a:p>
          <a:p>
            <a:pPr lvl="1"/>
            <a:r>
              <a:rPr lang="en-US" dirty="0" smtClean="0"/>
              <a:t>Integrated luminosity over 1pb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Extended </a:t>
            </a:r>
            <a:r>
              <a:rPr lang="en-US" dirty="0" err="1" smtClean="0"/>
              <a:t>lumi</a:t>
            </a:r>
            <a:r>
              <a:rPr lang="en-US" dirty="0" smtClean="0"/>
              <a:t> scans for </a:t>
            </a:r>
            <a:r>
              <a:rPr lang="en-US" dirty="0" err="1" smtClean="0"/>
              <a:t>emittance</a:t>
            </a:r>
            <a:r>
              <a:rPr lang="en-US" dirty="0" smtClean="0"/>
              <a:t> measurements</a:t>
            </a:r>
          </a:p>
          <a:p>
            <a:r>
              <a:rPr lang="en-US" dirty="0" smtClean="0"/>
              <a:t>Refill for </a:t>
            </a:r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Q feedback</a:t>
            </a:r>
          </a:p>
          <a:p>
            <a:pPr lvl="1"/>
            <a:r>
              <a:rPr lang="en-US" dirty="0" smtClean="0"/>
              <a:t>Damper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1372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1026" name="Picture 2" descr="http://cs-ccr-www3.cern.ch/vistar_capture/lhc1.png?0.23458704390292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836640"/>
            <a:ext cx="7325333" cy="549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1372 intensities and losses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5" name="Picture 8" descr="f_losses1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3962400"/>
            <a:ext cx="6191250" cy="2381250"/>
          </a:xfrm>
          <a:prstGeom prst="rect">
            <a:avLst/>
          </a:prstGeom>
          <a:noFill/>
        </p:spPr>
      </p:pic>
      <p:pic>
        <p:nvPicPr>
          <p:cNvPr id="6" name="Picture 7" descr="f_fbct1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143000"/>
            <a:ext cx="6191250" cy="238125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420" y="3429000"/>
            <a:ext cx="2448340" cy="630942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79388" lvl="1" algn="ctr"/>
            <a:r>
              <a:rPr lang="en-US" sz="1400" b="1" dirty="0"/>
              <a:t>IPs: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bg2"/>
                </a:solidFill>
              </a:rPr>
              <a:t>1 5 2 8</a:t>
            </a:r>
            <a:r>
              <a:rPr lang="en-US" sz="1400" b="1" dirty="0">
                <a:solidFill>
                  <a:srgbClr val="FF0000"/>
                </a:solidFill>
              </a:rPr>
              <a:t> - </a:t>
            </a:r>
            <a:r>
              <a:rPr lang="en-US" sz="1400" b="1" dirty="0">
                <a:solidFill>
                  <a:srgbClr val="009900"/>
                </a:solidFill>
              </a:rPr>
              <a:t>1 5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9900"/>
                </a:solidFill>
              </a:rPr>
              <a:t>8</a:t>
            </a:r>
            <a:r>
              <a:rPr lang="en-US" sz="1400" dirty="0"/>
              <a:t> - </a:t>
            </a:r>
            <a:r>
              <a:rPr lang="en-US" sz="1400" b="1" dirty="0">
                <a:solidFill>
                  <a:srgbClr val="FF00FF"/>
                </a:solidFill>
              </a:rPr>
              <a:t>1 5 2</a:t>
            </a:r>
            <a:r>
              <a:rPr lang="en-US" sz="1400" dirty="0"/>
              <a:t> </a:t>
            </a:r>
          </a:p>
          <a:p>
            <a:pPr marL="179388" lvl="1" algn="ctr"/>
            <a:r>
              <a:rPr lang="en-US" sz="1400" dirty="0"/>
              <a:t>- </a:t>
            </a:r>
            <a:r>
              <a:rPr lang="en-US" sz="1400" b="1" dirty="0">
                <a:solidFill>
                  <a:srgbClr val="FF0000"/>
                </a:solidFill>
              </a:rPr>
              <a:t>1 5 </a:t>
            </a:r>
            <a:r>
              <a:rPr lang="en-US" sz="1400" dirty="0"/>
              <a:t>- </a:t>
            </a:r>
            <a:r>
              <a:rPr lang="en-US" sz="1400" b="1" dirty="0">
                <a:solidFill>
                  <a:srgbClr val="00CCFF"/>
                </a:solidFill>
              </a:rPr>
              <a:t>2 8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-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8</a:t>
            </a:r>
            <a:endParaRPr lang="en-GB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To fit in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256445"/>
          </a:xfrm>
        </p:spPr>
        <p:txBody>
          <a:bodyPr/>
          <a:lstStyle/>
          <a:p>
            <a:pPr lvl="0" eaLnBrk="0" hangingPunct="0">
              <a:defRPr/>
            </a:pPr>
            <a:r>
              <a:rPr lang="en-GB" dirty="0" smtClean="0"/>
              <a:t>Transverse damper firmware update (to prevent glitches positions very close to 0) – W. </a:t>
            </a:r>
            <a:r>
              <a:rPr lang="en-GB" dirty="0" err="1" smtClean="0"/>
              <a:t>Höfle</a:t>
            </a:r>
            <a:endParaRPr lang="en-US" dirty="0" smtClean="0"/>
          </a:p>
          <a:p>
            <a:pPr lvl="0" eaLnBrk="0" hangingPunct="0">
              <a:defRPr/>
            </a:pPr>
            <a:r>
              <a:rPr lang="en-US" dirty="0" smtClean="0"/>
              <a:t>Test of luminosity optimization software - S. White</a:t>
            </a:r>
          </a:p>
          <a:p>
            <a:pPr lvl="0" eaLnBrk="0" hangingPunct="0">
              <a:defRPr/>
            </a:pPr>
            <a:r>
              <a:rPr lang="en-US" dirty="0" smtClean="0"/>
              <a:t>Gas Ionization Profile Monitor tests - M. </a:t>
            </a:r>
            <a:r>
              <a:rPr lang="en-US" dirty="0" err="1" smtClean="0"/>
              <a:t>Sapinski</a:t>
            </a:r>
            <a:endParaRPr lang="en-US" dirty="0" smtClean="0"/>
          </a:p>
          <a:p>
            <a:pPr lvl="0" eaLnBrk="0" hangingPunct="0">
              <a:defRPr/>
            </a:pPr>
            <a:r>
              <a:rPr lang="en-US" dirty="0" smtClean="0"/>
              <a:t>Abort gap cleaning – M. </a:t>
            </a:r>
            <a:r>
              <a:rPr lang="en-US" dirty="0" err="1" smtClean="0"/>
              <a:t>Meddahi</a:t>
            </a:r>
            <a:endParaRPr lang="en-US" dirty="0" smtClean="0"/>
          </a:p>
          <a:p>
            <a:pPr lvl="0" eaLnBrk="0" hangingPunct="0">
              <a:defRPr/>
            </a:pPr>
            <a:r>
              <a:rPr lang="en-GB" dirty="0" smtClean="0"/>
              <a:t>Test of new beam presence flag system – M. </a:t>
            </a:r>
            <a:r>
              <a:rPr lang="en-GB" dirty="0" err="1" smtClean="0"/>
              <a:t>Gasior</a:t>
            </a:r>
            <a:endParaRPr lang="en-GB" dirty="0" smtClean="0"/>
          </a:p>
          <a:p>
            <a:pPr lvl="0" eaLnBrk="0" hangingPunct="0">
              <a:defRPr/>
            </a:pPr>
            <a:r>
              <a:rPr lang="en-GB" dirty="0" smtClean="0"/>
              <a:t>DC BCT – P. </a:t>
            </a:r>
            <a:r>
              <a:rPr lang="en-GB" dirty="0" err="1" smtClean="0"/>
              <a:t>Odier</a:t>
            </a:r>
            <a:endParaRPr lang="en-GB" dirty="0" smtClean="0"/>
          </a:p>
          <a:p>
            <a:pPr lvl="0" eaLnBrk="0" hangingPunct="0">
              <a:defRPr/>
            </a:pPr>
            <a:r>
              <a:rPr lang="en-GB" dirty="0" smtClean="0"/>
              <a:t>Q kicker – R. Barlow</a:t>
            </a:r>
            <a:endParaRPr lang="en-US" dirty="0" smtClean="0"/>
          </a:p>
          <a:p>
            <a:pPr lvl="0" eaLnBrk="0" hangingPunct="0">
              <a:defRPr/>
            </a:pPr>
            <a:r>
              <a:rPr lang="en-US" dirty="0" smtClean="0"/>
              <a:t>CO security intervention to be scheduled - A. Bland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25430"/>
            <a:ext cx="2895600" cy="252413"/>
          </a:xfr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525430"/>
            <a:ext cx="2133600" cy="268288"/>
          </a:xfrm>
        </p:spPr>
        <p:txBody>
          <a:bodyPr/>
          <a:lstStyle/>
          <a:p>
            <a:fld id="{4C83DC62-E000-8648-9895-ECAE66F57B54}" type="datetime1">
              <a:rPr lang="en-US" smtClean="0"/>
              <a:pPr/>
              <a:t>9/26/2010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#1369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90" y="692620"/>
            <a:ext cx="8229600" cy="5111750"/>
          </a:xfrm>
        </p:spPr>
        <p:txBody>
          <a:bodyPr/>
          <a:lstStyle/>
          <a:p>
            <a:r>
              <a:rPr lang="en-US" dirty="0" smtClean="0"/>
              <a:t>Injection still not very clean</a:t>
            </a:r>
          </a:p>
          <a:p>
            <a:r>
              <a:rPr lang="en-US" dirty="0" smtClean="0"/>
              <a:t>Initial luminosity compatible with </a:t>
            </a:r>
            <a:r>
              <a:rPr lang="en-US" dirty="0" err="1" smtClean="0"/>
              <a:t>emittance</a:t>
            </a:r>
            <a:r>
              <a:rPr lang="en-US" dirty="0" smtClean="0"/>
              <a:t> of ~2.9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br>
              <a:rPr lang="en-US" dirty="0" smtClean="0"/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8" name="Picture 2" descr="http://elogbook.cern.ch/eLogbook/attach_reader?attach_id=1109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50" y="1556740"/>
            <a:ext cx="6263394" cy="5328740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0" y="3501010"/>
            <a:ext cx="2771750" cy="244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dirty="0" smtClean="0"/>
              <a:t>Emittances at the beginning of the ramp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dirty="0" smtClean="0"/>
              <a:t>B1H/V: 2.2/2.1</a:t>
            </a:r>
          </a:p>
          <a:p>
            <a:pPr marL="342900" lvl="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pt-BR" dirty="0" smtClean="0"/>
              <a:t>B2H/V: 2.6/2.9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#1369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90" y="692620"/>
            <a:ext cx="8229600" cy="5111750"/>
          </a:xfrm>
        </p:spPr>
        <p:txBody>
          <a:bodyPr/>
          <a:lstStyle/>
          <a:p>
            <a:r>
              <a:rPr lang="en-US" dirty="0" smtClean="0"/>
              <a:t>Difference between BRAN and experiment luminosity readings. BI working on that.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1028" name="Picture 4" descr="http://elogbook.cern.ch/eLogbook/attach_reader?attach_id=1109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40"/>
            <a:ext cx="4572000" cy="3810000"/>
          </a:xfrm>
          <a:prstGeom prst="rect">
            <a:avLst/>
          </a:prstGeom>
          <a:noFill/>
        </p:spPr>
      </p:pic>
      <p:pic>
        <p:nvPicPr>
          <p:cNvPr id="1030" name="Picture 6" descr="http://elogbook.cern.ch/eLogbook/attach_reader?attach_id=11091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10" y="2276840"/>
            <a:ext cx="4423410" cy="376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loss #9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111750"/>
          </a:xfrm>
        </p:spPr>
        <p:txBody>
          <a:bodyPr/>
          <a:lstStyle/>
          <a:p>
            <a:r>
              <a:rPr lang="en-US" dirty="0" smtClean="0"/>
              <a:t>11:06: Fast beam loss while moving the Roman Pots (still very far out). Already happened once on </a:t>
            </a:r>
            <a:r>
              <a:rPr lang="en-GB" dirty="0" smtClean="0"/>
              <a:t>14/8 also during movement of the roman pot and near miss during Roman Pot alignment. </a:t>
            </a:r>
            <a:r>
              <a:rPr lang="en-GB" dirty="0" err="1" smtClean="0"/>
              <a:t>Risetime</a:t>
            </a:r>
            <a:r>
              <a:rPr lang="en-GB" dirty="0" smtClean="0"/>
              <a:t> of 0.4 ms, signal relatively strong at 0.3 G/s. Spike in the top and bottom V pot of the far unit XRPV.B6R5.B1. Nothing was seen in the H pot. The near unit was not on.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22532" name="Picture 4" descr="http://elogbook.cern.ch/eLogbook/attach_reader?attach_id=1109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5310" y="3355890"/>
            <a:ext cx="4758690" cy="3097530"/>
          </a:xfrm>
          <a:prstGeom prst="rect">
            <a:avLst/>
          </a:prstGeom>
          <a:noFill/>
        </p:spPr>
      </p:pic>
      <p:pic>
        <p:nvPicPr>
          <p:cNvPr id="22530" name="Picture 2" descr="http://elogbook.cern.ch/eLogbook/attach_reader?attach_id=1109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0"/>
            <a:ext cx="45720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12:00 Filling with 104 bunches for LSS6 BPM test and injection verification</a:t>
            </a:r>
          </a:p>
          <a:p>
            <a:r>
              <a:rPr lang="en-US" sz="2000" dirty="0" smtClean="0">
                <a:sym typeface="Wingdings" pitchFamily="2" charset="2"/>
              </a:rPr>
              <a:t>14:00 LSS6 BPM test completed</a:t>
            </a:r>
          </a:p>
          <a:p>
            <a:r>
              <a:rPr lang="en-US" sz="2000" dirty="0" smtClean="0">
                <a:sym typeface="Wingdings" pitchFamily="2" charset="2"/>
              </a:rPr>
              <a:t>15:00 10</a:t>
            </a:r>
            <a:r>
              <a:rPr lang="en-US" sz="2000" baseline="30000" dirty="0" smtClean="0">
                <a:sym typeface="Wingdings" pitchFamily="2" charset="2"/>
              </a:rPr>
              <a:t>13</a:t>
            </a:r>
            <a:r>
              <a:rPr lang="en-US" sz="2000" dirty="0" smtClean="0">
                <a:sym typeface="Wingdings" pitchFamily="2" charset="2"/>
              </a:rPr>
              <a:t> p per beam at injection</a:t>
            </a:r>
          </a:p>
          <a:p>
            <a:r>
              <a:rPr lang="en-US" sz="2000" dirty="0" smtClean="0">
                <a:sym typeface="Wingdings" pitchFamily="2" charset="2"/>
              </a:rPr>
              <a:t>Ramp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Beams dumped - TCDQ.B2 not ramping </a:t>
            </a:r>
            <a:endParaRPr lang="en-US" sz="1600" dirty="0" smtClean="0"/>
          </a:p>
          <a:p>
            <a:r>
              <a:rPr lang="en-US" sz="1800" dirty="0" smtClean="0"/>
              <a:t>Investigations and tests on TCDQ</a:t>
            </a:r>
          </a:p>
          <a:p>
            <a:pPr lvl="1"/>
            <a:r>
              <a:rPr lang="en-US" sz="1400" dirty="0" smtClean="0"/>
              <a:t>Problem related to sending data to TCDQ when not in a wait state</a:t>
            </a:r>
          </a:p>
          <a:p>
            <a:pPr lvl="1"/>
            <a:r>
              <a:rPr lang="en-US" sz="1400" dirty="0" smtClean="0"/>
              <a:t>Possibility to get TCDQ in a state where it looks armed but does not respond to timing</a:t>
            </a:r>
          </a:p>
          <a:p>
            <a:pPr lvl="1"/>
            <a:r>
              <a:rPr lang="en-US" sz="1400" dirty="0" smtClean="0"/>
              <a:t>Modifications to sequence to prompt for checks and add delays before sending settings</a:t>
            </a:r>
          </a:p>
          <a:p>
            <a:pPr lvl="1"/>
            <a:r>
              <a:rPr lang="en-US" sz="1400" dirty="0" smtClean="0"/>
              <a:t>In longer term modifications needed on the equipment driver to protect against this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LSS6 BPM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90" y="692620"/>
            <a:ext cx="8229600" cy="5111750"/>
          </a:xfrm>
        </p:spPr>
        <p:txBody>
          <a:bodyPr/>
          <a:lstStyle/>
          <a:p>
            <a:r>
              <a:rPr lang="en-US" dirty="0" smtClean="0"/>
              <a:t>LSS6 BPM test done:</a:t>
            </a:r>
          </a:p>
          <a:p>
            <a:pPr lvl="1"/>
            <a:r>
              <a:rPr lang="en-GB" dirty="0" smtClean="0"/>
              <a:t>The bump of 1.2 mm (trim) ran for 80*20 ms = 1.600 s when the beam was dumped.</a:t>
            </a:r>
            <a:br>
              <a:rPr lang="en-GB" dirty="0" smtClean="0"/>
            </a:br>
            <a:r>
              <a:rPr lang="en-GB" dirty="0" smtClean="0"/>
              <a:t>We dumped at around 2 mm with the interlock set to 1.5 mm (known offset of 0.5 mm). System 'B' dumped as expected. Analysis of the reaction time to be completed</a:t>
            </a:r>
            <a:br>
              <a:rPr lang="en-GB" dirty="0" smtClean="0"/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25602" name="Picture 2" descr="http://elogbook.cern.ch/eLogbook/attach_reader?attach_id=1109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50" y="3019840"/>
            <a:ext cx="7143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90" y="692620"/>
            <a:ext cx="8229600" cy="5111750"/>
          </a:xfrm>
        </p:spPr>
        <p:txBody>
          <a:bodyPr/>
          <a:lstStyle/>
          <a:p>
            <a:r>
              <a:rPr lang="en-US" dirty="0" smtClean="0"/>
              <a:t>Re-steering done for B1 &amp; B2:</a:t>
            </a:r>
          </a:p>
          <a:p>
            <a:pPr lvl="1"/>
            <a:r>
              <a:rPr lang="en-US" dirty="0" smtClean="0"/>
              <a:t>Some improvement. Not yet robust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26626" name="Picture 2" descr="http://elogbook.cern.ch/eLogbook/attach_reader?attach_id=1109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1916790"/>
            <a:ext cx="8569190" cy="357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104 bunches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90" y="692620"/>
            <a:ext cx="8229600" cy="5111750"/>
          </a:xfrm>
        </p:spPr>
        <p:txBody>
          <a:bodyPr/>
          <a:lstStyle/>
          <a:p>
            <a:r>
              <a:rPr lang="en-US" dirty="0" smtClean="0"/>
              <a:t>&gt; 10</a:t>
            </a:r>
            <a:r>
              <a:rPr lang="en-US" baseline="30000" dirty="0" smtClean="0"/>
              <a:t>13</a:t>
            </a:r>
            <a:r>
              <a:rPr lang="en-US" dirty="0" smtClean="0"/>
              <a:t> p !. Still problems with the DC BCT for BOTH beams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23554" name="Picture 2" descr="http://elogbook.cern.ch/eLogbook/attach_reader?attach_id=1109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2132820"/>
            <a:ext cx="5995988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975"/>
            <a:ext cx="4114800" cy="5111750"/>
          </a:xfrm>
        </p:spPr>
        <p:txBody>
          <a:bodyPr/>
          <a:lstStyle/>
          <a:p>
            <a:r>
              <a:rPr lang="en-US" dirty="0" smtClean="0"/>
              <a:t>17.30 Filling fill 1372</a:t>
            </a:r>
          </a:p>
          <a:p>
            <a:r>
              <a:rPr lang="en-US" dirty="0" err="1" smtClean="0"/>
              <a:t>Emittances</a:t>
            </a:r>
            <a:r>
              <a:rPr lang="en-US" dirty="0" smtClean="0"/>
              <a:t> before ramp</a:t>
            </a:r>
          </a:p>
          <a:p>
            <a:pPr lvl="1"/>
            <a:r>
              <a:rPr lang="pt-BR" dirty="0" smtClean="0"/>
              <a:t>B1H/V: 2.1/2.2</a:t>
            </a:r>
          </a:p>
          <a:p>
            <a:pPr lvl="1"/>
            <a:r>
              <a:rPr lang="pt-BR" dirty="0" smtClean="0"/>
              <a:t>B2H/V: 2.3/2.8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Tune feedback stopped between 1 and 2 </a:t>
            </a:r>
            <a:r>
              <a:rPr lang="en-US" dirty="0" err="1" smtClean="0"/>
              <a:t>TeV</a:t>
            </a:r>
            <a:r>
              <a:rPr lang="en-US" dirty="0" smtClean="0"/>
              <a:t> B1</a:t>
            </a:r>
          </a:p>
          <a:p>
            <a:r>
              <a:rPr lang="en-US" dirty="0" smtClean="0"/>
              <a:t>5.5 MJ per beam !</a:t>
            </a:r>
          </a:p>
          <a:p>
            <a:r>
              <a:rPr lang="en-US" dirty="0" smtClean="0"/>
              <a:t>Squeeze</a:t>
            </a:r>
          </a:p>
          <a:p>
            <a:pPr lvl="1"/>
            <a:r>
              <a:rPr lang="en-US" dirty="0" smtClean="0"/>
              <a:t>Lifetime low around 5cm</a:t>
            </a:r>
          </a:p>
          <a:p>
            <a:pPr lvl="1"/>
            <a:r>
              <a:rPr lang="en-US" dirty="0" smtClean="0"/>
              <a:t>B2 down to ~1h</a:t>
            </a:r>
          </a:p>
          <a:p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Luminosity 3.5 10</a:t>
            </a:r>
            <a:r>
              <a:rPr lang="en-US" baseline="30000" dirty="0" smtClean="0"/>
              <a:t>31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of ~2.8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9/26/2010</a:t>
            </a:fld>
            <a:endParaRPr lang="en-US" dirty="0"/>
          </a:p>
        </p:txBody>
      </p:sp>
      <p:pic>
        <p:nvPicPr>
          <p:cNvPr id="7" name="Picture 2" descr="http://cs-ccr-www3.cern.ch/vistar_capture/lhc1.png?0.5001437926356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908650"/>
            <a:ext cx="4416613" cy="3312460"/>
          </a:xfrm>
          <a:prstGeom prst="rect">
            <a:avLst/>
          </a:prstGeom>
          <a:noFill/>
        </p:spPr>
      </p:pic>
      <p:pic>
        <p:nvPicPr>
          <p:cNvPr id="3074" name="Picture 2" descr="http://elogbook.cern.ch/eLogbook/attach_reader?attach_id=1109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996940"/>
            <a:ext cx="4421446" cy="3744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38806</TotalTime>
  <Words>600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Pixel</vt:lpstr>
      <vt:lpstr>Saturday</vt:lpstr>
      <vt:lpstr>Stable beams #1369</vt:lpstr>
      <vt:lpstr>Stable beams #1369</vt:lpstr>
      <vt:lpstr>Fast loss #9</vt:lpstr>
      <vt:lpstr>Saturday</vt:lpstr>
      <vt:lpstr>LSS6 BPM</vt:lpstr>
      <vt:lpstr>Injection</vt:lpstr>
      <vt:lpstr>104 bunches</vt:lpstr>
      <vt:lpstr>Saturday</vt:lpstr>
      <vt:lpstr>Sunday</vt:lpstr>
      <vt:lpstr>Fill 1372</vt:lpstr>
      <vt:lpstr>Fill 1372 intensities and losses</vt:lpstr>
      <vt:lpstr>To fit in later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roger bailey</cp:lastModifiedBy>
  <cp:revision>2035</cp:revision>
  <dcterms:created xsi:type="dcterms:W3CDTF">2010-07-05T06:11:43Z</dcterms:created>
  <dcterms:modified xsi:type="dcterms:W3CDTF">2010-09-26T06:34:18Z</dcterms:modified>
</cp:coreProperties>
</file>