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4"/>
  </p:notesMasterIdLst>
  <p:sldIdLst>
    <p:sldId id="679" r:id="rId2"/>
    <p:sldId id="743" r:id="rId3"/>
    <p:sldId id="771" r:id="rId4"/>
    <p:sldId id="772" r:id="rId5"/>
    <p:sldId id="749" r:id="rId6"/>
    <p:sldId id="752" r:id="rId7"/>
    <p:sldId id="753" r:id="rId8"/>
    <p:sldId id="662" r:id="rId9"/>
    <p:sldId id="758" r:id="rId10"/>
    <p:sldId id="697" r:id="rId11"/>
    <p:sldId id="764" r:id="rId12"/>
    <p:sldId id="698" r:id="rId13"/>
    <p:sldId id="765" r:id="rId14"/>
    <p:sldId id="767" r:id="rId15"/>
    <p:sldId id="760" r:id="rId16"/>
    <p:sldId id="766" r:id="rId17"/>
    <p:sldId id="762" r:id="rId18"/>
    <p:sldId id="768" r:id="rId19"/>
    <p:sldId id="769" r:id="rId20"/>
    <p:sldId id="770" r:id="rId21"/>
    <p:sldId id="773" r:id="rId22"/>
    <p:sldId id="740" r:id="rId23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99"/>
    <a:srgbClr val="960663"/>
    <a:srgbClr val="FF9900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91" autoAdjust="0"/>
    <p:restoredTop sz="94706" autoAdjust="0"/>
  </p:normalViewPr>
  <p:slideViewPr>
    <p:cSldViewPr>
      <p:cViewPr varScale="1">
        <p:scale>
          <a:sx n="104" d="100"/>
          <a:sy n="104" d="100"/>
        </p:scale>
        <p:origin x="-102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6585"/>
            <a:ext cx="5439987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5BB0F48-4862-994E-8CDE-8D34C81B5B35}" type="datetime1">
              <a:rPr lang="en-US" smtClean="0"/>
              <a:pPr/>
              <a:t>9/27/2010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09/06/2009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Beam Commissioning Meeting - GA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</p:sldLayoutIdLst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96735"/>
            <a:ext cx="8229600" cy="523875"/>
          </a:xfrm>
        </p:spPr>
        <p:txBody>
          <a:bodyPr/>
          <a:lstStyle/>
          <a:p>
            <a:r>
              <a:rPr lang="en-US" dirty="0" smtClean="0"/>
              <a:t>LHC Operation Week 38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96975"/>
            <a:ext cx="8839200" cy="5256446"/>
          </a:xfrm>
        </p:spPr>
        <p:txBody>
          <a:bodyPr/>
          <a:lstStyle/>
          <a:p>
            <a:r>
              <a:rPr lang="en-US" sz="2800" dirty="0" smtClean="0"/>
              <a:t>Coordination </a:t>
            </a:r>
            <a:r>
              <a:rPr lang="en-US" sz="2800" dirty="0" err="1" smtClean="0"/>
              <a:t>G.Arduini</a:t>
            </a:r>
            <a:r>
              <a:rPr lang="en-US" sz="2800" dirty="0" smtClean="0"/>
              <a:t>, </a:t>
            </a:r>
            <a:r>
              <a:rPr lang="en-US" sz="2800" dirty="0" err="1" smtClean="0"/>
              <a:t>R.Bailey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Aims for the week</a:t>
            </a:r>
          </a:p>
          <a:p>
            <a:pPr lvl="1"/>
            <a:r>
              <a:rPr lang="en-US" sz="2400" dirty="0" smtClean="0"/>
              <a:t>Complete qualification of the machine for operation with bunch trains</a:t>
            </a:r>
          </a:p>
          <a:p>
            <a:pPr lvl="1"/>
            <a:r>
              <a:rPr lang="en-US" sz="2400" dirty="0" smtClean="0"/>
              <a:t>Physics with bunch trains</a:t>
            </a:r>
          </a:p>
          <a:p>
            <a:pPr lvl="2"/>
            <a:r>
              <a:rPr lang="en-US" sz="2000" dirty="0" smtClean="0"/>
              <a:t>24 bunches</a:t>
            </a:r>
          </a:p>
          <a:p>
            <a:pPr lvl="2"/>
            <a:r>
              <a:rPr lang="en-US" sz="2000" dirty="0" smtClean="0"/>
              <a:t>56 bunches</a:t>
            </a:r>
          </a:p>
          <a:p>
            <a:pPr lvl="2"/>
            <a:r>
              <a:rPr lang="en-US" sz="2000" dirty="0" smtClean="0"/>
              <a:t>104 bunches</a:t>
            </a:r>
          </a:p>
          <a:p>
            <a:pPr lvl="2"/>
            <a:endParaRPr lang="en-US" sz="2000" dirty="0" smtClean="0"/>
          </a:p>
          <a:p>
            <a:r>
              <a:rPr lang="en-US" sz="2000" dirty="0" smtClean="0">
                <a:solidFill>
                  <a:srgbClr val="FF3300"/>
                </a:solidFill>
              </a:rPr>
              <a:t>Achieved physics with bunch trains up to 104 bunches/beam with luminosities of 3.5 x 10</a:t>
            </a:r>
            <a:r>
              <a:rPr lang="en-US" sz="2000" baseline="30000" dirty="0" smtClean="0">
                <a:solidFill>
                  <a:srgbClr val="FF3300"/>
                </a:solidFill>
              </a:rPr>
              <a:t>31</a:t>
            </a:r>
            <a:r>
              <a:rPr lang="en-US" sz="2000" dirty="0" smtClean="0">
                <a:solidFill>
                  <a:srgbClr val="FF3300"/>
                </a:solidFill>
              </a:rPr>
              <a:t> cm</a:t>
            </a:r>
            <a:r>
              <a:rPr lang="en-US" sz="2000" baseline="30000" dirty="0" smtClean="0">
                <a:solidFill>
                  <a:srgbClr val="FF3300"/>
                </a:solidFill>
              </a:rPr>
              <a:t>-2</a:t>
            </a:r>
            <a:r>
              <a:rPr lang="en-US" sz="2000" dirty="0" smtClean="0">
                <a:solidFill>
                  <a:srgbClr val="FF3300"/>
                </a:solidFill>
              </a:rPr>
              <a:t>s</a:t>
            </a:r>
            <a:r>
              <a:rPr lang="en-US" sz="2000" baseline="30000" dirty="0" smtClean="0">
                <a:solidFill>
                  <a:srgbClr val="FF3300"/>
                </a:solidFill>
              </a:rPr>
              <a:t>-1 </a:t>
            </a:r>
            <a:r>
              <a:rPr lang="en-US" sz="2000" dirty="0" smtClean="0">
                <a:solidFill>
                  <a:srgbClr val="FF3300"/>
                </a:solidFill>
              </a:rPr>
              <a:t>and integrated luminosity &gt;1 pb</a:t>
            </a:r>
            <a:r>
              <a:rPr lang="en-US" sz="2000" baseline="30000" dirty="0" smtClean="0">
                <a:solidFill>
                  <a:srgbClr val="FF3300"/>
                </a:solidFill>
              </a:rPr>
              <a:t>-1</a:t>
            </a:r>
            <a:r>
              <a:rPr lang="en-US" sz="2000" dirty="0" smtClean="0">
                <a:solidFill>
                  <a:srgbClr val="FF3300"/>
                </a:solidFill>
              </a:rPr>
              <a:t> in 13.5 h fill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05800" cy="792163"/>
          </a:xfrm>
        </p:spPr>
        <p:txBody>
          <a:bodyPr/>
          <a:lstStyle/>
          <a:p>
            <a:r>
              <a:rPr lang="en-GB" sz="2800" dirty="0" smtClean="0"/>
              <a:t>Bunch train commissioning – Longitudinal blow-up</a:t>
            </a:r>
          </a:p>
        </p:txBody>
      </p:sp>
      <p:sp>
        <p:nvSpPr>
          <p:cNvPr id="7170" name="Text Placeholder 3"/>
          <p:cNvSpPr>
            <a:spLocks noGrp="1"/>
          </p:cNvSpPr>
          <p:nvPr>
            <p:ph type="body" sz="half" idx="10"/>
          </p:nvPr>
        </p:nvSpPr>
        <p:spPr>
          <a:xfrm>
            <a:off x="0" y="990600"/>
            <a:ext cx="8991600" cy="5181600"/>
          </a:xfrm>
        </p:spPr>
        <p:txBody>
          <a:bodyPr/>
          <a:lstStyle/>
          <a:p>
            <a:r>
              <a:rPr lang="en-GB" sz="2000" dirty="0" smtClean="0"/>
              <a:t>Longitudinal blow-up leading to different bunch lengths for Beam 1 and Beam 2 </a:t>
            </a:r>
            <a:r>
              <a:rPr lang="en-GB" sz="2000" dirty="0" smtClean="0">
                <a:sym typeface="Wingdings" pitchFamily="2" charset="2"/>
              </a:rPr>
              <a:t> functions optimized for bunch trains</a:t>
            </a:r>
            <a:endParaRPr lang="en-US" sz="2000" dirty="0" smtClean="0"/>
          </a:p>
        </p:txBody>
      </p:sp>
      <p:pic>
        <p:nvPicPr>
          <p:cNvPr id="32770" name="Picture 2" descr="http://elogbook.cern.ch/eLogbook/attach_reader?attach_id=11086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" y="2129790"/>
            <a:ext cx="4233863" cy="2937034"/>
          </a:xfrm>
          <a:prstGeom prst="rect">
            <a:avLst/>
          </a:prstGeom>
          <a:noFill/>
        </p:spPr>
      </p:pic>
      <p:pic>
        <p:nvPicPr>
          <p:cNvPr id="5" name="Picture 2" descr="http://elogbook.cern.ch/eLogbook/attach_reader?attach_id=11087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5337" y="2133600"/>
            <a:ext cx="4233863" cy="2937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92163"/>
          </a:xfrm>
        </p:spPr>
        <p:txBody>
          <a:bodyPr/>
          <a:lstStyle/>
          <a:p>
            <a:r>
              <a:rPr lang="en-GB" dirty="0" smtClean="0"/>
              <a:t>Bunch train commissioning – </a:t>
            </a:r>
            <a:r>
              <a:rPr lang="en-US" dirty="0" smtClean="0"/>
              <a:t>ALICE crossing angle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525430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34925" y="6525430"/>
            <a:ext cx="2133600" cy="268288"/>
          </a:xfrm>
          <a:prstGeom prst="rect">
            <a:avLst/>
          </a:prstGeom>
        </p:spPr>
        <p:txBody>
          <a:bodyPr/>
          <a:lstStyle/>
          <a:p>
            <a:fld id="{B5BB0F48-4862-994E-8CDE-8D34C81B5B35}" type="datetime1">
              <a:rPr lang="en-US" smtClean="0"/>
              <a:pPr/>
              <a:t>9/27/2010</a:t>
            </a:fld>
            <a:endParaRPr lang="en-US" dirty="0"/>
          </a:p>
        </p:txBody>
      </p:sp>
      <p:pic>
        <p:nvPicPr>
          <p:cNvPr id="1026" name="Picture 2" descr="http://elogbook.cern.ch/eLogbook/attach_reader?attach_id=11089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67000"/>
            <a:ext cx="4762500" cy="1905000"/>
          </a:xfrm>
          <a:prstGeom prst="rect">
            <a:avLst/>
          </a:prstGeom>
          <a:noFill/>
        </p:spPr>
      </p:pic>
      <p:pic>
        <p:nvPicPr>
          <p:cNvPr id="1028" name="Picture 4" descr="http://elogbook.cern.ch/eLogbook/attach_reader?attach_id=11089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267200"/>
            <a:ext cx="4762500" cy="1905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860040" y="3212970"/>
            <a:ext cx="3403752" cy="400110"/>
          </a:xfrm>
          <a:prstGeom prst="rect">
            <a:avLst/>
          </a:prstGeom>
          <a:solidFill>
            <a:srgbClr val="9FCAFF"/>
          </a:solidFill>
          <a:ln>
            <a:solidFill>
              <a:srgbClr val="9FCAFF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pt-BR" dirty="0" smtClean="0"/>
              <a:t>After ALICE polarity reversal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31840" y="5943600"/>
            <a:ext cx="4612160" cy="400110"/>
          </a:xfrm>
          <a:prstGeom prst="rect">
            <a:avLst/>
          </a:prstGeom>
          <a:solidFill>
            <a:srgbClr val="9FCAFF"/>
          </a:solidFill>
          <a:ln>
            <a:solidFill>
              <a:srgbClr val="9FCAFF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pt-BR" dirty="0" smtClean="0"/>
              <a:t>After polarity reversal &amp; orbit correction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1000" y="990600"/>
            <a:ext cx="8458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99"/>
                </a:solidFill>
                <a:latin typeface="+mj-lt"/>
              </a:rPr>
              <a:t>Following observations on fill 1366: head on collisions at 11 m from IP on Thu </a:t>
            </a:r>
          </a:p>
          <a:p>
            <a:r>
              <a:rPr lang="en-US" sz="2000" dirty="0" smtClean="0">
                <a:solidFill>
                  <a:srgbClr val="000099"/>
                </a:solidFill>
                <a:latin typeface="+mj-lt"/>
              </a:rPr>
              <a:t>ALICE polarity switch (polarity of the spectrometer not consistent with crossing angle leading to a reduction of the effective crossing angle at the IP)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05800" cy="792163"/>
          </a:xfrm>
        </p:spPr>
        <p:txBody>
          <a:bodyPr/>
          <a:lstStyle/>
          <a:p>
            <a:r>
              <a:rPr lang="en-GB" dirty="0" smtClean="0"/>
              <a:t>Stable beams</a:t>
            </a:r>
          </a:p>
        </p:txBody>
      </p:sp>
      <p:sp>
        <p:nvSpPr>
          <p:cNvPr id="7170" name="Text Placeholder 3"/>
          <p:cNvSpPr>
            <a:spLocks noGrp="1"/>
          </p:cNvSpPr>
          <p:nvPr>
            <p:ph type="body" sz="half" idx="10"/>
          </p:nvPr>
        </p:nvSpPr>
        <p:spPr>
          <a:xfrm>
            <a:off x="0" y="990600"/>
            <a:ext cx="8991600" cy="5181600"/>
          </a:xfrm>
        </p:spPr>
        <p:txBody>
          <a:bodyPr/>
          <a:lstStyle/>
          <a:p>
            <a:endParaRPr lang="en-US" sz="2400" dirty="0" smtClean="0"/>
          </a:p>
        </p:txBody>
      </p:sp>
      <p:pic>
        <p:nvPicPr>
          <p:cNvPr id="22530" name="Picture 2" descr="http://elogbook.cern.ch/eLogbook/attach_reader?attach_id=11086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4718532" cy="3985314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743200"/>
            <a:ext cx="4862513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438400" y="1143000"/>
            <a:ext cx="3962400" cy="36933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24b_16_16_16 (13.5 h – ~170 nb</a:t>
            </a:r>
            <a:r>
              <a:rPr lang="en-US" b="1" baseline="30000" dirty="0" smtClean="0">
                <a:solidFill>
                  <a:srgbClr val="FFFF00"/>
                </a:solidFill>
              </a:rPr>
              <a:t>-1</a:t>
            </a:r>
            <a:r>
              <a:rPr lang="en-US" b="1" dirty="0" smtClean="0">
                <a:solidFill>
                  <a:srgbClr val="FFFF00"/>
                </a:solidFill>
              </a:rPr>
              <a:t>)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495800" y="2590800"/>
            <a:ext cx="3962400" cy="36933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56b_47_16_47 (~13 h – 650 nb</a:t>
            </a:r>
            <a:r>
              <a:rPr lang="en-US" b="1" baseline="30000" dirty="0" smtClean="0">
                <a:solidFill>
                  <a:srgbClr val="FFFF00"/>
                </a:solidFill>
              </a:rPr>
              <a:t>-1</a:t>
            </a:r>
            <a:r>
              <a:rPr lang="en-US" b="1" dirty="0" smtClean="0">
                <a:solidFill>
                  <a:srgbClr val="FFFF00"/>
                </a:solidFill>
              </a:rPr>
              <a:t>)</a:t>
            </a:r>
            <a:endParaRPr lang="en-GB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Stable beams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96975"/>
            <a:ext cx="4114800" cy="5111750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&gt;10</a:t>
            </a:r>
            <a:r>
              <a:rPr lang="en-US" sz="2000" baseline="30000" dirty="0" smtClean="0">
                <a:solidFill>
                  <a:srgbClr val="FF0000"/>
                </a:solidFill>
              </a:rPr>
              <a:t>13</a:t>
            </a:r>
            <a:r>
              <a:rPr lang="en-US" sz="2000" dirty="0" smtClean="0">
                <a:solidFill>
                  <a:srgbClr val="FF0000"/>
                </a:solidFill>
              </a:rPr>
              <a:t> p/beam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5.5 MJ per beam !</a:t>
            </a:r>
          </a:p>
          <a:p>
            <a:r>
              <a:rPr lang="en-US" sz="2000" dirty="0" smtClean="0"/>
              <a:t>Squeeze</a:t>
            </a:r>
          </a:p>
          <a:p>
            <a:pPr lvl="1"/>
            <a:r>
              <a:rPr lang="en-US" sz="1800" dirty="0" smtClean="0"/>
              <a:t>B2 lifetime low around 5 m</a:t>
            </a:r>
          </a:p>
          <a:p>
            <a:pPr lvl="1"/>
            <a:r>
              <a:rPr lang="en-US" sz="1800" dirty="0" smtClean="0"/>
              <a:t>B2 down to ~1h</a:t>
            </a:r>
          </a:p>
          <a:p>
            <a:r>
              <a:rPr lang="en-US" sz="2000" dirty="0" smtClean="0"/>
              <a:t>Collisions</a:t>
            </a:r>
          </a:p>
          <a:p>
            <a:pPr lvl="1"/>
            <a:r>
              <a:rPr lang="en-US" sz="1800" dirty="0" smtClean="0"/>
              <a:t>Luminosity 3.5 10</a:t>
            </a:r>
            <a:r>
              <a:rPr lang="en-US" sz="1800" baseline="30000" dirty="0" smtClean="0"/>
              <a:t>31</a:t>
            </a:r>
            <a:r>
              <a:rPr lang="en-US" sz="1800" dirty="0" smtClean="0"/>
              <a:t> </a:t>
            </a:r>
          </a:p>
          <a:p>
            <a:pPr lvl="1"/>
            <a:r>
              <a:rPr lang="en-US" sz="1800" dirty="0" err="1" smtClean="0"/>
              <a:t>Emittance</a:t>
            </a:r>
            <a:r>
              <a:rPr lang="en-US" sz="1800" dirty="0" smtClean="0"/>
              <a:t> of ~2.8 </a:t>
            </a:r>
            <a:r>
              <a:rPr lang="en-US" sz="1800" dirty="0" smtClean="0">
                <a:latin typeface="Symbol" pitchFamily="18" charset="2"/>
              </a:rPr>
              <a:t>m</a:t>
            </a:r>
            <a:r>
              <a:rPr lang="en-US" sz="1800" dirty="0" smtClean="0"/>
              <a:t>m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525430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34925" y="6525430"/>
            <a:ext cx="2133600" cy="268288"/>
          </a:xfrm>
          <a:prstGeom prst="rect">
            <a:avLst/>
          </a:prstGeom>
        </p:spPr>
        <p:txBody>
          <a:bodyPr/>
          <a:lstStyle/>
          <a:p>
            <a:fld id="{B5BB0F48-4862-994E-8CDE-8D34C81B5B35}" type="datetime1">
              <a:rPr lang="en-US" smtClean="0"/>
              <a:pPr/>
              <a:t>9/27/2010</a:t>
            </a:fld>
            <a:endParaRPr lang="en-US" dirty="0"/>
          </a:p>
        </p:txBody>
      </p:sp>
      <p:pic>
        <p:nvPicPr>
          <p:cNvPr id="7" name="Picture 2" descr="http://cs-ccr-www3.cern.ch/vistar_capture/lhc1.png?0.50014379263561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14400"/>
            <a:ext cx="4416613" cy="3312460"/>
          </a:xfrm>
          <a:prstGeom prst="rect">
            <a:avLst/>
          </a:prstGeom>
          <a:noFill/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810000" y="1752600"/>
            <a:ext cx="3962400" cy="36933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104b_93_8_93 (14h – &gt;1000 nb</a:t>
            </a:r>
            <a:r>
              <a:rPr lang="en-US" b="1" baseline="30000" dirty="0" smtClean="0">
                <a:solidFill>
                  <a:srgbClr val="FFFF00"/>
                </a:solidFill>
              </a:rPr>
              <a:t>-1</a:t>
            </a:r>
            <a:r>
              <a:rPr lang="en-US" b="1" dirty="0" smtClean="0">
                <a:solidFill>
                  <a:srgbClr val="FFFF00"/>
                </a:solidFill>
              </a:rPr>
              <a:t>)</a:t>
            </a:r>
            <a:endParaRPr lang="en-GB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://elogbook.cern.ch/eLogbook/attach_reader?attach_id=11094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2480" y="2676525"/>
            <a:ext cx="4389120" cy="37341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Lifetimes and losses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5BB0F48-4862-994E-8CDE-8D34C81B5B35}" type="datetime1">
              <a:rPr lang="en-US" smtClean="0"/>
              <a:pPr/>
              <a:t>9/27/2010</a:t>
            </a:fld>
            <a:endParaRPr lang="en-US" dirty="0"/>
          </a:p>
        </p:txBody>
      </p:sp>
      <p:pic>
        <p:nvPicPr>
          <p:cNvPr id="5" name="Picture 8" descr="f_losses13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990600"/>
            <a:ext cx="5562600" cy="2139462"/>
          </a:xfrm>
          <a:prstGeom prst="rect">
            <a:avLst/>
          </a:prstGeom>
          <a:noFill/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58000" y="3200400"/>
            <a:ext cx="2057400" cy="36933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G. Papotti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962400" y="3200400"/>
            <a:ext cx="3276600" cy="517525"/>
          </a:xfrm>
          <a:prstGeom prst="rect">
            <a:avLst/>
          </a:prstGeom>
          <a:noFill/>
          <a:ln w="1905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179388" lvl="1" algn="ctr"/>
            <a:r>
              <a:rPr lang="en-US" sz="1400" b="1" dirty="0"/>
              <a:t>IPs: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>
                <a:solidFill>
                  <a:schemeClr val="bg2"/>
                </a:solidFill>
              </a:rPr>
              <a:t>1 5 2 8</a:t>
            </a:r>
            <a:r>
              <a:rPr lang="en-US" sz="1400" b="1" dirty="0">
                <a:solidFill>
                  <a:srgbClr val="FF0000"/>
                </a:solidFill>
              </a:rPr>
              <a:t> - </a:t>
            </a:r>
            <a:r>
              <a:rPr lang="en-US" sz="1400" b="1" dirty="0">
                <a:solidFill>
                  <a:srgbClr val="009900"/>
                </a:solidFill>
              </a:rPr>
              <a:t>1 5</a:t>
            </a:r>
            <a:r>
              <a:rPr lang="en-US" sz="1400" b="1" dirty="0"/>
              <a:t> </a:t>
            </a:r>
            <a:r>
              <a:rPr lang="en-US" sz="1400" b="1" dirty="0">
                <a:solidFill>
                  <a:srgbClr val="009900"/>
                </a:solidFill>
              </a:rPr>
              <a:t>8</a:t>
            </a:r>
            <a:r>
              <a:rPr lang="en-US" sz="1400" dirty="0"/>
              <a:t> - </a:t>
            </a:r>
            <a:r>
              <a:rPr lang="en-US" sz="1400" b="1" dirty="0">
                <a:solidFill>
                  <a:srgbClr val="FF00FF"/>
                </a:solidFill>
              </a:rPr>
              <a:t>1 5 2</a:t>
            </a:r>
            <a:r>
              <a:rPr lang="en-US" sz="1400" dirty="0"/>
              <a:t> </a:t>
            </a:r>
          </a:p>
          <a:p>
            <a:pPr marL="179388" lvl="1" algn="ctr"/>
            <a:r>
              <a:rPr lang="en-US" sz="1400" dirty="0"/>
              <a:t>- </a:t>
            </a:r>
            <a:r>
              <a:rPr lang="en-US" sz="1400" b="1" dirty="0">
                <a:solidFill>
                  <a:srgbClr val="FF0000"/>
                </a:solidFill>
              </a:rPr>
              <a:t>1 5 </a:t>
            </a:r>
            <a:r>
              <a:rPr lang="en-US" sz="1400" dirty="0"/>
              <a:t>- </a:t>
            </a:r>
            <a:r>
              <a:rPr lang="en-US" sz="1400" b="1" dirty="0">
                <a:solidFill>
                  <a:srgbClr val="00CCFF"/>
                </a:solidFill>
              </a:rPr>
              <a:t>2 8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-</a:t>
            </a:r>
            <a:r>
              <a:rPr lang="en-US" sz="1400" b="1" dirty="0"/>
              <a:t> </a:t>
            </a:r>
            <a:r>
              <a:rPr lang="en-US" sz="1400" b="1" dirty="0">
                <a:solidFill>
                  <a:srgbClr val="0000FF"/>
                </a:solidFill>
              </a:rPr>
              <a:t>8</a:t>
            </a:r>
            <a:endParaRPr lang="en-GB" sz="1400" b="1" dirty="0">
              <a:solidFill>
                <a:srgbClr val="0000FF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990600" y="5638800"/>
            <a:ext cx="2057400" cy="36933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R. Steinhagen</a:t>
            </a:r>
            <a:endParaRPr lang="en-GB" b="1" dirty="0">
              <a:solidFill>
                <a:srgbClr val="FFFF00"/>
              </a:solidFill>
            </a:endParaRPr>
          </a:p>
        </p:txBody>
      </p:sp>
      <p:pic>
        <p:nvPicPr>
          <p:cNvPr id="8194" name="Picture 2" descr="http://elogbook.cern.ch/eLogbook/attach_reader?attach_id=11094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50673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05800" cy="792163"/>
          </a:xfrm>
        </p:spPr>
        <p:txBody>
          <a:bodyPr/>
          <a:lstStyle/>
          <a:p>
            <a:r>
              <a:rPr lang="en-GB" dirty="0" smtClean="0"/>
              <a:t>Fast loss #8</a:t>
            </a:r>
          </a:p>
        </p:txBody>
      </p:sp>
      <p:sp>
        <p:nvSpPr>
          <p:cNvPr id="7170" name="Text Placeholder 3"/>
          <p:cNvSpPr>
            <a:spLocks noGrp="1"/>
          </p:cNvSpPr>
          <p:nvPr>
            <p:ph type="body" sz="half" idx="10"/>
          </p:nvPr>
        </p:nvSpPr>
        <p:spPr>
          <a:xfrm>
            <a:off x="0" y="990600"/>
            <a:ext cx="8991600" cy="5181600"/>
          </a:xfrm>
        </p:spPr>
        <p:txBody>
          <a:bodyPr/>
          <a:lstStyle/>
          <a:p>
            <a:r>
              <a:rPr lang="en-US" sz="2400" dirty="0" smtClean="0"/>
              <a:t>Fast loss event type (8L7). Faster rise time as compared to previous events. Same position as first fast loss event (</a:t>
            </a:r>
            <a:r>
              <a:rPr lang="en-GB" sz="2400" dirty="0" smtClean="0"/>
              <a:t>07-07-2010 20:22:19 during the squeeze).</a:t>
            </a:r>
            <a:endParaRPr lang="en-US" sz="2400" dirty="0" smtClean="0"/>
          </a:p>
        </p:txBody>
      </p:sp>
      <p:pic>
        <p:nvPicPr>
          <p:cNvPr id="12290" name="Picture 2" descr="http://elogbook.cern.ch/eLogbook/attach_reader?attach_id=11085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43200"/>
            <a:ext cx="4708712" cy="3557694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19200" y="2971800"/>
            <a:ext cx="1447800" cy="36933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Yesterday</a:t>
            </a:r>
            <a:endParaRPr lang="en-GB" b="1" dirty="0">
              <a:solidFill>
                <a:srgbClr val="FFFF00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819400"/>
            <a:ext cx="4191000" cy="317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334000" y="3124200"/>
            <a:ext cx="3048000" cy="36933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25 bunches – 8/8/2010</a:t>
            </a:r>
            <a:endParaRPr lang="en-GB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loss #9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390" y="1143000"/>
            <a:ext cx="8785220" cy="4661370"/>
          </a:xfrm>
        </p:spPr>
        <p:txBody>
          <a:bodyPr/>
          <a:lstStyle/>
          <a:p>
            <a:r>
              <a:rPr lang="en-US" sz="2000" dirty="0" smtClean="0"/>
              <a:t>11:06: Fast beam loss while moving the Roman Pots (still very far out). </a:t>
            </a:r>
            <a:r>
              <a:rPr lang="en-GB" sz="2000" dirty="0" err="1" smtClean="0"/>
              <a:t>Risetime</a:t>
            </a:r>
            <a:r>
              <a:rPr lang="en-GB" sz="2000" dirty="0" smtClean="0"/>
              <a:t> of 0.4 ms, signal relatively strong at 0.3 G/s. Spike in the top and bottom V pot of the far unit XRPV.B6R5.B1. Nothing was seen in the H pot. The near unit was not on.</a:t>
            </a:r>
            <a:br>
              <a:rPr lang="en-GB" sz="2000" dirty="0" smtClean="0"/>
            </a:br>
            <a:endParaRPr lang="en-GB" sz="20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525430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34925" y="6525430"/>
            <a:ext cx="2133600" cy="268288"/>
          </a:xfrm>
          <a:prstGeom prst="rect">
            <a:avLst/>
          </a:prstGeom>
        </p:spPr>
        <p:txBody>
          <a:bodyPr/>
          <a:lstStyle/>
          <a:p>
            <a:fld id="{B5BB0F48-4862-994E-8CDE-8D34C81B5B35}" type="datetime1">
              <a:rPr lang="en-US" smtClean="0"/>
              <a:pPr/>
              <a:t>9/27/2010</a:t>
            </a:fld>
            <a:endParaRPr lang="en-US" dirty="0"/>
          </a:p>
        </p:txBody>
      </p:sp>
      <p:pic>
        <p:nvPicPr>
          <p:cNvPr id="22532" name="Picture 4" descr="http://elogbook.cern.ch/eLogbook/attach_reader?attach_id=11092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5310" y="2895600"/>
            <a:ext cx="4758690" cy="3097530"/>
          </a:xfrm>
          <a:prstGeom prst="rect">
            <a:avLst/>
          </a:prstGeom>
          <a:noFill/>
        </p:spPr>
      </p:pic>
      <p:pic>
        <p:nvPicPr>
          <p:cNvPr id="22530" name="Picture 2" descr="http://elogbook.cern.ch/eLogbook/attach_reader?attach_id=11092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43200"/>
            <a:ext cx="4572000" cy="345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- TCDQ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0" y="990600"/>
            <a:ext cx="4191000" cy="2574924"/>
          </a:xfrm>
        </p:spPr>
        <p:txBody>
          <a:bodyPr/>
          <a:lstStyle/>
          <a:p>
            <a:r>
              <a:rPr lang="en-US" sz="1800" dirty="0" smtClean="0"/>
              <a:t>Thu 23/9</a:t>
            </a:r>
          </a:p>
          <a:p>
            <a:pPr lvl="1"/>
            <a:r>
              <a:rPr lang="en-US" sz="1400" dirty="0" smtClean="0"/>
              <a:t>TCDQ B1 position and limits during the ramp</a:t>
            </a:r>
          </a:p>
          <a:p>
            <a:pPr lvl="1"/>
            <a:r>
              <a:rPr lang="en-US" sz="1400" dirty="0" smtClean="0"/>
              <a:t>Glitch in the position readings at the moment of the beam dump, which correspond exactly to the end of the ramp function.</a:t>
            </a:r>
          </a:p>
          <a:p>
            <a:pPr lvl="1"/>
            <a:r>
              <a:rPr lang="en-US" sz="1400" dirty="0" smtClean="0"/>
              <a:t>Machine protection reacted correctly. Actions to be identified.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525430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34925" y="6525430"/>
            <a:ext cx="2133600" cy="268288"/>
          </a:xfrm>
          <a:prstGeom prst="rect">
            <a:avLst/>
          </a:prstGeom>
        </p:spPr>
        <p:txBody>
          <a:bodyPr/>
          <a:lstStyle/>
          <a:p>
            <a:fld id="{B5BB0F48-4862-994E-8CDE-8D34C81B5B35}" type="datetime1">
              <a:rPr lang="en-US" smtClean="0"/>
              <a:pPr/>
              <a:t>9/27/2010</a:t>
            </a:fld>
            <a:endParaRPr lang="en-US" dirty="0"/>
          </a:p>
        </p:txBody>
      </p:sp>
      <p:pic>
        <p:nvPicPr>
          <p:cNvPr id="24578" name="Picture 2" descr="http://elogbook.cern.ch/eLogbook/attach_reader?attach_id=11087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143000"/>
            <a:ext cx="4548904" cy="2430712"/>
          </a:xfrm>
          <a:prstGeom prst="rect">
            <a:avLst/>
          </a:prstGeom>
          <a:noFill/>
        </p:spPr>
      </p:pic>
      <p:sp>
        <p:nvSpPr>
          <p:cNvPr id="14" name="Oval 13"/>
          <p:cNvSpPr/>
          <p:nvPr/>
        </p:nvSpPr>
        <p:spPr bwMode="auto">
          <a:xfrm>
            <a:off x="7741920" y="1981200"/>
            <a:ext cx="381000" cy="562630"/>
          </a:xfrm>
          <a:prstGeom prst="ellipse">
            <a:avLst/>
          </a:prstGeom>
          <a:noFill/>
          <a:ln w="12700" cap="sq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9" name="Content Placeholder 9"/>
          <p:cNvSpPr txBox="1">
            <a:spLocks/>
          </p:cNvSpPr>
          <p:nvPr/>
        </p:nvSpPr>
        <p:spPr bwMode="auto">
          <a:xfrm>
            <a:off x="0" y="3429000"/>
            <a:ext cx="8915400" cy="257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GB" kern="0" dirty="0" smtClean="0">
                <a:solidFill>
                  <a:schemeClr val="tx2"/>
                </a:solidFill>
                <a:latin typeface="+mn-lt"/>
              </a:rPr>
              <a:t>Sat 25/9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GB" sz="1600" kern="0" dirty="0" smtClean="0">
                <a:solidFill>
                  <a:schemeClr val="tx2"/>
                </a:solidFill>
                <a:latin typeface="+mn-lt"/>
              </a:rPr>
              <a:t>TCDQ.B2 not ramping 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GB" sz="1600" kern="0" dirty="0" smtClean="0">
                <a:solidFill>
                  <a:schemeClr val="tx2"/>
                </a:solidFill>
                <a:latin typeface="+mn-lt"/>
              </a:rPr>
              <a:t>Problem related to sending data to TCDQ when not in a wait state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GB" sz="1600" kern="0" dirty="0" smtClean="0">
                <a:solidFill>
                  <a:schemeClr val="tx2"/>
                </a:solidFill>
                <a:latin typeface="+mn-lt"/>
              </a:rPr>
              <a:t>Possibility to get TCDQ in a state where it looks armed but does not respond to timing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GB" sz="1600" kern="0" dirty="0" smtClean="0">
                <a:solidFill>
                  <a:schemeClr val="tx2"/>
                </a:solidFill>
                <a:latin typeface="+mn-lt"/>
              </a:rPr>
              <a:t>Modifications to sequence to prompt for checks and add delays before sending settings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GB" sz="1600" kern="0" dirty="0" smtClean="0">
                <a:solidFill>
                  <a:schemeClr val="tx2"/>
                </a:solidFill>
                <a:latin typeface="+mn-lt"/>
              </a:rPr>
              <a:t>In longer term modifications needed on the equipment driver to protect against this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– BBQ (tune measurement)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525430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34925" y="6525430"/>
            <a:ext cx="2133600" cy="268288"/>
          </a:xfrm>
          <a:prstGeom prst="rect">
            <a:avLst/>
          </a:prstGeom>
        </p:spPr>
        <p:txBody>
          <a:bodyPr/>
          <a:lstStyle/>
          <a:p>
            <a:fld id="{B5BB0F48-4862-994E-8CDE-8D34C81B5B35}" type="datetime1">
              <a:rPr lang="en-US" smtClean="0"/>
              <a:pPr/>
              <a:t>9/27/2010</a:t>
            </a:fld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7741920" y="1981200"/>
            <a:ext cx="381000" cy="562630"/>
          </a:xfrm>
          <a:prstGeom prst="ellipse">
            <a:avLst/>
          </a:prstGeom>
          <a:noFill/>
          <a:ln w="12700" cap="sq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9" name="Content Placeholder 9"/>
          <p:cNvSpPr txBox="1">
            <a:spLocks/>
          </p:cNvSpPr>
          <p:nvPr/>
        </p:nvSpPr>
        <p:spPr bwMode="auto">
          <a:xfrm>
            <a:off x="76200" y="1066800"/>
            <a:ext cx="4572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GB" kern="0" dirty="0" smtClean="0">
                <a:solidFill>
                  <a:schemeClr val="tx2"/>
                </a:solidFill>
                <a:latin typeface="+mn-lt"/>
              </a:rPr>
              <a:t>Noise floor increasing during the ramp (due to bunch length shortening?)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GB" kern="0" dirty="0" smtClean="0">
                <a:solidFill>
                  <a:schemeClr val="tx2"/>
                </a:solidFill>
                <a:latin typeface="+mn-lt"/>
              </a:rPr>
              <a:t>Mostly affecting B1 H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</a:t>
            </a:r>
            <a:r>
              <a:rPr kumimoji="0" lang="en-GB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enough signal to drive the tune feedback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GB" kern="0" baseline="0" dirty="0" smtClean="0">
                <a:solidFill>
                  <a:schemeClr val="tx2"/>
                </a:solidFill>
                <a:latin typeface="+mn-lt"/>
              </a:rPr>
              <a:t>Had to</a:t>
            </a:r>
            <a:r>
              <a:rPr lang="en-GB" kern="0" dirty="0" smtClean="0">
                <a:solidFill>
                  <a:schemeClr val="tx2"/>
                </a:solidFill>
                <a:latin typeface="+mn-lt"/>
              </a:rPr>
              <a:t> run the chirp during the squeeze (Sunday)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</a:t>
            </a:r>
            <a:r>
              <a:rPr kumimoji="0" lang="en-GB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system (with low pass filters) does not suffer form that </a:t>
            </a:r>
            <a:r>
              <a:rPr kumimoji="0" lang="en-GB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 access probably required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GB" kern="0" baseline="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Need</a:t>
            </a:r>
            <a:r>
              <a:rPr lang="en-GB" kern="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 to fix this problem if we want to run without excitation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GB" kern="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PLL could help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7890" name="Picture 2" descr="http://elogbook.cern.ch/eLogbook/attach_reader?attach_id=11094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7240" y="990600"/>
            <a:ext cx="4556760" cy="3322320"/>
          </a:xfrm>
          <a:prstGeom prst="rect">
            <a:avLst/>
          </a:prstGeom>
          <a:noFill/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486400" y="4343400"/>
            <a:ext cx="1828800" cy="36933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R. Steinhagen</a:t>
            </a:r>
            <a:endParaRPr lang="en-GB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– RF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525430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34925" y="6525430"/>
            <a:ext cx="2133600" cy="268288"/>
          </a:xfrm>
          <a:prstGeom prst="rect">
            <a:avLst/>
          </a:prstGeom>
        </p:spPr>
        <p:txBody>
          <a:bodyPr/>
          <a:lstStyle/>
          <a:p>
            <a:fld id="{B5BB0F48-4862-994E-8CDE-8D34C81B5B35}" type="datetime1">
              <a:rPr lang="en-US" smtClean="0"/>
              <a:pPr/>
              <a:t>9/27/2010</a:t>
            </a:fld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7741920" y="1981200"/>
            <a:ext cx="381000" cy="562630"/>
          </a:xfrm>
          <a:prstGeom prst="ellipse">
            <a:avLst/>
          </a:prstGeom>
          <a:noFill/>
          <a:ln w="12700" cap="sq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9" name="Content Placeholder 9"/>
          <p:cNvSpPr txBox="1">
            <a:spLocks/>
          </p:cNvSpPr>
          <p:nvPr/>
        </p:nvSpPr>
        <p:spPr bwMode="auto">
          <a:xfrm>
            <a:off x="76200" y="1066800"/>
            <a:ext cx="4495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GB" sz="2000" kern="0" dirty="0" smtClean="0">
                <a:solidFill>
                  <a:schemeClr val="tx2"/>
                </a:solidFill>
                <a:latin typeface="+mj-lt"/>
              </a:rPr>
              <a:t>Observed intermittently low lifetime after injection in pilot and bunch trains on Sunday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GB" sz="2000" kern="0" dirty="0" smtClean="0">
                <a:solidFill>
                  <a:schemeClr val="tx2"/>
                </a:solidFill>
                <a:latin typeface="+mj-lt"/>
                <a:sym typeface="Wingdings" pitchFamily="2" charset="2"/>
              </a:rPr>
              <a:t>Beam </a:t>
            </a:r>
            <a:r>
              <a:rPr lang="en-GB" sz="2000" kern="0" dirty="0" err="1" smtClean="0">
                <a:solidFill>
                  <a:schemeClr val="tx2"/>
                </a:solidFill>
                <a:latin typeface="+mj-lt"/>
                <a:sym typeface="Wingdings" pitchFamily="2" charset="2"/>
              </a:rPr>
              <a:t>debunching</a:t>
            </a:r>
            <a:endParaRPr lang="en-GB" sz="2000" kern="0" dirty="0" smtClean="0">
              <a:solidFill>
                <a:schemeClr val="tx2"/>
              </a:solidFill>
              <a:latin typeface="+mj-lt"/>
              <a:sym typeface="Wingdings" pitchFamily="2" charset="2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GB" sz="2000" kern="0" dirty="0" smtClean="0">
                <a:solidFill>
                  <a:schemeClr val="tx2"/>
                </a:solidFill>
                <a:latin typeface="+mj-lt"/>
                <a:sym typeface="Wingdings" pitchFamily="2" charset="2"/>
              </a:rPr>
              <a:t>Origin: Noise on cavity 4B1</a:t>
            </a:r>
            <a:r>
              <a:rPr lang="en-GB" sz="2000" dirty="0" smtClean="0">
                <a:solidFill>
                  <a:schemeClr val="tx2"/>
                </a:solidFill>
                <a:latin typeface="+mj-lt"/>
              </a:rPr>
              <a:t>around 5:00 between Sat and Sun night. Could explain higher loss rate observed during last coast on B1.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GB" sz="2000" dirty="0" smtClean="0">
                <a:solidFill>
                  <a:schemeClr val="tx2"/>
                </a:solidFill>
                <a:latin typeface="+mj-lt"/>
              </a:rPr>
              <a:t>In the meantime we switch Cav4B1 OFF and re-arrange counter-phasing and voltage partition to keep ~ 4MV capture voltage and 8 MV during physics.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GB" sz="2000" dirty="0" smtClean="0">
                <a:solidFill>
                  <a:srgbClr val="FF0000"/>
                </a:solidFill>
                <a:latin typeface="+mj-lt"/>
              </a:rPr>
              <a:t>Since we increased intensity frequent RF trips while in physics </a:t>
            </a:r>
            <a:r>
              <a:rPr lang="en-GB" sz="1600" dirty="0" smtClean="0">
                <a:solidFill>
                  <a:srgbClr val="FF0000"/>
                </a:solidFill>
                <a:latin typeface="+mj-lt"/>
              </a:rPr>
              <a:t/>
            </a:r>
            <a:br>
              <a:rPr lang="en-GB" sz="1600" dirty="0" smtClean="0">
                <a:solidFill>
                  <a:srgbClr val="FF0000"/>
                </a:solidFill>
                <a:latin typeface="+mj-lt"/>
              </a:rPr>
            </a:br>
            <a:r>
              <a:rPr lang="en-GB" sz="1600" dirty="0" smtClean="0">
                <a:solidFill>
                  <a:schemeClr val="tx2"/>
                </a:solidFill>
                <a:latin typeface="+mj-lt"/>
              </a:rPr>
              <a:t/>
            </a:r>
            <a:br>
              <a:rPr lang="en-GB" sz="1600" dirty="0" smtClean="0">
                <a:solidFill>
                  <a:schemeClr val="tx2"/>
                </a:solidFill>
                <a:latin typeface="+mj-lt"/>
              </a:rPr>
            </a:b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8918" name="Picture 6" descr="http://elogbook.cern.ch/eLogbook/attach_reader?attach_id=11095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0070" y="990600"/>
            <a:ext cx="4773930" cy="2362200"/>
          </a:xfrm>
          <a:prstGeom prst="rect">
            <a:avLst/>
          </a:prstGeom>
          <a:noFill/>
        </p:spPr>
      </p:pic>
      <p:pic>
        <p:nvPicPr>
          <p:cNvPr id="38920" name="Picture 8" descr="http://elogbook.cern.ch/eLogbook/attach_reader?attach_id=11095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86200"/>
            <a:ext cx="4469130" cy="2286000"/>
          </a:xfrm>
          <a:prstGeom prst="rect">
            <a:avLst/>
          </a:prstGeom>
          <a:noFill/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876800" y="5867400"/>
            <a:ext cx="2743200" cy="36933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Ph. Baudrenghien</a:t>
            </a:r>
            <a:endParaRPr lang="en-GB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Mon 20/9 at 07:00 to Mon 27/9 07:00</a:t>
            </a:r>
          </a:p>
          <a:p>
            <a:pPr lvl="1"/>
            <a:r>
              <a:rPr lang="en-GB" sz="2000" dirty="0" smtClean="0"/>
              <a:t>Set-up with beam: 45 %</a:t>
            </a:r>
          </a:p>
          <a:p>
            <a:pPr lvl="1"/>
            <a:r>
              <a:rPr lang="en-GB" sz="2000" dirty="0" smtClean="0"/>
              <a:t>Stable beams: 31 %</a:t>
            </a:r>
          </a:p>
          <a:p>
            <a:pPr lvl="1"/>
            <a:r>
              <a:rPr lang="en-GB" sz="2000" dirty="0" smtClean="0"/>
              <a:t>Set-up without beam: 14 %</a:t>
            </a:r>
          </a:p>
          <a:p>
            <a:pPr lvl="1"/>
            <a:r>
              <a:rPr lang="en-GB" sz="2000" dirty="0" smtClean="0"/>
              <a:t>Faults: 10 %</a:t>
            </a:r>
          </a:p>
          <a:p>
            <a:pPr lvl="1"/>
            <a:endParaRPr lang="en-GB" sz="2000" dirty="0" smtClean="0"/>
          </a:p>
          <a:p>
            <a:pPr lvl="1"/>
            <a:r>
              <a:rPr lang="en-GB" sz="2000" dirty="0" smtClean="0"/>
              <a:t>Delivered luminosity: ~ 3 pb</a:t>
            </a:r>
            <a:r>
              <a:rPr lang="en-GB" sz="2000" baseline="30000" dirty="0" smtClean="0"/>
              <a:t>-1</a:t>
            </a:r>
          </a:p>
          <a:p>
            <a:endParaRPr lang="en-GB" sz="2400" dirty="0" smtClean="0"/>
          </a:p>
          <a:p>
            <a:r>
              <a:rPr lang="en-GB" sz="2400" dirty="0" smtClean="0"/>
              <a:t>Major stops: </a:t>
            </a:r>
          </a:p>
          <a:p>
            <a:pPr lvl="1"/>
            <a:r>
              <a:rPr lang="en-GB" sz="2000" dirty="0" smtClean="0"/>
              <a:t>QPS (Quench Heater power supply, World FIP repeater, noisy board on Q10.L2) , TCDQ, RF (noise on cavity 4B1)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Statistics</a:t>
            </a: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05800" cy="792163"/>
          </a:xfrm>
        </p:spPr>
        <p:txBody>
          <a:bodyPr/>
          <a:lstStyle/>
          <a:p>
            <a:r>
              <a:rPr lang="en-GB" dirty="0" smtClean="0"/>
              <a:t>Issues - BCT</a:t>
            </a:r>
          </a:p>
        </p:txBody>
      </p:sp>
      <p:sp>
        <p:nvSpPr>
          <p:cNvPr id="7170" name="Text Placeholder 3"/>
          <p:cNvSpPr>
            <a:spLocks noGrp="1"/>
          </p:cNvSpPr>
          <p:nvPr>
            <p:ph type="body" sz="half" idx="10"/>
          </p:nvPr>
        </p:nvSpPr>
        <p:spPr>
          <a:xfrm>
            <a:off x="0" y="990600"/>
            <a:ext cx="9144000" cy="762000"/>
          </a:xfrm>
        </p:spPr>
        <p:txBody>
          <a:bodyPr/>
          <a:lstStyle/>
          <a:p>
            <a:r>
              <a:rPr lang="en-GB" sz="2400" dirty="0" smtClean="0"/>
              <a:t>Problem with DC-BCT according to the injection pattern. DC BCT data not reliable </a:t>
            </a:r>
            <a:r>
              <a:rPr lang="en-GB" sz="2400" dirty="0" smtClean="0">
                <a:sym typeface="Wingdings" pitchFamily="2" charset="2"/>
              </a:rPr>
              <a:t> BI investigating</a:t>
            </a:r>
            <a:r>
              <a:rPr lang="en-GB" sz="2400" dirty="0" smtClean="0"/>
              <a:t> </a:t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200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en-GB" sz="2200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en-GB" sz="1800" dirty="0" smtClean="0">
              <a:sym typeface="Wingdings" pitchFamily="2" charset="2"/>
            </a:endParaRPr>
          </a:p>
          <a:p>
            <a:pPr lvl="1">
              <a:lnSpc>
                <a:spcPct val="90000"/>
              </a:lnSpc>
              <a:buNone/>
            </a:pPr>
            <a:endParaRPr lang="en-GB" sz="1800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en-GB" sz="2400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en-GB" sz="22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GB" sz="600" dirty="0" smtClean="0">
              <a:sym typeface="Wingdings" pitchFamily="2" charset="2"/>
            </a:endParaRPr>
          </a:p>
        </p:txBody>
      </p:sp>
      <p:pic>
        <p:nvPicPr>
          <p:cNvPr id="11276" name="Picture 12" descr="http://elogbook.cern.ch/eLogbook/attach_reader?attach_id=11086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0"/>
            <a:ext cx="595884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96735"/>
            <a:ext cx="8229600" cy="523875"/>
          </a:xfrm>
        </p:spPr>
        <p:txBody>
          <a:bodyPr/>
          <a:lstStyle/>
          <a:p>
            <a:r>
              <a:rPr lang="en-US" dirty="0" smtClean="0"/>
              <a:t>To fit in later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4"/>
            <a:ext cx="8229600" cy="5256445"/>
          </a:xfrm>
        </p:spPr>
        <p:txBody>
          <a:bodyPr/>
          <a:lstStyle/>
          <a:p>
            <a:pPr lvl="0" eaLnBrk="0" hangingPunct="0">
              <a:defRPr/>
            </a:pPr>
            <a:r>
              <a:rPr lang="en-GB" sz="2400" dirty="0" smtClean="0"/>
              <a:t>Transverse damper firmware update (to prevent glitches positions very close to 0) – W. </a:t>
            </a:r>
            <a:r>
              <a:rPr lang="en-GB" sz="2400" dirty="0" err="1" smtClean="0"/>
              <a:t>Höfle</a:t>
            </a:r>
            <a:endParaRPr lang="en-US" sz="2400" dirty="0" smtClean="0"/>
          </a:p>
          <a:p>
            <a:pPr lvl="0" eaLnBrk="0" hangingPunct="0">
              <a:defRPr/>
            </a:pPr>
            <a:r>
              <a:rPr lang="en-US" sz="2400" dirty="0" smtClean="0"/>
              <a:t>Test of luminosity optimization software - S. White</a:t>
            </a:r>
          </a:p>
          <a:p>
            <a:pPr lvl="0" eaLnBrk="0" hangingPunct="0">
              <a:defRPr/>
            </a:pPr>
            <a:r>
              <a:rPr lang="en-US" sz="2400" dirty="0" smtClean="0"/>
              <a:t>Gas Ionization Profile Monitor tests - M. </a:t>
            </a:r>
            <a:r>
              <a:rPr lang="en-US" sz="2400" dirty="0" err="1" smtClean="0"/>
              <a:t>Sapinski</a:t>
            </a:r>
            <a:endParaRPr lang="en-US" sz="2400" dirty="0" smtClean="0"/>
          </a:p>
          <a:p>
            <a:pPr lvl="0" eaLnBrk="0" hangingPunct="0">
              <a:defRPr/>
            </a:pPr>
            <a:r>
              <a:rPr lang="en-US" sz="2400" dirty="0" smtClean="0"/>
              <a:t>Abort gap cleaning – M. </a:t>
            </a:r>
            <a:r>
              <a:rPr lang="en-US" sz="2400" dirty="0" err="1" smtClean="0"/>
              <a:t>Meddahi</a:t>
            </a:r>
            <a:endParaRPr lang="en-US" sz="2400" dirty="0" smtClean="0"/>
          </a:p>
          <a:p>
            <a:pPr lvl="0" eaLnBrk="0" hangingPunct="0">
              <a:defRPr/>
            </a:pPr>
            <a:r>
              <a:rPr lang="en-GB" sz="2400" dirty="0" smtClean="0"/>
              <a:t>Test of new beam presence flag system – M. </a:t>
            </a:r>
            <a:r>
              <a:rPr lang="en-GB" sz="2400" dirty="0" err="1" smtClean="0"/>
              <a:t>Gasior</a:t>
            </a:r>
            <a:endParaRPr lang="en-GB" sz="2400" dirty="0" smtClean="0"/>
          </a:p>
          <a:p>
            <a:pPr lvl="0" eaLnBrk="0" hangingPunct="0">
              <a:defRPr/>
            </a:pPr>
            <a:r>
              <a:rPr lang="en-GB" sz="2400" dirty="0" smtClean="0"/>
              <a:t>DC BCT – P. </a:t>
            </a:r>
            <a:r>
              <a:rPr lang="en-GB" sz="2400" dirty="0" err="1" smtClean="0"/>
              <a:t>Odier</a:t>
            </a:r>
            <a:endParaRPr lang="en-GB" sz="2400" dirty="0" smtClean="0"/>
          </a:p>
          <a:p>
            <a:pPr lvl="0" eaLnBrk="0" hangingPunct="0">
              <a:defRPr/>
            </a:pPr>
            <a:r>
              <a:rPr lang="en-GB" sz="2400" dirty="0" smtClean="0"/>
              <a:t>Q kicker – R. Barlow</a:t>
            </a:r>
            <a:endParaRPr lang="en-US" sz="2400" dirty="0" smtClean="0"/>
          </a:p>
          <a:p>
            <a:pPr lvl="0" eaLnBrk="0" hangingPunct="0">
              <a:defRPr/>
            </a:pPr>
            <a:r>
              <a:rPr lang="en-US" sz="2400" dirty="0" smtClean="0"/>
              <a:t>CO security intervention to be scheduled - </a:t>
            </a:r>
            <a:r>
              <a:rPr lang="en-US" sz="2400" dirty="0" err="1" smtClean="0"/>
              <a:t>A.Bland</a:t>
            </a:r>
            <a:r>
              <a:rPr lang="en-US" sz="2400" dirty="0" smtClean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525430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525430"/>
            <a:ext cx="2133600" cy="268288"/>
          </a:xfrm>
          <a:prstGeom prst="rect">
            <a:avLst/>
          </a:prstGeom>
        </p:spPr>
        <p:txBody>
          <a:bodyPr/>
          <a:lstStyle/>
          <a:p>
            <a:fld id="{4C83DC62-E000-8648-9895-ECAE66F57B54}" type="datetime1">
              <a:rPr lang="en-US" smtClean="0"/>
              <a:pPr/>
              <a:t>9/27/2010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96735"/>
            <a:ext cx="8229600" cy="523875"/>
          </a:xfrm>
        </p:spPr>
        <p:txBody>
          <a:bodyPr/>
          <a:lstStyle/>
          <a:p>
            <a:r>
              <a:rPr lang="en-US" dirty="0" smtClean="0"/>
              <a:t>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5256445"/>
          </a:xfrm>
        </p:spPr>
        <p:txBody>
          <a:bodyPr/>
          <a:lstStyle/>
          <a:p>
            <a:pPr>
              <a:defRPr/>
            </a:pPr>
            <a:r>
              <a:rPr lang="en-GB" sz="2400" dirty="0" smtClean="0"/>
              <a:t>End of fill measurements</a:t>
            </a:r>
          </a:p>
          <a:p>
            <a:pPr>
              <a:defRPr/>
            </a:pPr>
            <a:r>
              <a:rPr lang="en-GB" sz="2400" dirty="0" smtClean="0"/>
              <a:t>Access: </a:t>
            </a:r>
          </a:p>
          <a:p>
            <a:pPr lvl="1">
              <a:defRPr/>
            </a:pPr>
            <a:r>
              <a:rPr lang="en-GB" sz="2000" dirty="0" smtClean="0"/>
              <a:t>quench heater power supply on MB.C12L1</a:t>
            </a:r>
          </a:p>
          <a:p>
            <a:pPr lvl="1">
              <a:defRPr/>
            </a:pPr>
            <a:r>
              <a:rPr lang="en-GB" sz="2000" dirty="0" smtClean="0"/>
              <a:t>BBQ detector intervention</a:t>
            </a:r>
          </a:p>
          <a:p>
            <a:pPr lvl="1">
              <a:defRPr/>
            </a:pPr>
            <a:r>
              <a:rPr lang="en-GB" sz="2000" dirty="0" smtClean="0"/>
              <a:t>DC-BCT ?</a:t>
            </a:r>
          </a:p>
          <a:p>
            <a:pPr lvl="1">
              <a:defRPr/>
            </a:pPr>
            <a:endParaRPr lang="en-GB" sz="2000" dirty="0" smtClean="0"/>
          </a:p>
          <a:p>
            <a:pPr>
              <a:defRPr/>
            </a:pPr>
            <a:r>
              <a:rPr lang="en-GB" sz="2400" dirty="0" smtClean="0"/>
              <a:t>RF cavity 4B1 tests without beam and TCDQ tests, </a:t>
            </a:r>
            <a:r>
              <a:rPr lang="en-GB" sz="2400" dirty="0" smtClean="0"/>
              <a:t>BPM </a:t>
            </a:r>
            <a:r>
              <a:rPr lang="en-GB" sz="2400" dirty="0" smtClean="0"/>
              <a:t>crate repair</a:t>
            </a:r>
          </a:p>
          <a:p>
            <a:pPr>
              <a:defRPr/>
            </a:pPr>
            <a:endParaRPr lang="en-GB" sz="2400" dirty="0" smtClean="0"/>
          </a:p>
          <a:p>
            <a:pPr>
              <a:defRPr/>
            </a:pPr>
            <a:r>
              <a:rPr lang="en-GB" sz="2400" dirty="0" smtClean="0"/>
              <a:t>Physics fill 104 on 104</a:t>
            </a:r>
          </a:p>
          <a:p>
            <a:pPr>
              <a:defRPr/>
            </a:pPr>
            <a:endParaRPr lang="en-GB" sz="2400" dirty="0" smtClean="0"/>
          </a:p>
          <a:p>
            <a:pPr>
              <a:defRPr/>
            </a:pPr>
            <a:endParaRPr lang="en-GB" sz="2400" dirty="0" smtClean="0"/>
          </a:p>
          <a:p>
            <a:pPr>
              <a:defRPr/>
            </a:pPr>
            <a:r>
              <a:rPr lang="en-GB" sz="2400" dirty="0" smtClean="0"/>
              <a:t>Machine Coordinators: M. Lamont, </a:t>
            </a:r>
            <a:r>
              <a:rPr lang="en-GB" sz="2400" dirty="0" smtClean="0"/>
              <a:t>J. Uythoven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Machine Protection qualification completed by Wednesday Morning</a:t>
            </a:r>
          </a:p>
          <a:p>
            <a:r>
              <a:rPr lang="en-GB" sz="2400" dirty="0" smtClean="0"/>
              <a:t>First Physics fill with bunch trains (</a:t>
            </a:r>
            <a:r>
              <a:rPr lang="en-US" sz="2400" dirty="0" smtClean="0"/>
              <a:t>24 on 24) on Wed evening</a:t>
            </a:r>
          </a:p>
          <a:p>
            <a:r>
              <a:rPr lang="en-US" sz="2400" dirty="0" smtClean="0"/>
              <a:t>Physics fill (56 on 56) on Thu evening. ALICE sees parasitic collisions at 11 m form IP</a:t>
            </a:r>
          </a:p>
          <a:p>
            <a:r>
              <a:rPr lang="en-US" sz="2400" dirty="0" smtClean="0"/>
              <a:t>Polarity switch of ALICE solenoid and spectrometer of Friday, orbit correction (bump non-closure compensation) all through the cycle</a:t>
            </a:r>
          </a:p>
          <a:p>
            <a:r>
              <a:rPr lang="en-US" sz="2400" dirty="0" smtClean="0"/>
              <a:t>Short physics fill (56 on 56) on Saturday morning dumped by fast loss during movement of Roman Pots (they were still way open at the time of the loss)</a:t>
            </a:r>
          </a:p>
          <a:p>
            <a:r>
              <a:rPr lang="en-US" sz="2400" dirty="0" smtClean="0"/>
              <a:t>Physics fill (104 on 104) on Saturday evening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Week overview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09:00 Fill luminosity &gt; 1 pb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in all high luminosity experiments after 13.5 h</a:t>
            </a:r>
          </a:p>
          <a:p>
            <a:r>
              <a:rPr lang="en-US" sz="2400" dirty="0" smtClean="0"/>
              <a:t>Move to adjust and end of fill measurements (</a:t>
            </a:r>
            <a:r>
              <a:rPr lang="en-US" sz="2400" dirty="0" err="1" smtClean="0"/>
              <a:t>lumi</a:t>
            </a:r>
            <a:r>
              <a:rPr lang="en-US" sz="2400" dirty="0" smtClean="0"/>
              <a:t> scans)</a:t>
            </a:r>
          </a:p>
          <a:p>
            <a:r>
              <a:rPr lang="en-US" sz="2400" dirty="0" smtClean="0"/>
              <a:t>10:00 – 11:00 TOTEM Roman pot test </a:t>
            </a:r>
          </a:p>
          <a:p>
            <a:r>
              <a:rPr lang="en-US" sz="2400" dirty="0" smtClean="0"/>
              <a:t>12:00-18:00 Capture problems for Beam 1 (finally traced to noise on the voltage on Cavity 4B1) </a:t>
            </a:r>
          </a:p>
          <a:p>
            <a:r>
              <a:rPr lang="en-US" sz="2400" dirty="0" smtClean="0"/>
              <a:t>21:30 Stable beams #1373 150ns_104b_93_8_93_8bpi</a:t>
            </a:r>
          </a:p>
          <a:p>
            <a:r>
              <a:rPr lang="en-US" sz="2400" dirty="0" smtClean="0"/>
              <a:t>Frequent RF trips overnight</a:t>
            </a:r>
          </a:p>
          <a:p>
            <a:r>
              <a:rPr lang="en-US" sz="2400" dirty="0" smtClean="0"/>
              <a:t>Lost 2 BPM crates. 1 fixed. Continued relying on BPM </a:t>
            </a:r>
            <a:r>
              <a:rPr lang="en-US" sz="2400" dirty="0" err="1" smtClean="0"/>
              <a:t>redundance</a:t>
            </a:r>
            <a:r>
              <a:rPr lang="en-US" sz="2400" dirty="0" smtClean="0"/>
              <a:t> (1 out of 2 BPMs available in the affected area) working and corrector control + BLMs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Yesterday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05800" cy="792163"/>
          </a:xfrm>
        </p:spPr>
        <p:txBody>
          <a:bodyPr/>
          <a:lstStyle/>
          <a:p>
            <a:r>
              <a:rPr lang="en-GB" sz="2800" dirty="0" smtClean="0"/>
              <a:t>Bunch train commissioning – Machine Protection</a:t>
            </a:r>
          </a:p>
        </p:txBody>
      </p:sp>
      <p:sp>
        <p:nvSpPr>
          <p:cNvPr id="7170" name="Text Placeholder 3"/>
          <p:cNvSpPr>
            <a:spLocks noGrp="1"/>
          </p:cNvSpPr>
          <p:nvPr>
            <p:ph type="body" sz="half" idx="10"/>
          </p:nvPr>
        </p:nvSpPr>
        <p:spPr>
          <a:xfrm>
            <a:off x="0" y="838200"/>
            <a:ext cx="8991600" cy="762000"/>
          </a:xfrm>
        </p:spPr>
        <p:txBody>
          <a:bodyPr/>
          <a:lstStyle/>
          <a:p>
            <a:r>
              <a:rPr lang="en-GB" sz="2400" dirty="0" smtClean="0"/>
              <a:t>Thorough verification of the collimation set-up completed by Wed 22/9 morning</a:t>
            </a:r>
          </a:p>
        </p:txBody>
      </p:sp>
      <p:sp>
        <p:nvSpPr>
          <p:cNvPr id="2049" name="AutoShape 1" descr="https://ab-dep-op-elogbook.web.cern.ch/ab-dep-op-elogbook/elogbook/attach.php?attachId=1102919&amp;type=png&amp;fname=20100905051846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0" name="AutoShape 2" descr="https://ab-dep-op-elogbook.web.cern.ch/ab-dep-op-elogbook/elogbook/attach.php?attachId=1102919&amp;type=png&amp;fname=20100905051846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1" name="AutoShape 3" descr="https://ab-dep-op-elogbook.web.cern.ch/ab-dep-op-elogbook/elogbook/attach.php?attachId=1102919&amp;type=png&amp;fname=20100905051846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2" name="AutoShape 4" descr="https://ab-dep-op-elogbook.web.cern.ch/ab-dep-op-elogbook/elogbook/attach.php?attachId=1102920&amp;type=png&amp;fname=20100905051933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6574155" cy="4447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962400" y="5943600"/>
            <a:ext cx="3984848" cy="36933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R. Bruce, S. Redaelli, D. </a:t>
            </a:r>
            <a:r>
              <a:rPr lang="en-US" b="1" dirty="0" err="1" smtClean="0">
                <a:solidFill>
                  <a:srgbClr val="FFFF00"/>
                </a:solidFill>
              </a:rPr>
              <a:t>Wollmann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019800" y="3810000"/>
            <a:ext cx="1219200" cy="30777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FFFF00"/>
                </a:solidFill>
              </a:rPr>
              <a:t>Done - 22</a:t>
            </a:r>
            <a:r>
              <a:rPr lang="en-US" sz="1400" b="1" baseline="30000" dirty="0" smtClean="0">
                <a:solidFill>
                  <a:srgbClr val="FFFF00"/>
                </a:solidFill>
              </a:rPr>
              <a:t>nd</a:t>
            </a:r>
            <a:endParaRPr lang="en-GB" sz="1400" b="1" baseline="30000" dirty="0">
              <a:solidFill>
                <a:srgbClr val="FFFF00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019800" y="4416623"/>
            <a:ext cx="1219200" cy="30777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FFFF00"/>
                </a:solidFill>
              </a:rPr>
              <a:t>Done - 21</a:t>
            </a:r>
            <a:r>
              <a:rPr lang="en-US" sz="1400" b="1" baseline="30000" dirty="0" smtClean="0">
                <a:solidFill>
                  <a:srgbClr val="FFFF00"/>
                </a:solidFill>
              </a:rPr>
              <a:t>st</a:t>
            </a:r>
            <a:endParaRPr lang="en-GB" sz="1400" b="1" baseline="30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05800" cy="792163"/>
          </a:xfrm>
        </p:spPr>
        <p:txBody>
          <a:bodyPr/>
          <a:lstStyle/>
          <a:p>
            <a:r>
              <a:rPr lang="en-GB" sz="2800" dirty="0" smtClean="0"/>
              <a:t>Bunch train commissioning – Machine Protection</a:t>
            </a:r>
          </a:p>
        </p:txBody>
      </p:sp>
      <p:sp>
        <p:nvSpPr>
          <p:cNvPr id="7170" name="Text Placeholder 3"/>
          <p:cNvSpPr>
            <a:spLocks noGrp="1"/>
          </p:cNvSpPr>
          <p:nvPr>
            <p:ph type="body" sz="half" idx="10"/>
          </p:nvPr>
        </p:nvSpPr>
        <p:spPr>
          <a:xfrm>
            <a:off x="0" y="990600"/>
            <a:ext cx="8991600" cy="5181600"/>
          </a:xfrm>
        </p:spPr>
        <p:txBody>
          <a:bodyPr/>
          <a:lstStyle/>
          <a:p>
            <a:pPr lvl="0"/>
            <a:r>
              <a:rPr lang="en-US" sz="2400" dirty="0" smtClean="0"/>
              <a:t>TOTEM alignment and protection validation at 20 (H)/18 (V) </a:t>
            </a:r>
            <a:r>
              <a:rPr lang="en-US" sz="2400" dirty="0" err="1" smtClean="0"/>
              <a:t>sigmas</a:t>
            </a:r>
            <a:r>
              <a:rPr lang="en-US" sz="2400" dirty="0" smtClean="0"/>
              <a:t>. Data taking for TOTEM with tight settings and low intensity (Tue 21/9)</a:t>
            </a:r>
          </a:p>
        </p:txBody>
      </p:sp>
      <p:pic>
        <p:nvPicPr>
          <p:cNvPr id="1026" name="Picture 2" descr="http://elogbook.cern.ch/eLogbook/attach_reader?attach_id=11082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343400"/>
            <a:ext cx="4853940" cy="1946910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85800" y="4876800"/>
            <a:ext cx="762000" cy="36933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B2V</a:t>
            </a:r>
            <a:endParaRPr lang="en-GB" b="1" dirty="0">
              <a:solidFill>
                <a:srgbClr val="FFFF00"/>
              </a:solidFill>
            </a:endParaRPr>
          </a:p>
        </p:txBody>
      </p:sp>
      <p:pic>
        <p:nvPicPr>
          <p:cNvPr id="1028" name="Picture 4" descr="http://elogbook.cern.ch/eLogbook/attach_reader?attach_id=11082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0"/>
            <a:ext cx="4853940" cy="1946910"/>
          </a:xfrm>
          <a:prstGeom prst="rect">
            <a:avLst/>
          </a:prstGeom>
          <a:noFill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85800" y="2819400"/>
            <a:ext cx="762000" cy="36933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B2H</a:t>
            </a:r>
            <a:endParaRPr lang="en-GB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8077200" cy="792163"/>
          </a:xfrm>
        </p:spPr>
        <p:txBody>
          <a:bodyPr/>
          <a:lstStyle/>
          <a:p>
            <a:r>
              <a:rPr lang="en-GB" sz="2800" dirty="0" smtClean="0"/>
              <a:t>Bunch train commissioning – Machine Protection</a:t>
            </a:r>
          </a:p>
        </p:txBody>
      </p:sp>
      <p:sp>
        <p:nvSpPr>
          <p:cNvPr id="1026" name="AutoShape 2" descr="https://ab-dep-op-elogbook.web.cern.ch/ab-dep-op-elogbook/elogbook/attach.php?attachId=1102928&amp;type=png&amp;fname=20100905060407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45" name="AutoShape 1" descr="https://ab-dep-op-elogbook.web.cern.ch/ab-dep-op-elogbook/elogbook/attach.php?attachId=1108374&amp;type=png&amp;fname=Q1IP8LHCB2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8763000" cy="5257800"/>
          </a:xfrm>
        </p:spPr>
        <p:txBody>
          <a:bodyPr/>
          <a:lstStyle/>
          <a:p>
            <a:pPr lvl="0"/>
            <a:r>
              <a:rPr lang="en-US" sz="2400" dirty="0" smtClean="0"/>
              <a:t>Simulation of asynchronous damps in different machine conditions for qualification of the machine protections</a:t>
            </a:r>
            <a:endParaRPr lang="en-GB" sz="2400" dirty="0"/>
          </a:p>
        </p:txBody>
      </p:sp>
      <p:sp>
        <p:nvSpPr>
          <p:cNvPr id="23553" name="AutoShape 1" descr="https://ab-dep-op-elogbook.web.cern.ch/ab-dep-op-elogbook/elogbook/attach.php?attachId=1108420&amp;type=png&amp;fname=20100922045624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3554" name="Picture 2" descr="\\cern.ch\dfs\Users\a\arduini\Public\2010092204562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209800"/>
            <a:ext cx="4800600" cy="3627120"/>
          </a:xfrm>
          <a:prstGeom prst="rect">
            <a:avLst/>
          </a:prstGeom>
          <a:noFill/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962400" y="5943600"/>
            <a:ext cx="4419600" cy="36933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C. Bracco, B. Goddard, J. Uythoven</a:t>
            </a:r>
            <a:endParaRPr lang="en-GB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05800" cy="792163"/>
          </a:xfrm>
        </p:spPr>
        <p:txBody>
          <a:bodyPr/>
          <a:lstStyle/>
          <a:p>
            <a:r>
              <a:rPr lang="en-GB" sz="2800" dirty="0" smtClean="0"/>
              <a:t>Bunch train commissioning – </a:t>
            </a:r>
            <a:r>
              <a:rPr lang="en-GB" sz="2800" dirty="0" err="1" smtClean="0"/>
              <a:t>Emittance</a:t>
            </a:r>
            <a:r>
              <a:rPr lang="en-GB" sz="2800" dirty="0" smtClean="0"/>
              <a:t> control</a:t>
            </a:r>
          </a:p>
        </p:txBody>
      </p:sp>
      <p:sp>
        <p:nvSpPr>
          <p:cNvPr id="7170" name="Text Placeholder 3"/>
          <p:cNvSpPr>
            <a:spLocks noGrp="1"/>
          </p:cNvSpPr>
          <p:nvPr>
            <p:ph type="body" sz="half" idx="10"/>
          </p:nvPr>
        </p:nvSpPr>
        <p:spPr>
          <a:xfrm>
            <a:off x="0" y="990600"/>
            <a:ext cx="9144000" cy="762000"/>
          </a:xfrm>
        </p:spPr>
        <p:txBody>
          <a:bodyPr/>
          <a:lstStyle/>
          <a:p>
            <a:r>
              <a:rPr lang="en-GB" sz="2400" dirty="0" smtClean="0"/>
              <a:t>Damper functions at injection-ramp</a:t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200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en-GB" sz="2200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en-GB" sz="1800" dirty="0" smtClean="0">
              <a:sym typeface="Wingdings" pitchFamily="2" charset="2"/>
            </a:endParaRPr>
          </a:p>
          <a:p>
            <a:pPr lvl="1">
              <a:lnSpc>
                <a:spcPct val="90000"/>
              </a:lnSpc>
              <a:buNone/>
            </a:pPr>
            <a:endParaRPr lang="en-GB" sz="1800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en-GB" sz="2400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en-GB" sz="22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GB" sz="600" dirty="0" smtClean="0">
              <a:sym typeface="Wingdings" pitchFamily="2" charset="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8200" y="1600200"/>
            <a:ext cx="6359734" cy="4556580"/>
            <a:chOff x="989806" y="762000"/>
            <a:chExt cx="6858794" cy="563860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990600" y="5638800"/>
              <a:ext cx="1524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2667000" y="5638800"/>
              <a:ext cx="51816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2530764" y="5551055"/>
              <a:ext cx="38484" cy="258618"/>
            </a:xfrm>
            <a:custGeom>
              <a:avLst/>
              <a:gdLst>
                <a:gd name="connsiteX0" fmla="*/ 0 w 38484"/>
                <a:gd name="connsiteY0" fmla="*/ 0 h 258618"/>
                <a:gd name="connsiteX1" fmla="*/ 36945 w 38484"/>
                <a:gd name="connsiteY1" fmla="*/ 92363 h 258618"/>
                <a:gd name="connsiteX2" fmla="*/ 9236 w 38484"/>
                <a:gd name="connsiteY2" fmla="*/ 166254 h 258618"/>
                <a:gd name="connsiteX3" fmla="*/ 27709 w 38484"/>
                <a:gd name="connsiteY3" fmla="*/ 258618 h 258618"/>
                <a:gd name="connsiteX4" fmla="*/ 27709 w 38484"/>
                <a:gd name="connsiteY4" fmla="*/ 258618 h 258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84" h="258618">
                  <a:moveTo>
                    <a:pt x="0" y="0"/>
                  </a:moveTo>
                  <a:cubicBezTo>
                    <a:pt x="17703" y="32327"/>
                    <a:pt x="35406" y="64654"/>
                    <a:pt x="36945" y="92363"/>
                  </a:cubicBezTo>
                  <a:cubicBezTo>
                    <a:pt x="38484" y="120072"/>
                    <a:pt x="10775" y="138545"/>
                    <a:pt x="9236" y="166254"/>
                  </a:cubicBezTo>
                  <a:cubicBezTo>
                    <a:pt x="7697" y="193963"/>
                    <a:pt x="27709" y="258618"/>
                    <a:pt x="27709" y="258618"/>
                  </a:cubicBezTo>
                  <a:lnTo>
                    <a:pt x="27709" y="258618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8" name="Freeform 7"/>
            <p:cNvSpPr/>
            <p:nvPr/>
          </p:nvSpPr>
          <p:spPr>
            <a:xfrm>
              <a:off x="2590800" y="5562600"/>
              <a:ext cx="38484" cy="258618"/>
            </a:xfrm>
            <a:custGeom>
              <a:avLst/>
              <a:gdLst>
                <a:gd name="connsiteX0" fmla="*/ 0 w 38484"/>
                <a:gd name="connsiteY0" fmla="*/ 0 h 258618"/>
                <a:gd name="connsiteX1" fmla="*/ 36945 w 38484"/>
                <a:gd name="connsiteY1" fmla="*/ 92363 h 258618"/>
                <a:gd name="connsiteX2" fmla="*/ 9236 w 38484"/>
                <a:gd name="connsiteY2" fmla="*/ 166254 h 258618"/>
                <a:gd name="connsiteX3" fmla="*/ 27709 w 38484"/>
                <a:gd name="connsiteY3" fmla="*/ 258618 h 258618"/>
                <a:gd name="connsiteX4" fmla="*/ 27709 w 38484"/>
                <a:gd name="connsiteY4" fmla="*/ 258618 h 258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84" h="258618">
                  <a:moveTo>
                    <a:pt x="0" y="0"/>
                  </a:moveTo>
                  <a:cubicBezTo>
                    <a:pt x="17703" y="32327"/>
                    <a:pt x="35406" y="64654"/>
                    <a:pt x="36945" y="92363"/>
                  </a:cubicBezTo>
                  <a:cubicBezTo>
                    <a:pt x="38484" y="120072"/>
                    <a:pt x="10775" y="138545"/>
                    <a:pt x="9236" y="166254"/>
                  </a:cubicBezTo>
                  <a:cubicBezTo>
                    <a:pt x="7697" y="193963"/>
                    <a:pt x="27709" y="258618"/>
                    <a:pt x="27709" y="258618"/>
                  </a:cubicBezTo>
                  <a:lnTo>
                    <a:pt x="27709" y="258618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5400000" flipH="1" flipV="1">
              <a:off x="-1295400" y="3352800"/>
              <a:ext cx="45720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lbow Connector 9"/>
            <p:cNvCxnSpPr/>
            <p:nvPr/>
          </p:nvCxnSpPr>
          <p:spPr>
            <a:xfrm>
              <a:off x="1219200" y="5300054"/>
              <a:ext cx="304800" cy="1588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05894" y="3285329"/>
              <a:ext cx="1600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2112319" y="4270808"/>
              <a:ext cx="2026037" cy="22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126474" y="5288151"/>
              <a:ext cx="6574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3783911" y="3119370"/>
              <a:ext cx="1972309" cy="21687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761616" y="3108446"/>
              <a:ext cx="381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276601" y="3352801"/>
              <a:ext cx="2567886" cy="9737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m</a:t>
              </a:r>
              <a:r>
                <a:rPr lang="en-US" sz="1100" dirty="0" smtClean="0"/>
                <a:t>aintain damping time </a:t>
              </a:r>
            </a:p>
            <a:p>
              <a:r>
                <a:rPr lang="en-US" sz="1100" dirty="0" smtClean="0"/>
                <a:t>in ramp (exact function </a:t>
              </a:r>
            </a:p>
            <a:p>
              <a:r>
                <a:rPr lang="en-US" sz="1100" dirty="0" smtClean="0"/>
                <a:t>to be calculated)</a:t>
              </a:r>
              <a:endParaRPr lang="en-US" sz="11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600200" y="4572000"/>
              <a:ext cx="1523999" cy="973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Max. gain for hump dumping</a:t>
              </a:r>
              <a:endParaRPr lang="en-US" sz="1100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rot="5400000">
              <a:off x="1918493" y="2763313"/>
              <a:ext cx="6096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236345" y="2082127"/>
              <a:ext cx="2629746" cy="323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450 </a:t>
              </a:r>
              <a:r>
                <a:rPr lang="en-US" sz="1100" dirty="0" err="1" smtClean="0"/>
                <a:t>GeV</a:t>
              </a:r>
              <a:r>
                <a:rPr lang="en-US" sz="1100" dirty="0" smtClean="0"/>
                <a:t> (-6 dB B1HV / -12 dB B2V)</a:t>
              </a:r>
              <a:endParaRPr lang="en-US" sz="11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66800" y="762000"/>
              <a:ext cx="1510433" cy="424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damper gain</a:t>
              </a:r>
              <a:endParaRPr lang="en-US" sz="11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400800" y="5791199"/>
              <a:ext cx="1265445" cy="424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c</a:t>
              </a:r>
              <a:r>
                <a:rPr lang="en-US" sz="1100" dirty="0" smtClean="0"/>
                <a:t>ycle time</a:t>
              </a:r>
              <a:endParaRPr lang="en-US" sz="1100" dirty="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rot="5400000" flipH="1" flipV="1">
              <a:off x="3086100" y="5905500"/>
              <a:ext cx="8382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3657600" y="5867400"/>
              <a:ext cx="2705907" cy="533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Q-FB on (-22 dB B1HV / -28 dB B2V)</a:t>
              </a:r>
            </a:p>
            <a:p>
              <a:endParaRPr lang="en-US" sz="1100" dirty="0"/>
            </a:p>
          </p:txBody>
        </p:sp>
      </p:grpSp>
      <p:cxnSp>
        <p:nvCxnSpPr>
          <p:cNvPr id="43" name="Straight Connector 42"/>
          <p:cNvCxnSpPr/>
          <p:nvPr/>
        </p:nvCxnSpPr>
        <p:spPr>
          <a:xfrm rot="5400000">
            <a:off x="508310" y="4450314"/>
            <a:ext cx="1637248" cy="2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876800" y="2819400"/>
            <a:ext cx="26260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3.5 </a:t>
            </a:r>
            <a:r>
              <a:rPr lang="en-US" sz="1100" dirty="0" err="1" smtClean="0"/>
              <a:t>TeV</a:t>
            </a:r>
            <a:r>
              <a:rPr lang="en-US" sz="1100" dirty="0" smtClean="0"/>
              <a:t>  on (-5 dB B1HV / -11 dB B2V)</a:t>
            </a:r>
          </a:p>
          <a:p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05800" cy="792163"/>
          </a:xfrm>
        </p:spPr>
        <p:txBody>
          <a:bodyPr/>
          <a:lstStyle/>
          <a:p>
            <a:r>
              <a:rPr lang="en-GB" sz="2800" dirty="0" smtClean="0"/>
              <a:t>Bunch train commissioning – </a:t>
            </a:r>
            <a:r>
              <a:rPr lang="en-GB" sz="2800" dirty="0" err="1" smtClean="0"/>
              <a:t>Emittance</a:t>
            </a:r>
            <a:r>
              <a:rPr lang="en-GB" sz="2800" dirty="0" smtClean="0"/>
              <a:t> control</a:t>
            </a:r>
          </a:p>
        </p:txBody>
      </p:sp>
      <p:sp>
        <p:nvSpPr>
          <p:cNvPr id="7170" name="Text Placeholder 3"/>
          <p:cNvSpPr>
            <a:spLocks noGrp="1"/>
          </p:cNvSpPr>
          <p:nvPr>
            <p:ph type="body" sz="half" idx="10"/>
          </p:nvPr>
        </p:nvSpPr>
        <p:spPr>
          <a:xfrm>
            <a:off x="0" y="990600"/>
            <a:ext cx="8991600" cy="5181600"/>
          </a:xfrm>
        </p:spPr>
        <p:txBody>
          <a:bodyPr/>
          <a:lstStyle/>
          <a:p>
            <a:endParaRPr lang="en-GB" sz="2000" dirty="0" smtClean="0"/>
          </a:p>
          <a:p>
            <a:pPr lvl="0" eaLnBrk="1" hangingPunct="1">
              <a:buClr>
                <a:schemeClr val="bg2"/>
              </a:buClr>
              <a:buSzPct val="75000"/>
              <a:buNone/>
            </a:pPr>
            <a:endParaRPr lang="en-GB" sz="2000" dirty="0" smtClean="0"/>
          </a:p>
          <a:p>
            <a:endParaRPr lang="en-GB" sz="2000" dirty="0" smtClean="0"/>
          </a:p>
          <a:p>
            <a:endParaRPr lang="en-US" sz="2000" dirty="0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52400" y="990600"/>
          <a:ext cx="8610597" cy="306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733"/>
                <a:gridCol w="956733"/>
                <a:gridCol w="956733"/>
                <a:gridCol w="956733"/>
                <a:gridCol w="956733"/>
                <a:gridCol w="956733"/>
                <a:gridCol w="956733"/>
                <a:gridCol w="956733"/>
                <a:gridCol w="9567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Fill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# bunches</a:t>
                      </a:r>
                    </a:p>
                    <a:p>
                      <a:pPr algn="ctr"/>
                      <a:endParaRPr lang="en-GB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 smtClean="0">
                          <a:latin typeface="Symbol" pitchFamily="18" charset="2"/>
                        </a:rPr>
                        <a:t>e</a:t>
                      </a:r>
                      <a:r>
                        <a:rPr lang="en-GB" sz="1400" baseline="-25000" dirty="0" err="1" smtClean="0"/>
                        <a:t>H</a:t>
                      </a:r>
                      <a:r>
                        <a:rPr lang="en-GB" sz="1400" baseline="-25000" dirty="0" smtClean="0"/>
                        <a:t> B1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-25000" dirty="0" smtClean="0"/>
                        <a:t>@</a:t>
                      </a:r>
                      <a:r>
                        <a:rPr lang="en-GB" sz="1400" baseline="-25000" dirty="0" err="1" smtClean="0"/>
                        <a:t>inj</a:t>
                      </a:r>
                      <a:endParaRPr lang="en-GB" sz="14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 smtClean="0">
                          <a:latin typeface="Symbol" pitchFamily="18" charset="2"/>
                        </a:rPr>
                        <a:t>e</a:t>
                      </a:r>
                      <a:r>
                        <a:rPr lang="en-GB" sz="1400" baseline="-25000" dirty="0" err="1" smtClean="0">
                          <a:latin typeface="+mn-lt"/>
                        </a:rPr>
                        <a:t>V</a:t>
                      </a:r>
                      <a:r>
                        <a:rPr lang="en-GB" sz="1400" baseline="-25000" dirty="0" smtClean="0"/>
                        <a:t> B1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-25000" dirty="0" smtClean="0"/>
                        <a:t>@</a:t>
                      </a:r>
                      <a:r>
                        <a:rPr lang="en-GB" sz="1400" baseline="-25000" dirty="0" err="1" smtClean="0"/>
                        <a:t>inj</a:t>
                      </a:r>
                      <a:endParaRPr lang="en-GB" sz="1400" baseline="-25000" dirty="0" smtClean="0"/>
                    </a:p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 smtClean="0">
                          <a:latin typeface="Symbol" pitchFamily="18" charset="2"/>
                        </a:rPr>
                        <a:t>e</a:t>
                      </a:r>
                      <a:r>
                        <a:rPr lang="en-GB" sz="1400" baseline="-25000" dirty="0" err="1" smtClean="0"/>
                        <a:t>H</a:t>
                      </a:r>
                      <a:r>
                        <a:rPr lang="en-GB" sz="1400" baseline="-25000" dirty="0" smtClean="0"/>
                        <a:t> B2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-25000" dirty="0" smtClean="0"/>
                        <a:t>@</a:t>
                      </a:r>
                      <a:r>
                        <a:rPr lang="en-GB" sz="1400" baseline="-25000" dirty="0" err="1" smtClean="0"/>
                        <a:t>inj</a:t>
                      </a:r>
                      <a:endParaRPr lang="en-GB" sz="14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 smtClean="0">
                          <a:latin typeface="Symbol" pitchFamily="18" charset="2"/>
                        </a:rPr>
                        <a:t>e</a:t>
                      </a:r>
                      <a:r>
                        <a:rPr lang="en-GB" sz="1400" baseline="-25000" dirty="0" err="1" smtClean="0">
                          <a:latin typeface="+mn-lt"/>
                        </a:rPr>
                        <a:t>V</a:t>
                      </a:r>
                      <a:r>
                        <a:rPr lang="en-GB" sz="1400" baseline="-25000" dirty="0" smtClean="0">
                          <a:latin typeface="+mn-lt"/>
                        </a:rPr>
                        <a:t> </a:t>
                      </a:r>
                      <a:r>
                        <a:rPr lang="en-GB" sz="1400" baseline="-25000" dirty="0" smtClean="0"/>
                        <a:t>B2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-25000" dirty="0" smtClean="0"/>
                        <a:t>@</a:t>
                      </a:r>
                      <a:r>
                        <a:rPr lang="en-GB" sz="1400" baseline="-25000" dirty="0" err="1" smtClean="0"/>
                        <a:t>inj</a:t>
                      </a:r>
                      <a:endParaRPr lang="en-GB" sz="1400" baseline="-25000" dirty="0" smtClean="0"/>
                    </a:p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 smtClean="0">
                          <a:latin typeface="Symbol" pitchFamily="18" charset="2"/>
                        </a:rPr>
                        <a:t>e</a:t>
                      </a:r>
                      <a:r>
                        <a:rPr lang="en-GB" sz="1400" baseline="-25000" dirty="0" err="1" smtClean="0"/>
                        <a:t>HV</a:t>
                      </a:r>
                      <a:endParaRPr lang="en-GB" sz="1400" baseline="-25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-25000" dirty="0" smtClean="0"/>
                        <a:t>@</a:t>
                      </a:r>
                      <a:r>
                        <a:rPr lang="en-GB" sz="1400" baseline="-25000" dirty="0" err="1" smtClean="0"/>
                        <a:t>coll</a:t>
                      </a:r>
                      <a:r>
                        <a:rPr lang="en-GB" sz="1400" baseline="0" dirty="0" smtClean="0"/>
                        <a:t> (from init. </a:t>
                      </a:r>
                      <a:r>
                        <a:rPr lang="en-GB" sz="1400" baseline="0" dirty="0" err="1" smtClean="0"/>
                        <a:t>Lumi</a:t>
                      </a:r>
                      <a:r>
                        <a:rPr lang="en-GB" sz="1400" baseline="0" dirty="0" smtClean="0"/>
                        <a:t>)</a:t>
                      </a:r>
                      <a:endParaRPr lang="en-GB" sz="1400" baseline="-25000" dirty="0" smtClean="0"/>
                    </a:p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 smtClean="0">
                          <a:latin typeface="Symbol" pitchFamily="18" charset="2"/>
                        </a:rPr>
                        <a:t>e</a:t>
                      </a:r>
                      <a:r>
                        <a:rPr lang="en-GB" sz="1400" baseline="-25000" dirty="0" err="1" smtClean="0"/>
                        <a:t>H</a:t>
                      </a:r>
                      <a:endParaRPr lang="en-GB" sz="1400" baseline="-25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-25000" dirty="0" smtClean="0"/>
                        <a:t>@end of coast</a:t>
                      </a:r>
                      <a:r>
                        <a:rPr lang="en-GB" sz="1400" baseline="0" dirty="0" smtClean="0"/>
                        <a:t> (from </a:t>
                      </a:r>
                      <a:r>
                        <a:rPr lang="en-GB" sz="1400" baseline="0" dirty="0" err="1" smtClean="0"/>
                        <a:t>Lumi</a:t>
                      </a:r>
                      <a:r>
                        <a:rPr lang="en-GB" sz="1400" baseline="0" dirty="0" smtClean="0"/>
                        <a:t> scan or WS)</a:t>
                      </a:r>
                      <a:endParaRPr lang="en-GB" sz="1400" baseline="-25000" dirty="0" smtClean="0"/>
                    </a:p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 smtClean="0">
                          <a:latin typeface="Symbol" pitchFamily="18" charset="2"/>
                        </a:rPr>
                        <a:t>e</a:t>
                      </a:r>
                      <a:r>
                        <a:rPr lang="en-GB" sz="1400" baseline="-25000" dirty="0" err="1" smtClean="0">
                          <a:latin typeface="+mn-lt"/>
                        </a:rPr>
                        <a:t>V</a:t>
                      </a:r>
                      <a:endParaRPr lang="en-GB" sz="1400" baseline="-25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-25000" dirty="0" smtClean="0"/>
                        <a:t>@end of coast </a:t>
                      </a:r>
                      <a:r>
                        <a:rPr lang="en-GB" sz="1400" baseline="0" dirty="0" smtClean="0"/>
                        <a:t> (from </a:t>
                      </a:r>
                      <a:r>
                        <a:rPr lang="en-GB" sz="1400" baseline="0" dirty="0" err="1" smtClean="0"/>
                        <a:t>Lumi</a:t>
                      </a:r>
                      <a:r>
                        <a:rPr lang="en-GB" sz="1400" baseline="0" dirty="0" smtClean="0"/>
                        <a:t> scan or WS)</a:t>
                      </a:r>
                      <a:endParaRPr lang="en-GB" sz="1400" baseline="-25000" dirty="0" smtClean="0"/>
                    </a:p>
                    <a:p>
                      <a:pPr algn="ctr"/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1364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3.2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3.2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4.0/4.5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3.8/4.9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1366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3.5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1372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4.5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Placeholder 6"/>
          <p:cNvSpPr>
            <a:spLocks noGrp="1"/>
          </p:cNvSpPr>
          <p:nvPr>
            <p:ph type="body" sz="half" idx="10"/>
          </p:nvPr>
        </p:nvSpPr>
        <p:spPr>
          <a:xfrm>
            <a:off x="152400" y="4114800"/>
            <a:ext cx="8763000" cy="1752600"/>
          </a:xfrm>
        </p:spPr>
        <p:txBody>
          <a:bodyPr/>
          <a:lstStyle/>
          <a:p>
            <a:pPr lvl="0"/>
            <a:r>
              <a:rPr lang="en-US" sz="1800" dirty="0" smtClean="0"/>
              <a:t>New functions for the damper allow to mitigate blow-up due to hump in the vertical plane. Gain functions during the ramp remain to be optimized (ongoing). ~10-20% blow-up during injection plateau and ramp.</a:t>
            </a:r>
          </a:p>
          <a:p>
            <a:pPr lvl="0"/>
            <a:r>
              <a:rPr lang="en-US" sz="1800" dirty="0" smtClean="0"/>
              <a:t>Systematic difference B1/B2 already at injection remains an issue </a:t>
            </a:r>
            <a:r>
              <a:rPr lang="en-US" sz="1800" dirty="0" smtClean="0">
                <a:sym typeface="Wingdings" pitchFamily="2" charset="2"/>
              </a:rPr>
              <a:t> to be followed-up (mismatch?)</a:t>
            </a:r>
          </a:p>
          <a:p>
            <a:pPr lvl="0"/>
            <a:r>
              <a:rPr lang="en-US" sz="1800" dirty="0" smtClean="0">
                <a:sym typeface="Wingdings" pitchFamily="2" charset="2"/>
              </a:rPr>
              <a:t>Reproducibility of the blow-up in the PS to be followed-up</a:t>
            </a:r>
          </a:p>
          <a:p>
            <a:pPr lvl="0"/>
            <a:r>
              <a:rPr lang="en-US" sz="1800" dirty="0" smtClean="0">
                <a:sym typeface="Wingdings" pitchFamily="2" charset="2"/>
              </a:rPr>
              <a:t>Blow-up in collision (~40-50 %) to be further studied</a:t>
            </a:r>
          </a:p>
          <a:p>
            <a:pPr lvl="0"/>
            <a:endParaRPr lang="en-US" sz="2400" dirty="0" smtClean="0"/>
          </a:p>
          <a:p>
            <a:pPr lvl="0"/>
            <a:endParaRPr lang="en-US" sz="2400" dirty="0" smtClean="0"/>
          </a:p>
          <a:p>
            <a:pPr lvl="0"/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17836</TotalTime>
  <Words>1372</Words>
  <Application>Microsoft Office PowerPoint</Application>
  <PresentationFormat>On-screen Show (4:3)</PresentationFormat>
  <Paragraphs>230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LHCpresentations</vt:lpstr>
      <vt:lpstr>LHC Operation Week 38</vt:lpstr>
      <vt:lpstr>Statistics</vt:lpstr>
      <vt:lpstr>Week overview</vt:lpstr>
      <vt:lpstr>Yesterday</vt:lpstr>
      <vt:lpstr>Bunch train commissioning – Machine Protection</vt:lpstr>
      <vt:lpstr>Bunch train commissioning – Machine Protection</vt:lpstr>
      <vt:lpstr>Bunch train commissioning – Machine Protection</vt:lpstr>
      <vt:lpstr>Bunch train commissioning – Emittance control</vt:lpstr>
      <vt:lpstr>Bunch train commissioning – Emittance control</vt:lpstr>
      <vt:lpstr>Bunch train commissioning – Longitudinal blow-up</vt:lpstr>
      <vt:lpstr>Bunch train commissioning – ALICE crossing angle</vt:lpstr>
      <vt:lpstr>Stable beams</vt:lpstr>
      <vt:lpstr>Stable beams</vt:lpstr>
      <vt:lpstr>Lifetimes and losses</vt:lpstr>
      <vt:lpstr>Fast loss #8</vt:lpstr>
      <vt:lpstr>Fast loss #9</vt:lpstr>
      <vt:lpstr>Issues - TCDQ</vt:lpstr>
      <vt:lpstr>Issues – BBQ (tune measurement)</vt:lpstr>
      <vt:lpstr>Issues – RF</vt:lpstr>
      <vt:lpstr>Issues - BCT</vt:lpstr>
      <vt:lpstr>To fit in later</vt:lpstr>
      <vt:lpstr>Plans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Gianluigi ARDUINI</cp:lastModifiedBy>
  <cp:revision>1728</cp:revision>
  <dcterms:created xsi:type="dcterms:W3CDTF">2010-04-25T23:23:07Z</dcterms:created>
  <dcterms:modified xsi:type="dcterms:W3CDTF">2010-09-27T06:28:49Z</dcterms:modified>
</cp:coreProperties>
</file>