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17"/>
  </p:notesMasterIdLst>
  <p:handoutMasterIdLst>
    <p:handoutMasterId r:id="rId18"/>
  </p:handoutMasterIdLst>
  <p:sldIdLst>
    <p:sldId id="996" r:id="rId2"/>
    <p:sldId id="997" r:id="rId3"/>
    <p:sldId id="998" r:id="rId4"/>
    <p:sldId id="999" r:id="rId5"/>
    <p:sldId id="1010" r:id="rId6"/>
    <p:sldId id="1009" r:id="rId7"/>
    <p:sldId id="1000" r:id="rId8"/>
    <p:sldId id="1001" r:id="rId9"/>
    <p:sldId id="1002" r:id="rId10"/>
    <p:sldId id="1007" r:id="rId11"/>
    <p:sldId id="1003" r:id="rId12"/>
    <p:sldId id="1004" r:id="rId13"/>
    <p:sldId id="1005" r:id="rId14"/>
    <p:sldId id="1006" r:id="rId15"/>
    <p:sldId id="1008" r:id="rId16"/>
  </p:sldIdLst>
  <p:sldSz cx="9144000" cy="6858000" type="screen4x3"/>
  <p:notesSz cx="7010400" cy="9296400"/>
  <p:defaultTextStyle>
    <a:defPPr>
      <a:defRPr lang="en-US"/>
    </a:defPPr>
    <a:lvl1pPr algn="ctr" rtl="0" eaLnBrk="0" fontAlgn="base" hangingPunct="0">
      <a:spcBef>
        <a:spcPct val="50000"/>
      </a:spcBef>
      <a:spcAft>
        <a:spcPct val="0"/>
      </a:spcAft>
      <a:defRPr sz="2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99FF99"/>
    <a:srgbClr val="0000FF"/>
    <a:srgbClr val="FFCCCC"/>
    <a:srgbClr val="9FCAFF"/>
    <a:srgbClr val="DDDDDD"/>
    <a:srgbClr val="99FFCC"/>
    <a:srgbClr val="33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971" autoAdjust="0"/>
    <p:restoredTop sz="95262" autoAdjust="0"/>
  </p:normalViewPr>
  <p:slideViewPr>
    <p:cSldViewPr>
      <p:cViewPr varScale="1">
        <p:scale>
          <a:sx n="109" d="100"/>
          <a:sy n="109" d="100"/>
        </p:scale>
        <p:origin x="-624" y="-90"/>
      </p:cViewPr>
      <p:guideLst>
        <p:guide orient="horz" pos="2160"/>
        <p:guide pos="5103"/>
      </p:guideLst>
    </p:cSldViewPr>
  </p:slideViewPr>
  <p:notesTextViewPr>
    <p:cViewPr>
      <p:scale>
        <a:sx n="100" d="100"/>
        <a:sy n="100" d="100"/>
      </p:scale>
      <p:origin x="0" y="0"/>
    </p:cViewPr>
  </p:notesTextViewPr>
  <p:sorterViewPr>
    <p:cViewPr>
      <p:scale>
        <a:sx n="66" d="100"/>
        <a:sy n="66" d="100"/>
      </p:scale>
      <p:origin x="0" y="0"/>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271544C-6647-7A44-A30B-40518DF4CE46}" type="datetimeFigureOut">
              <a:rPr lang="en-US" smtClean="0"/>
              <a:pPr/>
              <a:t>9/18/2010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11DEE20-7222-3F4B-902C-214D1A5332D5}"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solidFill>
                  <a:schemeClr val="tx1"/>
                </a:solidFill>
              </a:defRPr>
            </a:lvl1pPr>
          </a:lstStyle>
          <a:p>
            <a:fld id="{1EE94C69-A77A-4829-890D-081FF2A6740B}"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pPr>
              <a:endParaRPr lang="en-US" sz="2400">
                <a:solidFill>
                  <a:schemeClr val="tx1"/>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nvGrpSpPr>
            <p:cNvPr id="25605"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fld id="{675235A8-3F30-CD4B-93C3-534293F9D99E}" type="datetime1">
              <a:rPr lang="en-US" smtClean="0"/>
              <a:pPr/>
              <a:t>9/18/2010</a:t>
            </a:fld>
            <a:endParaRPr lang="en-US"/>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t>LHC status</a:t>
            </a:r>
            <a:endParaRPr lang="en-US"/>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pPr/>
              <a:t>‹#›</a:t>
            </a:fld>
            <a:endParaRPr lang="en-US"/>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B5EB0835-724C-DB4C-B87E-E5087EDD3B4C}" type="datetime1">
              <a:rPr lang="en-US" smtClean="0"/>
              <a:pPr/>
              <a:t>9/18/2010</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3C8375E1-4E61-3444-AD31-027B9FCB23D9}" type="datetime1">
              <a:rPr lang="en-US" smtClean="0"/>
              <a:pPr/>
              <a:t>9/18/2010</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pPr/>
              <a:t>‹#›</a:t>
            </a:fld>
            <a:endParaRPr lang="en-US"/>
          </a:p>
        </p:txBody>
      </p:sp>
      <p:sp>
        <p:nvSpPr>
          <p:cNvPr id="7" name="Date Placeholder 6"/>
          <p:cNvSpPr>
            <a:spLocks noGrp="1"/>
          </p:cNvSpPr>
          <p:nvPr>
            <p:ph type="dt" sz="half" idx="12"/>
          </p:nvPr>
        </p:nvSpPr>
        <p:spPr>
          <a:xfrm>
            <a:off x="34925" y="6616700"/>
            <a:ext cx="2133600" cy="268288"/>
          </a:xfrm>
        </p:spPr>
        <p:txBody>
          <a:bodyPr/>
          <a:lstStyle>
            <a:lvl1pPr>
              <a:defRPr/>
            </a:lvl1pPr>
          </a:lstStyle>
          <a:p>
            <a:fld id="{A374CA7F-3769-7E42-8A21-FB86B1656F95}" type="datetime1">
              <a:rPr lang="en-US" smtClean="0"/>
              <a:pPr/>
              <a:t>9/18/2010</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pPr/>
              <a:t>‹#›</a:t>
            </a:fld>
            <a:endParaRPr lang="en-US"/>
          </a:p>
        </p:txBody>
      </p:sp>
      <p:sp>
        <p:nvSpPr>
          <p:cNvPr id="6" name="Date Placeholder 5"/>
          <p:cNvSpPr>
            <a:spLocks noGrp="1"/>
          </p:cNvSpPr>
          <p:nvPr>
            <p:ph type="dt" sz="half" idx="12"/>
          </p:nvPr>
        </p:nvSpPr>
        <p:spPr>
          <a:xfrm>
            <a:off x="34925" y="6616700"/>
            <a:ext cx="2133600" cy="268288"/>
          </a:xfrm>
        </p:spPr>
        <p:txBody>
          <a:bodyPr/>
          <a:lstStyle>
            <a:lvl1pPr>
              <a:defRPr/>
            </a:lvl1pPr>
          </a:lstStyle>
          <a:p>
            <a:fld id="{6FCAEBFB-D3B7-5C4D-9F05-2939C62AA7B9}" type="datetime1">
              <a:rPr lang="en-US" smtClean="0"/>
              <a:pPr/>
              <a:t>9/18/2010</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fld id="{23AB7DAF-1FA9-1144-9D4E-316596D676A8}" type="datetime1">
              <a:rPr lang="en-US" smtClean="0"/>
              <a:pPr>
                <a:defRPr/>
              </a:pPr>
              <a:t>9/18/2010</a:t>
            </a:fld>
            <a:endParaRPr lang="en-US" dirty="0"/>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en-US" smtClean="0"/>
              <a:t>LHC status</a:t>
            </a:r>
            <a:endParaRPr lang="en-US"/>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a:t>
            </a:r>
            <a:endParaRPr lang="en-US" dirty="0"/>
          </a:p>
        </p:txBody>
      </p:sp>
      <p:sp>
        <p:nvSpPr>
          <p:cNvPr id="5" name="Slide Number Placeholder 4"/>
          <p:cNvSpPr>
            <a:spLocks noGrp="1"/>
          </p:cNvSpPr>
          <p:nvPr>
            <p:ph type="sldNum" sz="quarter" idx="11"/>
          </p:nvPr>
        </p:nvSpPr>
        <p:spPr/>
        <p:txBody>
          <a:bodyPr/>
          <a:lstStyle>
            <a:lvl1pPr>
              <a:defRPr/>
            </a:lvl1pPr>
          </a:lstStyle>
          <a:p>
            <a:fld id="{57C3E7D3-E8A8-4E1B-881E-DBC7929F1526}"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4C83DC62-E000-8648-9895-ECAE66F57B54}" type="datetime1">
              <a:rPr lang="en-US" smtClean="0"/>
              <a:pPr/>
              <a:t>9/18/2010</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399B340B-B6C7-C244-BBB6-929F08A9C8F7}" type="datetime1">
              <a:rPr lang="en-US" smtClean="0"/>
              <a:pPr/>
              <a:t>9/18/2010</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5918A62C-E5F6-204F-BE87-40A651DA39B6}" type="datetime1">
              <a:rPr lang="en-US" smtClean="0"/>
              <a:pPr/>
              <a:t>9/18/2010</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LHC status</a:t>
            </a:r>
            <a:endParaRPr lang="en-US"/>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pPr/>
              <a:t>‹#›</a:t>
            </a:fld>
            <a:endParaRPr lang="en-US"/>
          </a:p>
        </p:txBody>
      </p:sp>
      <p:sp>
        <p:nvSpPr>
          <p:cNvPr id="9" name="Date Placeholder 8"/>
          <p:cNvSpPr>
            <a:spLocks noGrp="1"/>
          </p:cNvSpPr>
          <p:nvPr>
            <p:ph type="dt" sz="half" idx="12"/>
          </p:nvPr>
        </p:nvSpPr>
        <p:spPr/>
        <p:txBody>
          <a:bodyPr/>
          <a:lstStyle>
            <a:lvl1pPr>
              <a:defRPr/>
            </a:lvl1pPr>
          </a:lstStyle>
          <a:p>
            <a:fld id="{5DEACDEB-B86A-A245-A93D-B51381F6EE9B}" type="datetime1">
              <a:rPr lang="en-US" smtClean="0"/>
              <a:pPr/>
              <a:t>9/18/2010</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LHC status</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fld id="{B5BB0F48-4862-994E-8CDE-8D34C81B5B35}" type="datetime1">
              <a:rPr lang="en-US" smtClean="0"/>
              <a:pPr/>
              <a:t>9/18/2010</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LHC status</a:t>
            </a:r>
            <a:endParaRPr lang="en-US"/>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pPr/>
              <a:t>‹#›</a:t>
            </a:fld>
            <a:endParaRPr lang="en-US"/>
          </a:p>
        </p:txBody>
      </p:sp>
      <p:sp>
        <p:nvSpPr>
          <p:cNvPr id="4" name="Date Placeholder 3"/>
          <p:cNvSpPr>
            <a:spLocks noGrp="1"/>
          </p:cNvSpPr>
          <p:nvPr>
            <p:ph type="dt" sz="half" idx="12"/>
          </p:nvPr>
        </p:nvSpPr>
        <p:spPr/>
        <p:txBody>
          <a:bodyPr/>
          <a:lstStyle>
            <a:lvl1pPr>
              <a:defRPr/>
            </a:lvl1pPr>
          </a:lstStyle>
          <a:p>
            <a:fld id="{6048975A-2FA0-5C48-9028-A7DBE418C15D}" type="datetime1">
              <a:rPr lang="en-US" smtClean="0"/>
              <a:pPr/>
              <a:t>9/18/2010</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973BDDA5-D933-FA44-A43D-BCC1CC882D52}" type="datetime1">
              <a:rPr lang="en-US" smtClean="0"/>
              <a:pPr/>
              <a:t>9/18/2010</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509950CC-3B82-5E45-A678-5CFAC51B5E2A}" type="datetime1">
              <a:rPr lang="en-US" smtClean="0"/>
              <a:pPr/>
              <a:t>9/18/2010</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r>
              <a:rPr lang="en-US" smtClean="0"/>
              <a:t>LHC status</a:t>
            </a:r>
            <a:endParaRPr lang="en-US" dirty="0"/>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pPr/>
              <a:t>‹#›</a:t>
            </a:fld>
            <a:endParaRPr lang="en-US"/>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fld id="{174C0405-9B1B-A14E-B00B-BFBFE2BB4C58}" type="datetime1">
              <a:rPr lang="en-US" smtClean="0"/>
              <a:pPr/>
              <a:t>9/18/2010</a:t>
            </a:fld>
            <a:endParaRPr lang="en-US" dirty="0"/>
          </a:p>
        </p:txBody>
      </p:sp>
      <p:sp>
        <p:nvSpPr>
          <p:cNvPr id="24593" name="Line 17"/>
          <p:cNvSpPr>
            <a:spLocks noChangeShapeType="1"/>
          </p:cNvSpPr>
          <p:nvPr userDrawn="1"/>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endParaRPr lang="en-US"/>
          </a:p>
        </p:txBody>
      </p:sp>
      <p:pic>
        <p:nvPicPr>
          <p:cNvPr id="24594" name="Picture 18"/>
          <p:cNvPicPr>
            <a:picLocks noChangeAspect="1" noChangeArrowheads="1"/>
          </p:cNvPicPr>
          <p:nvPr userDrawn="1"/>
        </p:nvPicPr>
        <p:blipFill>
          <a:blip r:embed="rId16"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sldNum="0"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morning</a:t>
            </a:r>
            <a:endParaRPr lang="en-GB" dirty="0"/>
          </a:p>
        </p:txBody>
      </p:sp>
      <p:sp>
        <p:nvSpPr>
          <p:cNvPr id="3" name="Content Placeholder 2"/>
          <p:cNvSpPr>
            <a:spLocks noGrp="1"/>
          </p:cNvSpPr>
          <p:nvPr>
            <p:ph idx="1"/>
          </p:nvPr>
        </p:nvSpPr>
        <p:spPr>
          <a:xfrm>
            <a:off x="457200" y="1484729"/>
            <a:ext cx="8229600" cy="4823995"/>
          </a:xfrm>
        </p:spPr>
        <p:txBody>
          <a:bodyPr/>
          <a:lstStyle/>
          <a:p>
            <a:r>
              <a:rPr lang="en-US" dirty="0" smtClean="0"/>
              <a:t>Injection</a:t>
            </a:r>
          </a:p>
          <a:p>
            <a:pPr lvl="1"/>
            <a:r>
              <a:rPr lang="en-US" dirty="0" smtClean="0"/>
              <a:t>New high intensity orbit reference at 450 GeV "HIGH INT. REFERENCE, 450GeV, for bunch trains": </a:t>
            </a:r>
            <a:br>
              <a:rPr lang="en-US" dirty="0" smtClean="0"/>
            </a:br>
            <a:r>
              <a:rPr lang="en-US" dirty="0" smtClean="0"/>
              <a:t>- IP3 optimized for b2 </a:t>
            </a:r>
            <a:br>
              <a:rPr lang="en-US" dirty="0" smtClean="0"/>
            </a:br>
            <a:r>
              <a:rPr lang="en-US" dirty="0" smtClean="0"/>
              <a:t>- Got rid of systematic offset in IR2 </a:t>
            </a:r>
            <a:br>
              <a:rPr lang="en-US" dirty="0" smtClean="0"/>
            </a:br>
            <a:r>
              <a:rPr lang="en-US" dirty="0" smtClean="0"/>
              <a:t>- Got rid of the horns in S23 due to a missing corrector </a:t>
            </a:r>
            <a:br>
              <a:rPr lang="en-US" dirty="0" smtClean="0"/>
            </a:br>
            <a:r>
              <a:rPr lang="en-US" dirty="0" smtClean="0"/>
              <a:t>- re-steered IP6 to collimator alignment reference. </a:t>
            </a:r>
            <a:endParaRPr lang="en-GB"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4C83DC62-E000-8648-9895-ECAE66F57B54}" type="datetime1">
              <a:rPr lang="en-US" smtClean="0"/>
              <a:pPr/>
              <a:t>9/18/2010</a:t>
            </a:fld>
            <a:endParaRPr lang="en-US" dirty="0"/>
          </a:p>
        </p:txBody>
      </p:sp>
      <p:sp>
        <p:nvSpPr>
          <p:cNvPr id="6" name="TextBox 5"/>
          <p:cNvSpPr txBox="1"/>
          <p:nvPr/>
        </p:nvSpPr>
        <p:spPr>
          <a:xfrm>
            <a:off x="2123660" y="980660"/>
            <a:ext cx="4392610" cy="400110"/>
          </a:xfrm>
          <a:prstGeom prst="rect">
            <a:avLst/>
          </a:prstGeom>
          <a:noFill/>
        </p:spPr>
        <p:txBody>
          <a:bodyPr wrap="square" rtlCol="0">
            <a:spAutoFit/>
          </a:bodyPr>
          <a:lstStyle/>
          <a:p>
            <a:r>
              <a:rPr lang="en-US" dirty="0" smtClean="0"/>
              <a:t>RAMP FOR COLLIMATOR SETUP</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179390" y="4149100"/>
            <a:ext cx="5497360" cy="219894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012200" y="3861060"/>
            <a:ext cx="2893164" cy="27174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OFB </a:t>
            </a:r>
            <a:r>
              <a:rPr lang="en-US" dirty="0" err="1" smtClean="0"/>
              <a:t>featires</a:t>
            </a:r>
            <a:endParaRPr lang="en-GB" dirty="0"/>
          </a:p>
        </p:txBody>
      </p:sp>
      <p:sp>
        <p:nvSpPr>
          <p:cNvPr id="3" name="Content Placeholder 2"/>
          <p:cNvSpPr>
            <a:spLocks noGrp="1"/>
          </p:cNvSpPr>
          <p:nvPr>
            <p:ph idx="1"/>
          </p:nvPr>
        </p:nvSpPr>
        <p:spPr/>
        <p:txBody>
          <a:bodyPr/>
          <a:lstStyle/>
          <a:p>
            <a:r>
              <a:rPr lang="en-US" dirty="0" smtClean="0"/>
              <a:t>Comment </a:t>
            </a:r>
            <a:r>
              <a:rPr lang="en-US" dirty="0" err="1" smtClean="0"/>
              <a:t>rstein</a:t>
            </a:r>
            <a:r>
              <a:rPr lang="en-US" dirty="0" smtClean="0"/>
              <a:t>: </a:t>
            </a:r>
            <a:br>
              <a:rPr lang="en-US" dirty="0" smtClean="0"/>
            </a:br>
            <a:r>
              <a:rPr lang="en-US" dirty="0" smtClean="0"/>
              <a:t>Problem understood and related to B1-only operation. The number of to-be-used </a:t>
            </a:r>
            <a:r>
              <a:rPr lang="en-US" dirty="0" err="1" smtClean="0"/>
              <a:t>eigenvalues</a:t>
            </a:r>
            <a:r>
              <a:rPr lang="en-US" dirty="0" smtClean="0"/>
              <a:t> should have been limited to 390/2 in this case. Have to look into what the best strategy is for detecting whether the Orbit-FB should correct only one beam. Transients due to COD/BPM mask enabling/disabling to be followed up. </a:t>
            </a:r>
            <a:br>
              <a:rPr lang="en-US" dirty="0" smtClean="0"/>
            </a:br>
            <a:r>
              <a:rPr lang="en-US" dirty="0" smtClean="0"/>
              <a:t/>
            </a:r>
            <a:br>
              <a:rPr lang="en-US" dirty="0" smtClean="0"/>
            </a:br>
            <a:r>
              <a:rPr lang="en-US" dirty="0" smtClean="0"/>
              <a:t>Patch exists but it contains also a less strict check on coupling (Tune-FB) which should be tested with beam. Since above feature does not affect normal operation, will do the release and re-validation only beginning of next week.</a:t>
            </a:r>
            <a:endParaRPr lang="en-GB"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4C83DC62-E000-8648-9895-ECAE66F57B54}" type="datetime1">
              <a:rPr lang="en-US" smtClean="0"/>
              <a:pPr/>
              <a:t>9/18/2010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Saturday morning</a:t>
            </a:r>
            <a:endParaRPr lang="en-GB" dirty="0"/>
          </a:p>
        </p:txBody>
      </p:sp>
      <p:sp>
        <p:nvSpPr>
          <p:cNvPr id="3" name="Content Placeholder 2"/>
          <p:cNvSpPr>
            <a:spLocks noGrp="1"/>
          </p:cNvSpPr>
          <p:nvPr>
            <p:ph idx="1"/>
          </p:nvPr>
        </p:nvSpPr>
        <p:spPr>
          <a:xfrm>
            <a:off x="467430" y="764630"/>
            <a:ext cx="8229600" cy="5616780"/>
          </a:xfrm>
        </p:spPr>
        <p:txBody>
          <a:bodyPr/>
          <a:lstStyle/>
          <a:p>
            <a:r>
              <a:rPr lang="en-US" sz="1600" dirty="0" smtClean="0"/>
              <a:t>Started shift with </a:t>
            </a:r>
            <a:r>
              <a:rPr lang="en-US" sz="1600" dirty="0" err="1" smtClean="0">
                <a:solidFill>
                  <a:srgbClr val="FF0000"/>
                </a:solidFill>
              </a:rPr>
              <a:t>rephasing</a:t>
            </a:r>
            <a:r>
              <a:rPr lang="en-US" sz="1600" dirty="0" smtClean="0">
                <a:solidFill>
                  <a:srgbClr val="FF0000"/>
                </a:solidFill>
              </a:rPr>
              <a:t> problems</a:t>
            </a:r>
            <a:r>
              <a:rPr lang="en-US" sz="1600" dirty="0" smtClean="0"/>
              <a:t>. It was only sorted out at ~ 4:45. Most probably the reason was a lose cable connection.</a:t>
            </a:r>
          </a:p>
          <a:p>
            <a:r>
              <a:rPr lang="en-US" sz="1600" dirty="0" smtClean="0"/>
              <a:t>We could not take any proper wire scans.</a:t>
            </a:r>
          </a:p>
          <a:p>
            <a:r>
              <a:rPr lang="en-US" sz="1600" dirty="0" smtClean="0"/>
              <a:t>While waiting for the solution to the </a:t>
            </a:r>
            <a:r>
              <a:rPr lang="en-US" sz="1600" dirty="0" err="1" smtClean="0"/>
              <a:t>rephasing</a:t>
            </a:r>
            <a:r>
              <a:rPr lang="en-US" sz="1600" dirty="0" smtClean="0"/>
              <a:t> problem the </a:t>
            </a:r>
            <a:r>
              <a:rPr lang="en-US" sz="1600" dirty="0" smtClean="0">
                <a:solidFill>
                  <a:srgbClr val="FF0000"/>
                </a:solidFill>
              </a:rPr>
              <a:t>booster ring 3 broke down. The booster guys eventually managed to deliver beam for us from ring 4</a:t>
            </a:r>
            <a:r>
              <a:rPr lang="en-US" sz="1600" dirty="0" smtClean="0"/>
              <a:t>.</a:t>
            </a:r>
          </a:p>
          <a:p>
            <a:r>
              <a:rPr lang="en-US" sz="1600" dirty="0" smtClean="0"/>
              <a:t>At the injection flat bottom we had some </a:t>
            </a:r>
            <a:r>
              <a:rPr lang="en-US" sz="1600" dirty="0" smtClean="0">
                <a:solidFill>
                  <a:srgbClr val="FF0000"/>
                </a:solidFill>
              </a:rPr>
              <a:t>problems with the hump </a:t>
            </a:r>
            <a:r>
              <a:rPr lang="en-US" sz="1600" dirty="0" smtClean="0"/>
              <a:t>in connection with the tune feedback and damper. With the damper on, the hump peak became higher than the tune and the FB locked onto it. We saw it quickly enough and stopped it. Eventually we could only survive with a tight window on the lower side.</a:t>
            </a:r>
          </a:p>
          <a:p>
            <a:endParaRPr lang="en-US" sz="1600" dirty="0" smtClean="0"/>
          </a:p>
          <a:p>
            <a:r>
              <a:rPr lang="en-US" sz="1600" dirty="0" smtClean="0"/>
              <a:t>04:16 start ramp This beam was used for the loss map.</a:t>
            </a:r>
          </a:p>
          <a:p>
            <a:endParaRPr lang="en-US" sz="1600" dirty="0" smtClean="0"/>
          </a:p>
          <a:p>
            <a:r>
              <a:rPr lang="en-US" sz="1600" dirty="0" smtClean="0"/>
              <a:t>Only the off momentum loss map for 170 </a:t>
            </a:r>
            <a:r>
              <a:rPr lang="en-US" sz="1600" dirty="0" err="1" smtClean="0"/>
              <a:t>urad</a:t>
            </a:r>
            <a:r>
              <a:rPr lang="en-US" sz="1600" dirty="0" smtClean="0"/>
              <a:t> at 3.5 TeV was carried out. With the </a:t>
            </a:r>
            <a:r>
              <a:rPr lang="en-US" sz="1600" dirty="0" err="1" smtClean="0"/>
              <a:t>rephasing</a:t>
            </a:r>
            <a:r>
              <a:rPr lang="en-US" sz="1600" dirty="0" smtClean="0"/>
              <a:t> problem we did not have any time for the other outstanding loss map.</a:t>
            </a:r>
          </a:p>
          <a:p>
            <a:endParaRPr lang="en-US" sz="1600" dirty="0" smtClean="0"/>
          </a:p>
          <a:p>
            <a:r>
              <a:rPr lang="en-US" sz="1600" dirty="0" smtClean="0"/>
              <a:t>When preparing for injection again, the MCS check of the BLMs got stuck on one crate. This has not happened so far. And we cannot get out of it without calling an expert to manually stop it. Christos will investigate today what happened. </a:t>
            </a:r>
          </a:p>
          <a:p>
            <a:endParaRPr lang="en-US" sz="1600" dirty="0" smtClean="0"/>
          </a:p>
          <a:p>
            <a:r>
              <a:rPr lang="en-US" sz="2000" dirty="0" smtClean="0"/>
              <a:t>NOW:  in squeeze for final TCT setup in physics conditions</a:t>
            </a:r>
            <a:endParaRPr lang="en-GB" sz="2000"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4C83DC62-E000-8648-9895-ECAE66F57B54}" type="datetime1">
              <a:rPr lang="en-US" smtClean="0"/>
              <a:pPr/>
              <a:t>9/18/2010</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t>loss map +900 Hz. Flattop, 170 </a:t>
            </a:r>
            <a:r>
              <a:rPr lang="en-US" sz="2400" dirty="0" err="1" smtClean="0"/>
              <a:t>urad</a:t>
            </a:r>
            <a:r>
              <a:rPr lang="en-US" sz="2400" dirty="0" smtClean="0"/>
              <a:t> crossing angles.</a:t>
            </a:r>
            <a:endParaRPr lang="en-GB" sz="2400"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4C83DC62-E000-8648-9895-ECAE66F57B54}" type="datetime1">
              <a:rPr lang="en-US" smtClean="0"/>
              <a:pPr/>
              <a:t>9/18/2010</a:t>
            </a:fld>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115520" y="836640"/>
            <a:ext cx="6951861" cy="573332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 - status</a:t>
            </a:r>
            <a:endParaRPr lang="en-US" dirty="0"/>
          </a:p>
        </p:txBody>
      </p:sp>
      <p:sp>
        <p:nvSpPr>
          <p:cNvPr id="3" name="Slide Number Placeholder 2"/>
          <p:cNvSpPr>
            <a:spLocks noGrp="1"/>
          </p:cNvSpPr>
          <p:nvPr>
            <p:ph type="sldNum" sz="quarter" idx="11"/>
          </p:nvPr>
        </p:nvSpPr>
        <p:spPr/>
        <p:txBody>
          <a:bodyPr/>
          <a:lstStyle/>
          <a:p>
            <a:pPr>
              <a:defRPr/>
            </a:pPr>
            <a:fld id="{EE9A8FA0-5CB1-47CC-8E14-97CA62F167CF}" type="slidenum">
              <a:rPr lang="en-US" smtClean="0"/>
              <a:pPr>
                <a:defRPr/>
              </a:pPr>
              <a:t>13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003291010"/>
              </p:ext>
            </p:extLst>
          </p:nvPr>
        </p:nvGraphicFramePr>
        <p:xfrm>
          <a:off x="539440" y="1556740"/>
          <a:ext cx="7849089" cy="3291840"/>
        </p:xfrm>
        <a:graphic>
          <a:graphicData uri="http://schemas.openxmlformats.org/drawingml/2006/table">
            <a:tbl>
              <a:tblPr bandRow="1">
                <a:tableStyleId>{5C22544A-7EE6-4342-B048-85BDC9FD1C3A}</a:tableStyleId>
              </a:tblPr>
              <a:tblGrid>
                <a:gridCol w="2967551"/>
                <a:gridCol w="4881538"/>
              </a:tblGrid>
              <a:tr h="370840">
                <a:tc>
                  <a:txBody>
                    <a:bodyPr/>
                    <a:lstStyle/>
                    <a:p>
                      <a:r>
                        <a:rPr lang="en-US" sz="2400" dirty="0" smtClean="0"/>
                        <a:t>End ramp</a:t>
                      </a:r>
                      <a:endParaRPr lang="en-US" sz="24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marL="285750" indent="-285750">
                        <a:buFont typeface="Arial"/>
                        <a:buChar char="•"/>
                      </a:pPr>
                      <a:r>
                        <a:rPr lang="en-US" sz="2400" dirty="0" err="1" smtClean="0"/>
                        <a:t>Betatron</a:t>
                      </a:r>
                      <a:r>
                        <a:rPr lang="en-US" sz="2400" baseline="0" dirty="0" smtClean="0"/>
                        <a:t> OK</a:t>
                      </a:r>
                    </a:p>
                    <a:p>
                      <a:pPr marL="285750" indent="-285750">
                        <a:buFont typeface="Arial"/>
                        <a:buChar char="•"/>
                      </a:pPr>
                      <a:r>
                        <a:rPr lang="en-US" sz="2400" baseline="0" dirty="0" smtClean="0"/>
                        <a:t>-900 Hz OK</a:t>
                      </a:r>
                    </a:p>
                    <a:p>
                      <a:pPr marL="285750" indent="-285750">
                        <a:buFont typeface="Arial"/>
                        <a:buChar char="•"/>
                      </a:pPr>
                      <a:r>
                        <a:rPr lang="en-US" sz="2400" baseline="0" dirty="0" smtClean="0"/>
                        <a:t>+900 Hz OK</a:t>
                      </a:r>
                      <a:endParaRPr lang="en-US" sz="24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r>
                        <a:rPr lang="en-US" sz="2400" dirty="0" smtClean="0"/>
                        <a:t>Reduced crossing angle</a:t>
                      </a:r>
                      <a:endParaRPr lang="en-US" sz="2400" dirty="0"/>
                    </a:p>
                  </a:txBody>
                  <a:tcPr>
                    <a:lnL w="12700" cap="flat" cmpd="sng" algn="ctr">
                      <a:solidFill>
                        <a:scrgbClr r="0" g="0" b="0"/>
                      </a:solidFill>
                      <a:prstDash val="solid"/>
                      <a:round/>
                      <a:headEnd type="none" w="med" len="med"/>
                      <a:tailEnd type="none" w="med" len="med"/>
                    </a:lnL>
                  </a:tcPr>
                </a:tc>
                <a:tc>
                  <a:txBody>
                    <a:bodyPr/>
                    <a:lstStyle/>
                    <a:p>
                      <a:pPr marL="285750" indent="-285750">
                        <a:buFont typeface="Arial"/>
                        <a:buChar char="•"/>
                      </a:pPr>
                      <a:r>
                        <a:rPr lang="en-US" sz="2400" dirty="0" err="1" smtClean="0"/>
                        <a:t>Betatron</a:t>
                      </a:r>
                      <a:r>
                        <a:rPr lang="en-US" sz="2400" baseline="0" dirty="0" smtClean="0"/>
                        <a:t> all planes OK</a:t>
                      </a:r>
                    </a:p>
                    <a:p>
                      <a:pPr marL="285750" indent="-285750">
                        <a:buFont typeface="Arial"/>
                        <a:buChar char="•"/>
                      </a:pPr>
                      <a:r>
                        <a:rPr lang="en-US" sz="2400" baseline="0" dirty="0" smtClean="0"/>
                        <a:t>Off momentum all OK except B2</a:t>
                      </a:r>
                      <a:endParaRPr lang="en-US" sz="2400" dirty="0"/>
                    </a:p>
                  </a:txBody>
                  <a:tcPr>
                    <a:lnR w="12700" cap="flat" cmpd="sng" algn="ctr">
                      <a:solidFill>
                        <a:scrgbClr r="0" g="0" b="0"/>
                      </a:solidFill>
                      <a:prstDash val="solid"/>
                      <a:round/>
                      <a:headEnd type="none" w="med" len="med"/>
                      <a:tailEnd type="none" w="med" len="med"/>
                    </a:lnR>
                  </a:tcPr>
                </a:tc>
              </a:tr>
              <a:tr h="370840">
                <a:tc>
                  <a:txBody>
                    <a:bodyPr/>
                    <a:lstStyle/>
                    <a:p>
                      <a:r>
                        <a:rPr lang="en-US" sz="2400" dirty="0" smtClean="0"/>
                        <a:t>3.5 m separation</a:t>
                      </a:r>
                      <a:r>
                        <a:rPr lang="en-US" sz="2400" baseline="0" dirty="0" smtClean="0"/>
                        <a:t> bump off</a:t>
                      </a:r>
                      <a:endParaRPr lang="en-US" sz="2400" dirty="0"/>
                    </a:p>
                  </a:txBody>
                  <a:tcPr>
                    <a:lnL w="12700" cap="flat" cmpd="sng" algn="ctr">
                      <a:solidFill>
                        <a:scrgbClr r="0" g="0" b="0"/>
                      </a:solidFill>
                      <a:prstDash val="solid"/>
                      <a:round/>
                      <a:headEnd type="none" w="med" len="med"/>
                      <a:tailEnd type="none" w="med" len="med"/>
                    </a:lnL>
                  </a:tcPr>
                </a:tc>
                <a:tc>
                  <a:txBody>
                    <a:bodyPr/>
                    <a:lstStyle/>
                    <a:p>
                      <a:pPr marL="285750" indent="-285750">
                        <a:buFont typeface="Arial"/>
                        <a:buChar char="•"/>
                      </a:pPr>
                      <a:r>
                        <a:rPr lang="en-US" sz="2400" dirty="0" smtClean="0"/>
                        <a:t>Set-up ongoing </a:t>
                      </a:r>
                    </a:p>
                    <a:p>
                      <a:pPr marL="285750" indent="-285750">
                        <a:buFont typeface="Arial"/>
                        <a:buChar char="•"/>
                      </a:pPr>
                      <a:r>
                        <a:rPr lang="en-US" sz="2400" dirty="0" smtClean="0"/>
                        <a:t>need 3 fills for qualification</a:t>
                      </a:r>
                      <a:endParaRPr lang="en-US" sz="2400" dirty="0"/>
                    </a:p>
                  </a:txBody>
                  <a:tcPr>
                    <a:lnR w="12700" cap="flat" cmpd="sng" algn="ctr">
                      <a:solidFill>
                        <a:scrgbClr r="0" g="0" b="0"/>
                      </a:solidFill>
                      <a:prstDash val="solid"/>
                      <a:round/>
                      <a:headEnd type="none" w="med" len="med"/>
                      <a:tailEnd type="none" w="med" len="med"/>
                    </a:lnR>
                  </a:tcPr>
                </a:tc>
              </a:tr>
              <a:tr h="370840">
                <a:tc>
                  <a:txBody>
                    <a:bodyPr/>
                    <a:lstStyle/>
                    <a:p>
                      <a:r>
                        <a:rPr lang="en-US" sz="2400" dirty="0" smtClean="0"/>
                        <a:t>BIAG dumps</a:t>
                      </a:r>
                      <a:endParaRPr lang="en-US" sz="24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marL="342900" indent="-342900">
                        <a:buFont typeface="Arial" pitchFamily="34" charset="0"/>
                        <a:buChar char="•"/>
                      </a:pPr>
                      <a:r>
                        <a:rPr lang="en-US" sz="2400" dirty="0" smtClean="0"/>
                        <a:t>To</a:t>
                      </a:r>
                      <a:r>
                        <a:rPr lang="en-US" sz="2400" baseline="0" dirty="0" smtClean="0"/>
                        <a:t> do at each set-up point</a:t>
                      </a:r>
                      <a:endParaRPr lang="en-US" sz="24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040604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Commissioning bunch trains status </a:t>
            </a:r>
            <a:endParaRPr lang="en-US" dirty="0"/>
          </a:p>
        </p:txBody>
      </p:sp>
      <p:sp>
        <p:nvSpPr>
          <p:cNvPr id="4" name="Slide Number Placeholder 3"/>
          <p:cNvSpPr>
            <a:spLocks noGrp="1"/>
          </p:cNvSpPr>
          <p:nvPr>
            <p:ph type="sldNum" sz="quarter" idx="11"/>
          </p:nvPr>
        </p:nvSpPr>
        <p:spPr/>
        <p:txBody>
          <a:bodyPr/>
          <a:lstStyle/>
          <a:p>
            <a:pPr>
              <a:defRPr/>
            </a:pPr>
            <a:fld id="{69CF8F24-2345-4359-A23A-40838D5E6DC1}" type="slidenum">
              <a:rPr lang="en-US" smtClean="0"/>
              <a:pPr>
                <a:defRPr/>
              </a:pPr>
              <a:t>14</a:t>
            </a:fld>
            <a:endParaRPr lang="en-US" dirty="0"/>
          </a:p>
        </p:txBody>
      </p:sp>
      <p:pic>
        <p:nvPicPr>
          <p:cNvPr id="2" name="Picture 1" descr="bunch-train-commissioning.bmp"/>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41080"/>
            <a:ext cx="9125134" cy="6116920"/>
          </a:xfrm>
          <a:prstGeom prst="rect">
            <a:avLst/>
          </a:prstGeom>
        </p:spPr>
      </p:pic>
      <p:sp>
        <p:nvSpPr>
          <p:cNvPr id="6" name="Rounded Rectangle 5"/>
          <p:cNvSpPr/>
          <p:nvPr/>
        </p:nvSpPr>
        <p:spPr bwMode="auto">
          <a:xfrm>
            <a:off x="179390" y="1268700"/>
            <a:ext cx="2160300" cy="2880399"/>
          </a:xfrm>
          <a:prstGeom prst="roundRect">
            <a:avLst/>
          </a:prstGeom>
          <a:solidFill>
            <a:srgbClr val="CCFFCC">
              <a:alpha val="57000"/>
            </a:srgbClr>
          </a:solidFill>
          <a:ln w="38100" cap="sq" cmpd="sng" algn="ctr">
            <a:solidFill>
              <a:srgbClr val="008000"/>
            </a:solidFill>
            <a:prstDash val="solid"/>
            <a:round/>
            <a:headEnd type="none" w="med" len="med"/>
            <a:tailEnd type="none" w="med" len="med"/>
          </a:ln>
          <a:effectLst/>
        </p:spPr>
        <p:txBody>
          <a:bodyPr/>
          <a:lstStyle/>
          <a:p>
            <a:endParaRPr lang="en-US" dirty="0" smtClean="0"/>
          </a:p>
          <a:p>
            <a:endParaRPr lang="en-US" dirty="0"/>
          </a:p>
        </p:txBody>
      </p:sp>
      <p:sp>
        <p:nvSpPr>
          <p:cNvPr id="7" name="Rounded Rectangle 6"/>
          <p:cNvSpPr/>
          <p:nvPr/>
        </p:nvSpPr>
        <p:spPr bwMode="auto">
          <a:xfrm>
            <a:off x="2987780" y="1268700"/>
            <a:ext cx="2304320" cy="3960550"/>
          </a:xfrm>
          <a:prstGeom prst="roundRect">
            <a:avLst/>
          </a:prstGeom>
          <a:solidFill>
            <a:srgbClr val="CCFFCC">
              <a:alpha val="57000"/>
            </a:srgbClr>
          </a:solidFill>
          <a:ln w="38100" cap="sq" cmpd="sng" algn="ctr">
            <a:solidFill>
              <a:srgbClr val="008000"/>
            </a:solidFill>
            <a:prstDash val="solid"/>
            <a:round/>
            <a:headEnd type="none" w="med" len="med"/>
            <a:tailEnd type="none" w="med" len="med"/>
          </a:ln>
          <a:effectLst/>
        </p:spPr>
        <p:txBody>
          <a:bodyPr/>
          <a:lstStyle/>
          <a:p>
            <a:endParaRPr lang="en-US" dirty="0" smtClean="0"/>
          </a:p>
          <a:p>
            <a:endParaRPr lang="en-US" dirty="0"/>
          </a:p>
        </p:txBody>
      </p:sp>
      <p:sp>
        <p:nvSpPr>
          <p:cNvPr id="8" name="Rounded Rectangle 7"/>
          <p:cNvSpPr/>
          <p:nvPr/>
        </p:nvSpPr>
        <p:spPr bwMode="auto">
          <a:xfrm>
            <a:off x="6300240" y="1268701"/>
            <a:ext cx="2520350" cy="2088290"/>
          </a:xfrm>
          <a:prstGeom prst="roundRect">
            <a:avLst/>
          </a:prstGeom>
          <a:solidFill>
            <a:srgbClr val="CCFFCC">
              <a:alpha val="57000"/>
            </a:srgbClr>
          </a:solidFill>
          <a:ln w="38100" cap="sq" cmpd="sng" algn="ctr">
            <a:solidFill>
              <a:srgbClr val="008000"/>
            </a:solidFill>
            <a:prstDash val="solid"/>
            <a:round/>
            <a:headEnd type="none" w="med" len="med"/>
            <a:tailEnd type="none" w="med" len="med"/>
          </a:ln>
          <a:effectLst/>
        </p:spPr>
        <p:txBody>
          <a:bodyPr/>
          <a:lstStyle/>
          <a:p>
            <a:endParaRPr lang="en-US" dirty="0" smtClean="0"/>
          </a:p>
          <a:p>
            <a:endParaRPr lang="en-US" dirty="0"/>
          </a:p>
        </p:txBody>
      </p:sp>
    </p:spTree>
    <p:extLst>
      <p:ext uri="{BB962C8B-B14F-4D97-AF65-F5344CB8AC3E}">
        <p14:creationId xmlns:p14="http://schemas.microsoft.com/office/powerpoint/2010/main" xmlns="" val="155337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24 hours</a:t>
            </a:r>
            <a:endParaRPr lang="en-GB" dirty="0"/>
          </a:p>
        </p:txBody>
      </p:sp>
      <p:sp>
        <p:nvSpPr>
          <p:cNvPr id="6" name="Content Placeholder 5"/>
          <p:cNvSpPr>
            <a:spLocks noGrp="1"/>
          </p:cNvSpPr>
          <p:nvPr>
            <p:ph idx="1"/>
          </p:nvPr>
        </p:nvSpPr>
        <p:spPr/>
        <p:txBody>
          <a:bodyPr/>
          <a:lstStyle/>
          <a:p>
            <a:r>
              <a:rPr lang="en-US" dirty="0" smtClean="0"/>
              <a:t>Collimator set-up &amp; loss maps</a:t>
            </a:r>
          </a:p>
          <a:p>
            <a:r>
              <a:rPr lang="en-US" dirty="0" smtClean="0"/>
              <a:t>This afternoon:</a:t>
            </a:r>
          </a:p>
          <a:p>
            <a:pPr lvl="1"/>
            <a:r>
              <a:rPr lang="en-US" dirty="0" smtClean="0"/>
              <a:t>injection protection wrap-up</a:t>
            </a:r>
          </a:p>
          <a:p>
            <a:pPr lvl="1"/>
            <a:r>
              <a:rPr lang="en-US" dirty="0" err="1" smtClean="0"/>
              <a:t>async</a:t>
            </a:r>
            <a:r>
              <a:rPr lang="en-US" dirty="0" smtClean="0"/>
              <a:t> dump at 450 GeV</a:t>
            </a:r>
          </a:p>
          <a:p>
            <a:pPr lvl="1"/>
            <a:r>
              <a:rPr lang="en-US" dirty="0" smtClean="0"/>
              <a:t>quench test at 450 GeV</a:t>
            </a:r>
          </a:p>
          <a:p>
            <a:r>
              <a:rPr lang="en-US" dirty="0" smtClean="0"/>
              <a:t>Overnight </a:t>
            </a:r>
          </a:p>
          <a:p>
            <a:pPr lvl="1"/>
            <a:r>
              <a:rPr lang="en-US" dirty="0" smtClean="0"/>
              <a:t>loss maps</a:t>
            </a:r>
          </a:p>
          <a:p>
            <a:r>
              <a:rPr lang="en-US" dirty="0" smtClean="0"/>
              <a:t>Tomorrow</a:t>
            </a:r>
          </a:p>
          <a:p>
            <a:pPr lvl="1"/>
            <a:r>
              <a:rPr lang="en-US" dirty="0" err="1" smtClean="0"/>
              <a:t>async</a:t>
            </a:r>
            <a:r>
              <a:rPr lang="en-US" dirty="0" smtClean="0"/>
              <a:t> dumps tests</a:t>
            </a:r>
            <a:endParaRPr lang="en-GB"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Date Placeholder 3"/>
          <p:cNvSpPr>
            <a:spLocks noGrp="1"/>
          </p:cNvSpPr>
          <p:nvPr>
            <p:ph type="dt" sz="half" idx="12"/>
          </p:nvPr>
        </p:nvSpPr>
        <p:spPr/>
        <p:txBody>
          <a:bodyPr/>
          <a:lstStyle/>
          <a:p>
            <a:fld id="{B5BB0F48-4862-994E-8CDE-8D34C81B5B35}" type="datetime1">
              <a:rPr lang="en-US" smtClean="0"/>
              <a:pPr/>
              <a:t>9/18/2010</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morning</a:t>
            </a:r>
            <a:endParaRPr lang="en-GB" dirty="0"/>
          </a:p>
        </p:txBody>
      </p:sp>
      <p:sp>
        <p:nvSpPr>
          <p:cNvPr id="3" name="Content Placeholder 2"/>
          <p:cNvSpPr>
            <a:spLocks noGrp="1"/>
          </p:cNvSpPr>
          <p:nvPr>
            <p:ph idx="1"/>
          </p:nvPr>
        </p:nvSpPr>
        <p:spPr>
          <a:xfrm>
            <a:off x="467430" y="1052670"/>
            <a:ext cx="8229600" cy="5111750"/>
          </a:xfrm>
        </p:spPr>
        <p:txBody>
          <a:bodyPr/>
          <a:lstStyle/>
          <a:p>
            <a:r>
              <a:rPr lang="en-US" dirty="0" smtClean="0"/>
              <a:t>Orbit difference at the end of the ramp with respect to the new reference. </a:t>
            </a:r>
          </a:p>
          <a:p>
            <a:pPr lvl="1"/>
            <a:r>
              <a:rPr lang="en-US" dirty="0" smtClean="0"/>
              <a:t>see some structure that is not very nice in IP2.</a:t>
            </a:r>
          </a:p>
          <a:p>
            <a:pPr lvl="1"/>
            <a:r>
              <a:rPr lang="en-US" dirty="0" smtClean="0"/>
              <a:t>Note that we tried SVD corrections for the structure in IP2 but we did not manage to correct it away (20% of the proposed SVD correction caused a significantly non closure...)  </a:t>
            </a:r>
            <a:endParaRPr lang="en-GB"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4C83DC62-E000-8648-9895-ECAE66F57B54}" type="datetime1">
              <a:rPr lang="en-US" smtClean="0"/>
              <a:pPr/>
              <a:t>9/18/2010</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187530" y="3645030"/>
            <a:ext cx="6912960" cy="276518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5420" y="764630"/>
            <a:ext cx="8229600" cy="5111750"/>
          </a:xfrm>
        </p:spPr>
        <p:txBody>
          <a:bodyPr/>
          <a:lstStyle/>
          <a:p>
            <a:r>
              <a:rPr lang="en-US" dirty="0" smtClean="0"/>
              <a:t>Squeeze – crossing angles reduced</a:t>
            </a:r>
          </a:p>
          <a:p>
            <a:pPr lvl="1"/>
            <a:r>
              <a:rPr lang="en-US" dirty="0" smtClean="0"/>
              <a:t>- Problem with the OFB non taking the "disable" for the Xing monitors during the squeeze part when the Xing is reduced from 170 to 100/110 </a:t>
            </a:r>
            <a:r>
              <a:rPr lang="en-US" dirty="0" err="1" smtClean="0"/>
              <a:t>urad</a:t>
            </a:r>
            <a:r>
              <a:rPr lang="en-US" dirty="0" smtClean="0"/>
              <a:t>; </a:t>
            </a:r>
            <a:br>
              <a:rPr lang="en-US" dirty="0" smtClean="0"/>
            </a:br>
            <a:r>
              <a:rPr lang="en-US" dirty="0" smtClean="0"/>
              <a:t>- Issues of coupling vs. feedback operation. </a:t>
            </a:r>
          </a:p>
          <a:p>
            <a:pPr lvl="1"/>
            <a:r>
              <a:rPr lang="en-US" dirty="0" smtClean="0"/>
              <a:t>New orbit established: "HIGH INT. REF, 3.5 TeV, 100/110 </a:t>
            </a:r>
            <a:r>
              <a:rPr lang="en-US" dirty="0" err="1" smtClean="0"/>
              <a:t>urad</a:t>
            </a:r>
            <a:r>
              <a:rPr lang="en-US" dirty="0" smtClean="0"/>
              <a:t>, for bunch trains" </a:t>
            </a:r>
          </a:p>
          <a:p>
            <a:r>
              <a:rPr lang="en-US" dirty="0" smtClean="0"/>
              <a:t>7 m</a:t>
            </a:r>
          </a:p>
          <a:p>
            <a:pPr lvl="1"/>
            <a:r>
              <a:rPr lang="en-US" dirty="0" smtClean="0"/>
              <a:t>Corrected the orbit back to the 110 reference within 30 um.</a:t>
            </a:r>
          </a:p>
          <a:p>
            <a:r>
              <a:rPr lang="en-US" dirty="0" smtClean="0"/>
              <a:t>13:56  3.5 m</a:t>
            </a:r>
          </a:p>
          <a:p>
            <a:r>
              <a:rPr lang="en-US" dirty="0" smtClean="0"/>
              <a:t>RCBXH3.L2 tripped when starting the physics beam process. </a:t>
            </a:r>
          </a:p>
          <a:p>
            <a:pPr lvl="1"/>
            <a:r>
              <a:rPr lang="en-US" dirty="0" smtClean="0"/>
              <a:t>the function that starts to fast and causes the QPS to detect a quench. FIXED</a:t>
            </a:r>
          </a:p>
          <a:p>
            <a:r>
              <a:rPr lang="en-US" dirty="0" smtClean="0"/>
              <a:t>Tested collimator functions</a:t>
            </a:r>
            <a:endParaRPr lang="en-GB"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4C83DC62-E000-8648-9895-ECAE66F57B54}" type="datetime1">
              <a:rPr lang="en-US" smtClean="0"/>
              <a:pPr/>
              <a:t>9/18/2010</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Orbit variation at tertiary</a:t>
            </a:r>
            <a:endParaRPr lang="en-GB"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4C83DC62-E000-8648-9895-ECAE66F57B54}" type="datetime1">
              <a:rPr lang="en-US" smtClean="0"/>
              <a:pPr/>
              <a:t>9/18/2010</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827480" y="980660"/>
            <a:ext cx="6875070" cy="510993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last step of squeeze </a:t>
            </a:r>
            <a:endParaRPr lang="en-GB"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Date Placeholder 3"/>
          <p:cNvSpPr>
            <a:spLocks noGrp="1"/>
          </p:cNvSpPr>
          <p:nvPr>
            <p:ph type="dt" sz="half" idx="12"/>
          </p:nvPr>
        </p:nvSpPr>
        <p:spPr/>
        <p:txBody>
          <a:bodyPr/>
          <a:lstStyle/>
          <a:p>
            <a:fld id="{B5BB0F48-4862-994E-8CDE-8D34C81B5B35}" type="datetime1">
              <a:rPr lang="en-US" smtClean="0"/>
              <a:pPr/>
              <a:t>9/18/2010</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331550" y="1196690"/>
            <a:ext cx="6235460" cy="4458090"/>
          </a:xfrm>
          <a:prstGeom prst="rect">
            <a:avLst/>
          </a:prstGeom>
          <a:noFill/>
          <a:ln w="9525">
            <a:noFill/>
            <a:miter lim="800000"/>
            <a:headEnd/>
            <a:tailEnd/>
          </a:ln>
        </p:spPr>
      </p:pic>
      <p:sp>
        <p:nvSpPr>
          <p:cNvPr id="6" name="TextBox 5"/>
          <p:cNvSpPr txBox="1"/>
          <p:nvPr/>
        </p:nvSpPr>
        <p:spPr>
          <a:xfrm>
            <a:off x="2771750" y="5805330"/>
            <a:ext cx="6192860" cy="400110"/>
          </a:xfrm>
          <a:prstGeom prst="rect">
            <a:avLst/>
          </a:prstGeom>
          <a:noFill/>
        </p:spPr>
        <p:txBody>
          <a:bodyPr wrap="square" rtlCol="0">
            <a:spAutoFit/>
          </a:bodyPr>
          <a:lstStyle/>
          <a:p>
            <a:r>
              <a:rPr lang="en-US" dirty="0" smtClean="0"/>
              <a:t>TCT vertical </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TCT in squeeze – jaw position plus tolerances</a:t>
            </a:r>
            <a:endParaRPr lang="en-US" sz="2400" dirty="0"/>
          </a:p>
        </p:txBody>
      </p:sp>
      <p:sp>
        <p:nvSpPr>
          <p:cNvPr id="3" name="Slide Number Placeholder 2"/>
          <p:cNvSpPr>
            <a:spLocks noGrp="1"/>
          </p:cNvSpPr>
          <p:nvPr>
            <p:ph type="sldNum" sz="quarter" idx="11"/>
          </p:nvPr>
        </p:nvSpPr>
        <p:spPr/>
        <p:txBody>
          <a:bodyPr/>
          <a:lstStyle/>
          <a:p>
            <a:pPr>
              <a:defRPr/>
            </a:pPr>
            <a:fld id="{EE9A8FA0-5CB1-47CC-8E14-97CA62F167CF}" type="slidenum">
              <a:rPr lang="en-US" smtClean="0"/>
              <a:pPr>
                <a:defRPr/>
              </a:pPr>
              <a:t>6</a:t>
            </a:fld>
            <a:endParaRPr lang="en-US" dirty="0"/>
          </a:p>
        </p:txBody>
      </p:sp>
      <p:pic>
        <p:nvPicPr>
          <p:cNvPr id="4" name="Picture 3" descr="Screen shot 2010-09-17 at 10.30.01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89000"/>
            <a:ext cx="9144000" cy="5072000"/>
          </a:xfrm>
          <a:prstGeom prst="rect">
            <a:avLst/>
          </a:prstGeom>
        </p:spPr>
      </p:pic>
    </p:spTree>
    <p:extLst>
      <p:ext uri="{BB962C8B-B14F-4D97-AF65-F5344CB8AC3E}">
        <p14:creationId xmlns:p14="http://schemas.microsoft.com/office/powerpoint/2010/main" xmlns="" val="3817621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Collimator functions in squeeze</a:t>
            </a:r>
            <a:endParaRPr lang="en-GB"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Date Placeholder 3"/>
          <p:cNvSpPr>
            <a:spLocks noGrp="1"/>
          </p:cNvSpPr>
          <p:nvPr>
            <p:ph type="dt" sz="half" idx="12"/>
          </p:nvPr>
        </p:nvSpPr>
        <p:spPr/>
        <p:txBody>
          <a:bodyPr/>
          <a:lstStyle/>
          <a:p>
            <a:fld id="{B5BB0F48-4862-994E-8CDE-8D34C81B5B35}" type="datetime1">
              <a:rPr lang="en-US" smtClean="0"/>
              <a:pPr/>
              <a:t>9/18/2010</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043510" y="1268700"/>
            <a:ext cx="6422681" cy="499599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Friday afternoon</a:t>
            </a:r>
            <a:endParaRPr lang="en-GB" dirty="0"/>
          </a:p>
        </p:txBody>
      </p:sp>
      <p:sp>
        <p:nvSpPr>
          <p:cNvPr id="6" name="Content Placeholder 5"/>
          <p:cNvSpPr>
            <a:spLocks noGrp="1"/>
          </p:cNvSpPr>
          <p:nvPr>
            <p:ph idx="1"/>
          </p:nvPr>
        </p:nvSpPr>
        <p:spPr>
          <a:xfrm>
            <a:off x="467430" y="980660"/>
            <a:ext cx="8229600" cy="5111750"/>
          </a:xfrm>
        </p:spPr>
        <p:txBody>
          <a:bodyPr/>
          <a:lstStyle/>
          <a:p>
            <a:r>
              <a:rPr lang="en-US" dirty="0" smtClean="0"/>
              <a:t>Access to fix skew quadrupole circuit</a:t>
            </a:r>
          </a:p>
          <a:p>
            <a:r>
              <a:rPr lang="en-US" sz="1800" b="1" dirty="0" smtClean="0">
                <a:solidFill>
                  <a:srgbClr val="FF0000"/>
                </a:solidFill>
              </a:rPr>
              <a:t>VALDATION OF PIC</a:t>
            </a:r>
            <a:r>
              <a:rPr lang="en-US" sz="1800" dirty="0" smtClean="0"/>
              <a:t>. </a:t>
            </a:r>
            <a:br>
              <a:rPr lang="en-US" sz="1800" dirty="0" smtClean="0"/>
            </a:br>
            <a:r>
              <a:rPr lang="en-US" sz="1800" dirty="0" smtClean="0"/>
              <a:t>Together with Bruno Puccio and Gert-Jan Coelingh, we performed several tests, on the circuits of sector 81 powered from UA87, to validate the PIC connection </a:t>
            </a:r>
            <a:r>
              <a:rPr lang="en-US" sz="1800" dirty="0" err="1" smtClean="0"/>
              <a:t>vs</a:t>
            </a:r>
            <a:r>
              <a:rPr lang="en-US" sz="1800" dirty="0" smtClean="0"/>
              <a:t> QPS and PC, after the ANYBUS interface replacement of yesterday. </a:t>
            </a:r>
            <a:br>
              <a:rPr lang="en-US" sz="1800" dirty="0" smtClean="0"/>
            </a:br>
            <a:r>
              <a:rPr lang="en-US" sz="1800" dirty="0" smtClean="0"/>
              <a:t>We first checked the Global Protection Mechanism functionality, by generating a FPA on the RB.A81 and verifying the removal of the powering permit on all circuits. Result OK. This confirmed, at the same time, the capability of PIC of removing the power permit from all individual circuits in case of problems. </a:t>
            </a:r>
            <a:br>
              <a:rPr lang="en-US" sz="1800" dirty="0" smtClean="0"/>
            </a:br>
            <a:r>
              <a:rPr lang="en-US" sz="1800" dirty="0" smtClean="0"/>
              <a:t>We then performed 2 PIC tests: the PIC2_QPS_OK on all circuits and the PIC2_POWERING_FAILURE test on all main circuits. The first one aimed at verifying the good connection between QPS and PIC and the second one the connection between PIC and PC (not really needed for the converter itself, but to check the ability of PIC to dump the beam in case of a converter fault). </a:t>
            </a:r>
            <a:r>
              <a:rPr lang="en-US" dirty="0" smtClean="0"/>
              <a:t/>
            </a:r>
            <a:br>
              <a:rPr lang="en-US" dirty="0" smtClean="0"/>
            </a:br>
            <a:endParaRPr lang="en-GB"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Date Placeholder 3"/>
          <p:cNvSpPr>
            <a:spLocks noGrp="1"/>
          </p:cNvSpPr>
          <p:nvPr>
            <p:ph type="dt" sz="half" idx="12"/>
          </p:nvPr>
        </p:nvSpPr>
        <p:spPr/>
        <p:txBody>
          <a:bodyPr/>
          <a:lstStyle/>
          <a:p>
            <a:fld id="{B5BB0F48-4862-994E-8CDE-8D34C81B5B35}" type="datetime1">
              <a:rPr lang="en-US" smtClean="0"/>
              <a:pPr/>
              <a:t>9/18/2010</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evening</a:t>
            </a:r>
            <a:endParaRPr lang="en-GB" dirty="0"/>
          </a:p>
        </p:txBody>
      </p:sp>
      <p:sp>
        <p:nvSpPr>
          <p:cNvPr id="3" name="Content Placeholder 2"/>
          <p:cNvSpPr>
            <a:spLocks noGrp="1"/>
          </p:cNvSpPr>
          <p:nvPr>
            <p:ph idx="1"/>
          </p:nvPr>
        </p:nvSpPr>
        <p:spPr/>
        <p:txBody>
          <a:bodyPr/>
          <a:lstStyle/>
          <a:p>
            <a:r>
              <a:rPr lang="en-US" dirty="0" smtClean="0"/>
              <a:t>Kajetan tested the automatic BPM gain switching at </a:t>
            </a:r>
            <a:r>
              <a:rPr lang="en-US" dirty="0" err="1" smtClean="0"/>
              <a:t>overinjection</a:t>
            </a:r>
            <a:r>
              <a:rPr lang="en-US" dirty="0" smtClean="0"/>
              <a:t>, a good start. </a:t>
            </a:r>
          </a:p>
          <a:p>
            <a:r>
              <a:rPr lang="en-US" dirty="0" smtClean="0"/>
              <a:t>21:07 start ramp</a:t>
            </a:r>
          </a:p>
          <a:p>
            <a:pPr lvl="1"/>
            <a:r>
              <a:rPr lang="en-US" dirty="0" smtClean="0"/>
              <a:t>eek – chromaticity all over the place following feed-forward &amp; attempt to run without TFB – lose beam 2</a:t>
            </a:r>
          </a:p>
          <a:p>
            <a:pPr lvl="1"/>
            <a:r>
              <a:rPr lang="en-US" dirty="0" smtClean="0"/>
              <a:t>possibly related to differences between </a:t>
            </a:r>
            <a:r>
              <a:rPr lang="en-US" dirty="0" err="1" smtClean="0"/>
              <a:t>rampdown</a:t>
            </a:r>
            <a:r>
              <a:rPr lang="en-US" dirty="0" smtClean="0"/>
              <a:t>/combo and pre-cycle following access</a:t>
            </a:r>
          </a:p>
          <a:p>
            <a:r>
              <a:rPr lang="en-US" dirty="0" smtClean="0"/>
              <a:t>Uncover some interesting features of orbit feedback when trying to go through squeeze with one beam</a:t>
            </a:r>
          </a:p>
          <a:p>
            <a:pPr lvl="1"/>
            <a:endParaRPr lang="en-GB"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fld id="{4C83DC62-E000-8648-9895-ECAE66F57B54}" type="datetime1">
              <a:rPr lang="en-US" smtClean="0"/>
              <a:pPr/>
              <a:t>9/18/2010</a:t>
            </a:fld>
            <a:endParaRPr lang="en-US" dirty="0"/>
          </a:p>
        </p:txBody>
      </p:sp>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40220</TotalTime>
  <Words>597</Words>
  <Application>Microsoft Office PowerPoint</Application>
  <PresentationFormat>On-screen Show (4:3)</PresentationFormat>
  <Paragraphs>98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Pixel</vt:lpstr>
      <vt:lpstr>Friday morning</vt:lpstr>
      <vt:lpstr>Friday morning</vt:lpstr>
      <vt:lpstr>Slide 3</vt:lpstr>
      <vt:lpstr>Orbit variation at tertiary</vt:lpstr>
      <vt:lpstr>During last step of squeeze </vt:lpstr>
      <vt:lpstr>TCT in squeeze – jaw position plus tolerances</vt:lpstr>
      <vt:lpstr>Collimator functions in squeeze</vt:lpstr>
      <vt:lpstr>Friday afternoon</vt:lpstr>
      <vt:lpstr>Friday evening</vt:lpstr>
      <vt:lpstr>OFB featires</vt:lpstr>
      <vt:lpstr>Saturday morning</vt:lpstr>
      <vt:lpstr>loss map +900 Hz. Flattop, 170 urad crossing angles.</vt:lpstr>
      <vt:lpstr>Qualification - status</vt:lpstr>
      <vt:lpstr>Commissioning bunch trains status </vt:lpstr>
      <vt:lpstr>Next 24 hours</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Quentin King</dc:creator>
  <cp:lastModifiedBy>Lamont</cp:lastModifiedBy>
  <cp:revision>1996</cp:revision>
  <dcterms:created xsi:type="dcterms:W3CDTF">2010-07-26T05:43:59Z</dcterms:created>
  <dcterms:modified xsi:type="dcterms:W3CDTF">2010-09-18T13:12:38Z</dcterms:modified>
</cp:coreProperties>
</file>