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8"/>
  </p:notesMasterIdLst>
  <p:handoutMasterIdLst>
    <p:handoutMasterId r:id="rId29"/>
  </p:handoutMasterIdLst>
  <p:sldIdLst>
    <p:sldId id="964" r:id="rId2"/>
    <p:sldId id="967" r:id="rId3"/>
    <p:sldId id="969" r:id="rId4"/>
    <p:sldId id="968" r:id="rId5"/>
    <p:sldId id="970" r:id="rId6"/>
    <p:sldId id="971" r:id="rId7"/>
    <p:sldId id="978" r:id="rId8"/>
    <p:sldId id="979" r:id="rId9"/>
    <p:sldId id="981" r:id="rId10"/>
    <p:sldId id="982" r:id="rId11"/>
    <p:sldId id="983" r:id="rId12"/>
    <p:sldId id="990" r:id="rId13"/>
    <p:sldId id="984" r:id="rId14"/>
    <p:sldId id="985" r:id="rId15"/>
    <p:sldId id="986" r:id="rId16"/>
    <p:sldId id="988" r:id="rId17"/>
    <p:sldId id="991" r:id="rId18"/>
    <p:sldId id="974" r:id="rId19"/>
    <p:sldId id="989" r:id="rId20"/>
    <p:sldId id="992" r:id="rId21"/>
    <p:sldId id="997" r:id="rId22"/>
    <p:sldId id="998" r:id="rId23"/>
    <p:sldId id="976" r:id="rId24"/>
    <p:sldId id="975" r:id="rId25"/>
    <p:sldId id="977" r:id="rId26"/>
    <p:sldId id="993" r:id="rId27"/>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varScale="1">
        <p:scale>
          <a:sx n="89" d="100"/>
          <a:sy n="89" d="100"/>
        </p:scale>
        <p:origin x="-1698" y="-10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9/13/2010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675235A8-3F30-CD4B-93C3-534293F9D99E}" type="datetime1">
              <a:rPr lang="en-US" smtClean="0"/>
              <a:pPr/>
              <a:t>9/13/2010</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B5EB0835-724C-DB4C-B87E-E5087EDD3B4C}" type="datetime1">
              <a:rPr lang="en-US" smtClean="0"/>
              <a:pPr/>
              <a:t>9/13/2010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C8375E1-4E61-3444-AD31-027B9FCB23D9}" type="datetime1">
              <a:rPr lang="en-US" smtClean="0"/>
              <a:pPr/>
              <a:t>9/13/2010</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A374CA7F-3769-7E42-8A21-FB86B1656F95}" type="datetime1">
              <a:rPr lang="en-US" smtClean="0"/>
              <a:pPr/>
              <a:t>9/13/2010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6FCAEBFB-D3B7-5C4D-9F05-2939C62AA7B9}" type="datetime1">
              <a:rPr lang="en-US" smtClean="0"/>
              <a:pPr/>
              <a:t>9/13/2010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23AB7DAF-1FA9-1144-9D4E-316596D676A8}" type="datetime1">
              <a:rPr lang="en-US" smtClean="0"/>
              <a:pPr>
                <a:defRPr/>
              </a:pPr>
              <a:t>9/13/2010</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C83DC62-E000-8648-9895-ECAE66F57B54}" type="datetime1">
              <a:rPr lang="en-US" smtClean="0"/>
              <a:pPr/>
              <a:t>9/13/2010</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99B340B-B6C7-C244-BBB6-929F08A9C8F7}" type="datetime1">
              <a:rPr lang="en-US" smtClean="0"/>
              <a:pPr/>
              <a:t>9/13/2010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918A62C-E5F6-204F-BE87-40A651DA39B6}" type="datetime1">
              <a:rPr lang="en-US" smtClean="0"/>
              <a:pPr/>
              <a:t>9/13/2010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5DEACDEB-B86A-A245-A93D-B51381F6EE9B}" type="datetime1">
              <a:rPr lang="en-US" smtClean="0"/>
              <a:pPr/>
              <a:t>9/13/2010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B5BB0F48-4862-994E-8CDE-8D34C81B5B35}" type="datetime1">
              <a:rPr lang="en-US" smtClean="0"/>
              <a:pPr/>
              <a:t>9/13/2010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6048975A-2FA0-5C48-9028-A7DBE418C15D}" type="datetime1">
              <a:rPr lang="en-US" smtClean="0"/>
              <a:pPr/>
              <a:t>9/13/2010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973BDDA5-D933-FA44-A43D-BCC1CC882D52}" type="datetime1">
              <a:rPr lang="en-US" smtClean="0"/>
              <a:pPr/>
              <a:t>9/13/2010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09950CC-3B82-5E45-A678-5CFAC51B5E2A}" type="datetime1">
              <a:rPr lang="en-US" smtClean="0"/>
              <a:pPr/>
              <a:t>9/13/2010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174C0405-9B1B-A14E-B00B-BFBFE2BB4C58}" type="datetime1">
              <a:rPr lang="en-US" smtClean="0"/>
              <a:pPr/>
              <a:t>9/13/2010</a:t>
            </a:fld>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Week 36</a:t>
            </a:r>
          </a:p>
        </p:txBody>
      </p:sp>
      <p:sp>
        <p:nvSpPr>
          <p:cNvPr id="3" name="Content Placeholder 2"/>
          <p:cNvSpPr>
            <a:spLocks noGrp="1"/>
          </p:cNvSpPr>
          <p:nvPr>
            <p:ph idx="1"/>
          </p:nvPr>
        </p:nvSpPr>
        <p:spPr>
          <a:xfrm>
            <a:off x="467430" y="886630"/>
            <a:ext cx="8334214" cy="5638800"/>
          </a:xfrm>
        </p:spPr>
        <p:txBody>
          <a:bodyPr/>
          <a:lstStyle/>
          <a:p>
            <a:r>
              <a:rPr lang="en-GB" dirty="0" smtClean="0"/>
              <a:t>Machine coordinators 	</a:t>
            </a:r>
            <a:r>
              <a:rPr lang="en-GB" dirty="0" err="1" smtClean="0"/>
              <a:t>R.Assmann</a:t>
            </a:r>
            <a:r>
              <a:rPr lang="en-GB" dirty="0" smtClean="0"/>
              <a:t>, </a:t>
            </a:r>
            <a:r>
              <a:rPr lang="en-GB" dirty="0" err="1" smtClean="0"/>
              <a:t>R.Bailey</a:t>
            </a:r>
            <a:endParaRPr lang="en-GB" dirty="0" smtClean="0"/>
          </a:p>
          <a:p>
            <a:r>
              <a:rPr lang="en-GB" dirty="0" smtClean="0"/>
              <a:t>Main aims for the week</a:t>
            </a:r>
          </a:p>
          <a:p>
            <a:pPr lvl="1"/>
            <a:r>
              <a:rPr lang="en-GB" dirty="0" smtClean="0"/>
              <a:t>Work with ramp and squeeze at 10 A/s </a:t>
            </a:r>
          </a:p>
          <a:p>
            <a:pPr lvl="1"/>
            <a:r>
              <a:rPr lang="en-GB" dirty="0" smtClean="0"/>
              <a:t>Commission bunch trains on crossing angles</a:t>
            </a:r>
          </a:p>
          <a:p>
            <a:pPr lvl="2"/>
            <a:r>
              <a:rPr lang="en-GB" dirty="0" smtClean="0"/>
              <a:t>Setting up for injection of unsafe beams</a:t>
            </a:r>
          </a:p>
          <a:p>
            <a:pPr lvl="2"/>
            <a:r>
              <a:rPr lang="en-GB" dirty="0" smtClean="0"/>
              <a:t>Setting up ramp and squeeze</a:t>
            </a:r>
          </a:p>
          <a:p>
            <a:pPr lvl="2"/>
            <a:r>
              <a:rPr lang="en-GB" dirty="0" smtClean="0"/>
              <a:t>Setting up IR collimation through the cycle</a:t>
            </a:r>
          </a:p>
          <a:p>
            <a:pPr lvl="2"/>
            <a:r>
              <a:rPr lang="en-GB" dirty="0" smtClean="0"/>
              <a:t>Setting up RF, transverse damper, BI etc for new conditions</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graphicFrame>
        <p:nvGraphicFramePr>
          <p:cNvPr id="7" name="Table 6"/>
          <p:cNvGraphicFramePr>
            <a:graphicFrameLocks noGrp="1"/>
          </p:cNvGraphicFramePr>
          <p:nvPr/>
        </p:nvGraphicFramePr>
        <p:xfrm>
          <a:off x="251397" y="4521745"/>
          <a:ext cx="8569192" cy="1571625"/>
        </p:xfrm>
        <a:graphic>
          <a:graphicData uri="http://schemas.openxmlformats.org/drawingml/2006/table">
            <a:tbl>
              <a:tblPr/>
              <a:tblGrid>
                <a:gridCol w="2726560"/>
                <a:gridCol w="730329"/>
                <a:gridCol w="730329"/>
                <a:gridCol w="730329"/>
                <a:gridCol w="730329"/>
                <a:gridCol w="730329"/>
                <a:gridCol w="730329"/>
                <a:gridCol w="730329"/>
                <a:gridCol w="730329"/>
              </a:tblGrid>
              <a:tr h="288040">
                <a:tc>
                  <a:txBody>
                    <a:bodyPr/>
                    <a:lstStyle/>
                    <a:p>
                      <a:pPr algn="l" fontAlgn="b"/>
                      <a:r>
                        <a:rPr lang="en-US" sz="2000" b="1" i="0" u="none" strike="noStrike" dirty="0">
                          <a:solidFill>
                            <a:srgbClr val="000000"/>
                          </a:solidFill>
                          <a:latin typeface="Calibri"/>
                        </a:rPr>
                        <a:t> </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Mon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Tue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Thu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Fri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Sat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40">
                <a:tc>
                  <a:txBody>
                    <a:bodyPr/>
                    <a:lstStyle/>
                    <a:p>
                      <a:pPr algn="l" fontAlgn="b"/>
                      <a:r>
                        <a:rPr lang="en-US" sz="2000" b="1" i="0" u="none" strike="noStrike" dirty="0">
                          <a:solidFill>
                            <a:srgbClr val="000000"/>
                          </a:solidFill>
                          <a:latin typeface="Calibri"/>
                        </a:rPr>
                        <a:t>Beam availability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40">
                <a:tc>
                  <a:txBody>
                    <a:bodyPr/>
                    <a:lstStyle/>
                    <a:p>
                      <a:pPr algn="l" fontAlgn="b"/>
                      <a:r>
                        <a:rPr lang="en-US" sz="2000" b="1" i="0" u="none" strike="noStrike" dirty="0">
                          <a:solidFill>
                            <a:srgbClr val="000000"/>
                          </a:solidFill>
                          <a:latin typeface="Calibri"/>
                        </a:rPr>
                        <a:t>Set-up without beam</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40">
                <a:tc>
                  <a:txBody>
                    <a:bodyPr/>
                    <a:lstStyle/>
                    <a:p>
                      <a:pPr algn="l" fontAlgn="b"/>
                      <a:r>
                        <a:rPr lang="en-US" sz="2000" b="1" i="0" u="none" strike="noStrike" dirty="0">
                          <a:solidFill>
                            <a:srgbClr val="000000"/>
                          </a:solidFill>
                          <a:latin typeface="Calibri"/>
                        </a:rPr>
                        <a:t>Faults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40">
                <a:tc>
                  <a:txBody>
                    <a:bodyPr/>
                    <a:lstStyle/>
                    <a:p>
                      <a:pPr algn="l" fontAlgn="b"/>
                      <a:r>
                        <a:rPr lang="en-US" sz="2000" b="1" i="0" u="none" strike="noStrike" dirty="0">
                          <a:solidFill>
                            <a:srgbClr val="000000"/>
                          </a:solidFill>
                          <a:latin typeface="Calibri"/>
                        </a:rPr>
                        <a:t> </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Off-Momentum Aperture B1</a:t>
            </a:r>
            <a:endParaRPr lang="en-US" dirty="0"/>
          </a:p>
        </p:txBody>
      </p:sp>
      <p:sp>
        <p:nvSpPr>
          <p:cNvPr id="3" name="Content Placeholder 2"/>
          <p:cNvSpPr>
            <a:spLocks noGrp="1"/>
          </p:cNvSpPr>
          <p:nvPr>
            <p:ph idx="1"/>
          </p:nvPr>
        </p:nvSpPr>
        <p:spPr/>
        <p:txBody>
          <a:bodyPr/>
          <a:lstStyle/>
          <a:p>
            <a:r>
              <a:rPr lang="en-US" dirty="0" smtClean="0"/>
              <a:t>For large momentum offset (0.3%): losses in Q10.R6</a:t>
            </a:r>
          </a:p>
          <a:p>
            <a:r>
              <a:rPr lang="en-US" dirty="0" smtClean="0"/>
              <a:t>For specified momentum offset (0.15%): losses in Q6.R2 (same bottleneck as on-momentum).</a:t>
            </a:r>
          </a:p>
          <a:p>
            <a:r>
              <a:rPr lang="en-US" dirty="0" smtClean="0"/>
              <a:t>Aperture in Q6.R2 was reduced from 12.5 sig to 11 sig.</a:t>
            </a:r>
          </a:p>
          <a:p>
            <a:r>
              <a:rPr lang="en-US" dirty="0" smtClean="0"/>
              <a:t>The equivalent n1=9.2 must be compared to design of n1=7.</a:t>
            </a:r>
          </a:p>
          <a:p>
            <a:r>
              <a:rPr lang="en-US" dirty="0" smtClean="0"/>
              <a:t>Difference probably due to better orbit. </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10</a:t>
            </a:fld>
            <a:r>
              <a:rPr lang="en-US" smtClean="0">
                <a:solidFill>
                  <a:srgbClr val="FFFFFF"/>
                </a:solidFill>
              </a:rPr>
              <a:t> </a:t>
            </a:r>
            <a:endParaRPr lang="en-US">
              <a:solidFill>
                <a:srgbClr val="FFFFFF"/>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Conclusion from Aperture</a:t>
            </a:r>
            <a:endParaRPr lang="en-US" dirty="0"/>
          </a:p>
        </p:txBody>
      </p:sp>
      <p:sp>
        <p:nvSpPr>
          <p:cNvPr id="3" name="Content Placeholder 2"/>
          <p:cNvSpPr>
            <a:spLocks noGrp="1"/>
          </p:cNvSpPr>
          <p:nvPr>
            <p:ph idx="1"/>
          </p:nvPr>
        </p:nvSpPr>
        <p:spPr>
          <a:xfrm>
            <a:off x="228600" y="930250"/>
            <a:ext cx="8686800" cy="3146840"/>
          </a:xfrm>
        </p:spPr>
        <p:txBody>
          <a:bodyPr/>
          <a:lstStyle/>
          <a:p>
            <a:r>
              <a:rPr lang="en-US" b="1" dirty="0" smtClean="0">
                <a:solidFill>
                  <a:srgbClr val="FF0000"/>
                </a:solidFill>
              </a:rPr>
              <a:t>Plenty of aperture at triplets: &gt; 13 </a:t>
            </a:r>
            <a:r>
              <a:rPr lang="en-US" b="1" dirty="0" err="1" smtClean="0">
                <a:solidFill>
                  <a:srgbClr val="FF0000"/>
                </a:solidFill>
                <a:latin typeface="Symbol" charset="2"/>
                <a:cs typeface="Symbol" charset="2"/>
              </a:rPr>
              <a:t>s</a:t>
            </a:r>
            <a:r>
              <a:rPr lang="en-US" b="1" dirty="0" smtClean="0">
                <a:solidFill>
                  <a:srgbClr val="FF0000"/>
                </a:solidFill>
                <a:latin typeface="Symbol" charset="2"/>
                <a:cs typeface="Symbol" charset="2"/>
              </a:rPr>
              <a:t>	</a:t>
            </a:r>
            <a:r>
              <a:rPr lang="en-US" b="1" dirty="0" smtClean="0">
                <a:solidFill>
                  <a:srgbClr val="FF0000"/>
                </a:solidFill>
                <a:cs typeface="Arial"/>
              </a:rPr>
              <a:t>(n1 &gt; 10)</a:t>
            </a:r>
          </a:p>
          <a:p>
            <a:r>
              <a:rPr lang="en-US" dirty="0" smtClean="0"/>
              <a:t>Can open </a:t>
            </a:r>
            <a:r>
              <a:rPr lang="en-US" dirty="0" smtClean="0">
                <a:solidFill>
                  <a:srgbClr val="FF0000"/>
                </a:solidFill>
              </a:rPr>
              <a:t>tertiary collimators</a:t>
            </a:r>
            <a:r>
              <a:rPr lang="en-US" dirty="0" smtClean="0"/>
              <a:t>, e.g. to </a:t>
            </a:r>
            <a:r>
              <a:rPr lang="en-US" dirty="0" smtClean="0">
                <a:solidFill>
                  <a:srgbClr val="FF0000"/>
                </a:solidFill>
              </a:rPr>
              <a:t>13 </a:t>
            </a:r>
            <a:r>
              <a:rPr lang="en-US" dirty="0" err="1" smtClean="0">
                <a:solidFill>
                  <a:srgbClr val="FF0000"/>
                </a:solidFill>
                <a:latin typeface="Symbol" charset="2"/>
                <a:cs typeface="Symbol" charset="2"/>
              </a:rPr>
              <a:t>s</a:t>
            </a:r>
            <a:r>
              <a:rPr lang="en-US" dirty="0" smtClean="0">
                <a:solidFill>
                  <a:srgbClr val="FF0000"/>
                </a:solidFill>
              </a:rPr>
              <a:t> at injection</a:t>
            </a:r>
            <a:r>
              <a:rPr lang="en-US" dirty="0" smtClean="0"/>
              <a:t>.</a:t>
            </a:r>
          </a:p>
          <a:p>
            <a:r>
              <a:rPr lang="en-US" dirty="0" smtClean="0"/>
              <a:t>Will provide 6 </a:t>
            </a:r>
            <a:r>
              <a:rPr lang="en-US" dirty="0" smtClean="0">
                <a:latin typeface="Symbol" charset="2"/>
                <a:cs typeface="Symbol" charset="2"/>
              </a:rPr>
              <a:t>s</a:t>
            </a:r>
            <a:r>
              <a:rPr lang="en-US" dirty="0" smtClean="0"/>
              <a:t> margin to injection and dump protection. </a:t>
            </a:r>
            <a:endParaRPr lang="en-US" b="1" dirty="0" smtClean="0">
              <a:solidFill>
                <a:srgbClr val="FF0000"/>
              </a:solidFill>
            </a:endParaRPr>
          </a:p>
          <a:p>
            <a:endParaRPr lang="en-US" b="1" dirty="0" smtClean="0">
              <a:solidFill>
                <a:srgbClr val="FF0000"/>
              </a:solidFill>
            </a:endParaRPr>
          </a:p>
          <a:p>
            <a:r>
              <a:rPr lang="en-US" b="1" dirty="0" smtClean="0">
                <a:solidFill>
                  <a:srgbClr val="FF0000"/>
                </a:solidFill>
              </a:rPr>
              <a:t>Can stay with 170 </a:t>
            </a:r>
            <a:r>
              <a:rPr lang="en-US" b="1" dirty="0" err="1" smtClean="0">
                <a:solidFill>
                  <a:srgbClr val="FF0000"/>
                </a:solidFill>
                <a:latin typeface="Symbol" charset="2"/>
                <a:cs typeface="Symbol" charset="2"/>
              </a:rPr>
              <a:t>m</a:t>
            </a:r>
            <a:r>
              <a:rPr lang="en-US" b="1" dirty="0" err="1" smtClean="0">
                <a:solidFill>
                  <a:srgbClr val="FF0000"/>
                </a:solidFill>
              </a:rPr>
              <a:t>rad</a:t>
            </a:r>
            <a:r>
              <a:rPr lang="en-US" b="1" dirty="0" smtClean="0">
                <a:solidFill>
                  <a:srgbClr val="FF0000"/>
                </a:solidFill>
              </a:rPr>
              <a:t> crossing angle at injection. </a:t>
            </a:r>
            <a:r>
              <a:rPr lang="en-US" dirty="0" smtClean="0"/>
              <a:t>Only possible reason to change: simplify operational procedure: same settings at injection and top energy.</a:t>
            </a:r>
            <a:br>
              <a:rPr lang="en-US" dirty="0" smtClean="0"/>
            </a:br>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11</a:t>
            </a:fld>
            <a:r>
              <a:rPr lang="en-US" smtClean="0">
                <a:solidFill>
                  <a:srgbClr val="FFFFFF"/>
                </a:solidFill>
              </a:rPr>
              <a:t> </a:t>
            </a:r>
            <a:endParaRPr lang="en-US">
              <a:solidFill>
                <a:srgbClr val="FFFFFF"/>
              </a:solidFill>
            </a:endParaRPr>
          </a:p>
        </p:txBody>
      </p:sp>
      <p:sp>
        <p:nvSpPr>
          <p:cNvPr id="6" name="TextBox 5"/>
          <p:cNvSpPr txBox="1"/>
          <p:nvPr/>
        </p:nvSpPr>
        <p:spPr>
          <a:xfrm>
            <a:off x="254106" y="4365130"/>
            <a:ext cx="8191666" cy="2369880"/>
          </a:xfrm>
          <a:prstGeom prst="rect">
            <a:avLst/>
          </a:prstGeom>
          <a:noFill/>
          <a:ln>
            <a:solidFill>
              <a:schemeClr val="bg2"/>
            </a:solidFill>
          </a:ln>
        </p:spPr>
        <p:txBody>
          <a:bodyPr wrap="none" rtlCol="0">
            <a:spAutoFit/>
          </a:bodyPr>
          <a:lstStyle/>
          <a:p>
            <a:r>
              <a:rPr lang="en-US" sz="2800" b="1" dirty="0" smtClean="0"/>
              <a:t>Subsequent decision (Saturday)</a:t>
            </a:r>
          </a:p>
          <a:p>
            <a:r>
              <a:rPr lang="en-US" b="1" dirty="0" smtClean="0"/>
              <a:t>Stay with 170urad crossing angle at injection</a:t>
            </a:r>
          </a:p>
          <a:p>
            <a:r>
              <a:rPr lang="en-US" b="1" dirty="0" smtClean="0"/>
              <a:t>This will then be valid for all bunch spacing in the future</a:t>
            </a:r>
          </a:p>
          <a:p>
            <a:r>
              <a:rPr lang="en-US" b="1" dirty="0" smtClean="0"/>
              <a:t>Open tertiary collimators to 13 </a:t>
            </a:r>
            <a:r>
              <a:rPr lang="en-US" b="1" dirty="0" smtClean="0">
                <a:latin typeface="Symbol" charset="2"/>
                <a:cs typeface="Symbol" charset="2"/>
              </a:rPr>
              <a:t>s</a:t>
            </a:r>
            <a:r>
              <a:rPr lang="en-US" b="1" dirty="0" smtClean="0"/>
              <a:t> at injection (from 8.5 </a:t>
            </a:r>
            <a:r>
              <a:rPr lang="en-US" b="1" dirty="0" smtClean="0">
                <a:latin typeface="Symbol" charset="2"/>
                <a:cs typeface="Symbol" charset="2"/>
              </a:rPr>
              <a:t>s</a:t>
            </a:r>
            <a:r>
              <a:rPr lang="en-US" b="1" dirty="0" smtClean="0"/>
              <a:t>)</a:t>
            </a:r>
          </a:p>
          <a:p>
            <a:r>
              <a:rPr lang="en-US" b="1" dirty="0" smtClean="0"/>
              <a:t>Set up procedures to handle Xing angle change through the cycle</a:t>
            </a:r>
            <a:endParaRPr lang="en-US"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Collimator set up needed</a:t>
            </a:r>
            <a:endParaRPr lang="en-US" dirty="0"/>
          </a:p>
        </p:txBody>
      </p:sp>
      <p:sp>
        <p:nvSpPr>
          <p:cNvPr id="3" name="Content Placeholder 2"/>
          <p:cNvSpPr>
            <a:spLocks noGrp="1"/>
          </p:cNvSpPr>
          <p:nvPr>
            <p:ph idx="1"/>
          </p:nvPr>
        </p:nvSpPr>
        <p:spPr/>
        <p:txBody>
          <a:bodyPr/>
          <a:lstStyle/>
          <a:p>
            <a:r>
              <a:rPr lang="en-US" dirty="0" smtClean="0"/>
              <a:t>TCTs at 450 </a:t>
            </a:r>
            <a:r>
              <a:rPr lang="en-US" dirty="0" err="1" smtClean="0"/>
              <a:t>GeV</a:t>
            </a:r>
            <a:r>
              <a:rPr lang="en-US" dirty="0" smtClean="0"/>
              <a:t> for larger aperture (not beam based)</a:t>
            </a:r>
          </a:p>
          <a:p>
            <a:pPr lvl="1"/>
            <a:r>
              <a:rPr lang="en-US" dirty="0" smtClean="0"/>
              <a:t>Loss maps to qualify</a:t>
            </a:r>
          </a:p>
          <a:p>
            <a:r>
              <a:rPr lang="en-US" dirty="0" smtClean="0"/>
              <a:t>IR3 (9) at end of ramp</a:t>
            </a:r>
          </a:p>
          <a:p>
            <a:r>
              <a:rPr lang="en-US" dirty="0" smtClean="0"/>
              <a:t>TCTs (16) at </a:t>
            </a:r>
          </a:p>
          <a:p>
            <a:pPr lvl="1"/>
            <a:r>
              <a:rPr lang="en-US" dirty="0" smtClean="0"/>
              <a:t>End of ramp	needs qualification</a:t>
            </a:r>
          </a:p>
          <a:p>
            <a:pPr lvl="1"/>
            <a:r>
              <a:rPr lang="en-US" dirty="0" smtClean="0"/>
              <a:t>Reduced Xing	</a:t>
            </a:r>
          </a:p>
          <a:p>
            <a:pPr lvl="1"/>
            <a:r>
              <a:rPr lang="en-US" dirty="0" smtClean="0"/>
              <a:t>End of squeeze	needs qualification</a:t>
            </a:r>
          </a:p>
          <a:p>
            <a:pPr lvl="1"/>
            <a:r>
              <a:rPr lang="en-US" dirty="0" smtClean="0"/>
              <a:t>Collision		needs qualification</a:t>
            </a:r>
          </a:p>
          <a:p>
            <a:r>
              <a:rPr lang="en-US" dirty="0" smtClean="0"/>
              <a:t>Qualification at high energy means</a:t>
            </a:r>
          </a:p>
          <a:p>
            <a:pPr lvl="1"/>
            <a:r>
              <a:rPr lang="en-US" dirty="0" smtClean="0"/>
              <a:t>H and V with on-momentum, +, -, and </a:t>
            </a:r>
            <a:r>
              <a:rPr lang="en-US" dirty="0" err="1" smtClean="0"/>
              <a:t>asynch</a:t>
            </a:r>
            <a:r>
              <a:rPr lang="en-US" dirty="0" smtClean="0"/>
              <a:t> dump</a:t>
            </a:r>
          </a:p>
          <a:p>
            <a:pPr lvl="1"/>
            <a:r>
              <a:rPr lang="en-US" dirty="0" smtClean="0"/>
              <a:t>3-4 ramps needed for each</a:t>
            </a:r>
          </a:p>
          <a:p>
            <a:pPr lvl="1"/>
            <a:r>
              <a:rPr lang="en-US" dirty="0" smtClean="0"/>
              <a:t>So a few shifts needed !</a:t>
            </a:r>
            <a:endParaRPr lang="en-US" dirty="0"/>
          </a:p>
        </p:txBody>
      </p:sp>
      <p:sp>
        <p:nvSpPr>
          <p:cNvPr id="4" name="Footer Placeholder 3"/>
          <p:cNvSpPr>
            <a:spLocks noGrp="1"/>
          </p:cNvSpPr>
          <p:nvPr>
            <p:ph type="ftr" sz="quarter" idx="10"/>
          </p:nvPr>
        </p:nvSpPr>
        <p:spPr/>
        <p:txBody>
          <a:bodyPr/>
          <a:lstStyle/>
          <a:p>
            <a:r>
              <a:rPr lang="en-US" dirty="0"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RF setting up (PB, AB, JW)</a:t>
            </a:r>
            <a:endParaRPr lang="en-US" dirty="0"/>
          </a:p>
        </p:txBody>
      </p:sp>
      <p:sp>
        <p:nvSpPr>
          <p:cNvPr id="3" name="Content Placeholder 2"/>
          <p:cNvSpPr>
            <a:spLocks noGrp="1"/>
          </p:cNvSpPr>
          <p:nvPr>
            <p:ph idx="1"/>
          </p:nvPr>
        </p:nvSpPr>
        <p:spPr>
          <a:xfrm>
            <a:off x="54730" y="772198"/>
            <a:ext cx="9039174" cy="5842592"/>
          </a:xfrm>
        </p:spPr>
        <p:txBody>
          <a:bodyPr/>
          <a:lstStyle/>
          <a:p>
            <a:r>
              <a:rPr lang="en-US" dirty="0" smtClean="0"/>
              <a:t>Saturday morning</a:t>
            </a:r>
          </a:p>
          <a:p>
            <a:pPr lvl="1"/>
            <a:r>
              <a:rPr lang="en-US" dirty="0" smtClean="0"/>
              <a:t>Pilot and LHC3 energy difference observed</a:t>
            </a:r>
          </a:p>
          <a:p>
            <a:pPr lvl="1"/>
            <a:r>
              <a:rPr lang="en-US" dirty="0" smtClean="0"/>
              <a:t>Fixed by correcting LHC3 energy on SPS flat top (~0.1GeV)</a:t>
            </a:r>
          </a:p>
          <a:p>
            <a:pPr lvl="1"/>
            <a:r>
              <a:rPr lang="en-US" dirty="0" smtClean="0"/>
              <a:t>Transfer line and injection look OK (experts to check)</a:t>
            </a:r>
          </a:p>
          <a:p>
            <a:pPr lvl="1"/>
            <a:endParaRPr lang="en-US" dirty="0" smtClean="0"/>
          </a:p>
          <a:p>
            <a:pPr lvl="1"/>
            <a:r>
              <a:rPr lang="en-US" dirty="0" smtClean="0"/>
              <a:t>With pilot bunches, the optimum frequencies were found for beam 1 and beam 2. They were found to be 22 Hz apart (~1.5e-4 in </a:t>
            </a:r>
            <a:r>
              <a:rPr lang="en-US" dirty="0" err="1" smtClean="0"/>
              <a:t>dp</a:t>
            </a:r>
            <a:r>
              <a:rPr lang="en-US" dirty="0" smtClean="0"/>
              <a:t>/p)</a:t>
            </a:r>
          </a:p>
          <a:p>
            <a:pPr lvl="1"/>
            <a:r>
              <a:rPr lang="en-US" dirty="0" smtClean="0"/>
              <a:t>The frequency found for beam 2 (</a:t>
            </a:r>
            <a:r>
              <a:rPr lang="en-US" dirty="0" smtClean="0">
                <a:solidFill>
                  <a:srgbClr val="FF0000"/>
                </a:solidFill>
              </a:rPr>
              <a:t>400.788865</a:t>
            </a:r>
            <a:r>
              <a:rPr lang="en-US" dirty="0" smtClean="0"/>
              <a:t>) was close to the previously used nominal value, and we used this as the reference for both beams</a:t>
            </a:r>
          </a:p>
          <a:p>
            <a:pPr lvl="1"/>
            <a:r>
              <a:rPr lang="en-US" dirty="0" smtClean="0"/>
              <a:t>The energy of ring 1 was trimmed by -1.2e-4 using the orbit correctors to bring it in line with ring 2</a:t>
            </a:r>
          </a:p>
          <a:p>
            <a:pPr lvl="1"/>
            <a:r>
              <a:rPr lang="en-US" dirty="0" smtClean="0"/>
              <a:t>The stable phase offset in the phase loop was also checked and adjusted for both beams</a:t>
            </a:r>
          </a:p>
          <a:p>
            <a:pPr lvl="1">
              <a:buNone/>
            </a:pPr>
            <a:r>
              <a:rPr lang="en-US" dirty="0" smtClean="0"/>
              <a:t/>
            </a:r>
            <a:br>
              <a:rPr lang="en-US" dirty="0" smtClean="0"/>
            </a:br>
            <a:endParaRPr lang="en-US"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13</a:t>
            </a:fld>
            <a:r>
              <a:rPr lang="en-US" dirty="0" smtClean="0">
                <a:solidFill>
                  <a:srgbClr val="FFFFFF"/>
                </a:solidFill>
              </a:rPr>
              <a:t> </a:t>
            </a:r>
            <a:endParaRPr lang="en-US" dirty="0">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RF setting up (PB, AB, JW)</a:t>
            </a:r>
            <a:endParaRPr lang="en-US" dirty="0"/>
          </a:p>
        </p:txBody>
      </p:sp>
      <p:sp>
        <p:nvSpPr>
          <p:cNvPr id="3" name="Content Placeholder 2"/>
          <p:cNvSpPr>
            <a:spLocks noGrp="1"/>
          </p:cNvSpPr>
          <p:nvPr>
            <p:ph idx="1"/>
          </p:nvPr>
        </p:nvSpPr>
        <p:spPr>
          <a:xfrm>
            <a:off x="54730" y="772198"/>
            <a:ext cx="9039174" cy="5842592"/>
          </a:xfrm>
        </p:spPr>
        <p:txBody>
          <a:bodyPr/>
          <a:lstStyle/>
          <a:p>
            <a:pPr lvl="1"/>
            <a:r>
              <a:rPr lang="en-US" dirty="0" smtClean="0"/>
              <a:t>Finally the complete injection sequence of 13x4 bunches per beam was executed and went smoothly with very little </a:t>
            </a:r>
            <a:r>
              <a:rPr lang="en-US" dirty="0" err="1" smtClean="0"/>
              <a:t>uncaptured</a:t>
            </a:r>
            <a:r>
              <a:rPr lang="en-US" dirty="0" smtClean="0"/>
              <a:t> beam </a:t>
            </a:r>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14</a:t>
            </a:fld>
            <a:r>
              <a:rPr lang="en-US" smtClean="0">
                <a:solidFill>
                  <a:srgbClr val="FFFFFF"/>
                </a:solidFill>
              </a:rPr>
              <a:t> </a:t>
            </a:r>
            <a:endParaRPr lang="en-US">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1" descr="https://ab-dep-op-elogbook.web.cern.ch/ab-dep-op-elogbook/elogbook/attach.php?attachId=1104896&amp;type=png&amp;fname=20100911151748.png"/>
          <p:cNvPicPr>
            <a:picLocks noChangeAspect="1" noChangeArrowheads="1"/>
          </p:cNvPicPr>
          <p:nvPr/>
        </p:nvPicPr>
        <p:blipFill>
          <a:blip r:embed="rId2" cstate="print"/>
          <a:srcRect/>
          <a:stretch>
            <a:fillRect/>
          </a:stretch>
        </p:blipFill>
        <p:spPr bwMode="auto">
          <a:xfrm>
            <a:off x="738553" y="1975936"/>
            <a:ext cx="7537937" cy="458024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New orbit references established on the way</a:t>
            </a:r>
          </a:p>
        </p:txBody>
      </p:sp>
      <p:sp>
        <p:nvSpPr>
          <p:cNvPr id="3" name="Content Placeholder 2"/>
          <p:cNvSpPr>
            <a:spLocks noGrp="1"/>
          </p:cNvSpPr>
          <p:nvPr>
            <p:ph idx="1"/>
          </p:nvPr>
        </p:nvSpPr>
        <p:spPr>
          <a:xfrm>
            <a:off x="54730" y="772198"/>
            <a:ext cx="9039174" cy="5842592"/>
          </a:xfrm>
        </p:spPr>
        <p:txBody>
          <a:bodyPr/>
          <a:lstStyle/>
          <a:p>
            <a:pPr lvl="1"/>
            <a:r>
              <a:rPr lang="en-US" dirty="0" smtClean="0"/>
              <a:t>New orbit references for injection and ramping were made ( and set as Golden) and are called:</a:t>
            </a:r>
            <a:br>
              <a:rPr lang="en-US" dirty="0" smtClean="0"/>
            </a:br>
            <a:r>
              <a:rPr lang="en-US" dirty="0" smtClean="0"/>
              <a:t>        High </a:t>
            </a:r>
            <a:r>
              <a:rPr lang="en-US" dirty="0" err="1" smtClean="0"/>
              <a:t>Int</a:t>
            </a:r>
            <a:r>
              <a:rPr lang="en-US" dirty="0" smtClean="0"/>
              <a:t>: Ref. HIGH int. with IR3/6/7 steered to MAY ref (E-matched) </a:t>
            </a:r>
            <a:br>
              <a:rPr lang="en-US" dirty="0" smtClean="0"/>
            </a:br>
            <a:r>
              <a:rPr lang="en-US" dirty="0" smtClean="0"/>
              <a:t>        Low </a:t>
            </a:r>
            <a:r>
              <a:rPr lang="en-US" dirty="0" err="1" smtClean="0"/>
              <a:t>Int</a:t>
            </a:r>
            <a:r>
              <a:rPr lang="en-US" dirty="0" smtClean="0"/>
              <a:t>: Ref. LOW int. with IR3/6/7 steered to MAY ref (E-matched)</a:t>
            </a:r>
          </a:p>
          <a:p>
            <a:pPr lvl="1"/>
            <a:r>
              <a:rPr lang="en-US" dirty="0" smtClean="0"/>
              <a:t>When arriving on the FT with 170 </a:t>
            </a:r>
            <a:r>
              <a:rPr lang="en-US" dirty="0" err="1" smtClean="0"/>
              <a:t>urad</a:t>
            </a:r>
            <a:r>
              <a:rPr lang="en-US" dirty="0" smtClean="0"/>
              <a:t> Xing angles, one should correct back to those references.</a:t>
            </a:r>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15</a:t>
            </a:fld>
            <a:r>
              <a:rPr lang="en-US" smtClean="0">
                <a:solidFill>
                  <a:srgbClr val="FFFFFF"/>
                </a:solidFill>
              </a:rPr>
              <a:t> </a:t>
            </a:r>
            <a:endParaRPr lang="en-US">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Setting up TCT at 450 </a:t>
            </a:r>
            <a:r>
              <a:rPr lang="en-US" dirty="0" err="1" smtClean="0"/>
              <a:t>GeV</a:t>
            </a:r>
            <a:r>
              <a:rPr lang="en-US" dirty="0" smtClean="0"/>
              <a:t> (RA et al)</a:t>
            </a:r>
            <a:endParaRPr lang="en-US" dirty="0"/>
          </a:p>
        </p:txBody>
      </p:sp>
      <p:sp>
        <p:nvSpPr>
          <p:cNvPr id="3" name="Content Placeholder 2"/>
          <p:cNvSpPr>
            <a:spLocks noGrp="1"/>
          </p:cNvSpPr>
          <p:nvPr>
            <p:ph idx="1"/>
          </p:nvPr>
        </p:nvSpPr>
        <p:spPr>
          <a:xfrm>
            <a:off x="54730" y="760440"/>
            <a:ext cx="9039174" cy="5842592"/>
          </a:xfrm>
        </p:spPr>
        <p:txBody>
          <a:bodyPr/>
          <a:lstStyle/>
          <a:p>
            <a:r>
              <a:rPr lang="en-US" dirty="0" smtClean="0"/>
              <a:t>Saturday afternoon</a:t>
            </a:r>
          </a:p>
          <a:p>
            <a:pPr lvl="1"/>
            <a:r>
              <a:rPr lang="en-US" dirty="0" smtClean="0"/>
              <a:t>15h00 – 23h00: Collimator ramp setting up (SR, RB)</a:t>
            </a:r>
          </a:p>
          <a:p>
            <a:pPr lvl="2"/>
            <a:r>
              <a:rPr lang="en-US" dirty="0" smtClean="0"/>
              <a:t>dry ramp without beam for collimators</a:t>
            </a:r>
          </a:p>
          <a:p>
            <a:pPr lvl="3"/>
            <a:r>
              <a:rPr lang="en-US" sz="1600" dirty="0" smtClean="0"/>
              <a:t>B2 interlock collimator TCSG.7L3.B2. Positions are all within limits</a:t>
            </a:r>
          </a:p>
          <a:p>
            <a:pPr lvl="3"/>
            <a:r>
              <a:rPr lang="en-US" sz="1600" dirty="0" smtClean="0"/>
              <a:t>B1 interlock collimator TCLA.7R3.B1. Positions are all within limits</a:t>
            </a:r>
          </a:p>
          <a:p>
            <a:pPr lvl="2"/>
            <a:r>
              <a:rPr lang="en-US" dirty="0" smtClean="0"/>
              <a:t>Recommendation from low level experts: fewer points for the ramp functions. Fixed issue </a:t>
            </a:r>
            <a:r>
              <a:rPr lang="en-US" dirty="0" err="1" smtClean="0">
                <a:sym typeface="Wingdings"/>
              </a:rPr>
              <a:t></a:t>
            </a:r>
            <a:r>
              <a:rPr lang="en-US" dirty="0" smtClean="0">
                <a:sym typeface="Wingdings"/>
              </a:rPr>
              <a:t> several collimator ramps without beam OK.</a:t>
            </a:r>
          </a:p>
          <a:p>
            <a:pPr lvl="2"/>
            <a:r>
              <a:rPr lang="en-US" dirty="0" smtClean="0">
                <a:sym typeface="Wingdings"/>
              </a:rPr>
              <a:t>Also included a collimator </a:t>
            </a:r>
            <a:r>
              <a:rPr lang="en-US" dirty="0" smtClean="0"/>
              <a:t>TCLA.B5L3.B2 </a:t>
            </a:r>
            <a:r>
              <a:rPr lang="en-US" dirty="0" smtClean="0">
                <a:sym typeface="Wingdings"/>
              </a:rPr>
              <a:t>that had been disabled for operation and fixed in a technical stop.</a:t>
            </a:r>
          </a:p>
          <a:p>
            <a:pPr lvl="1"/>
            <a:r>
              <a:rPr lang="en-US" dirty="0" smtClean="0"/>
              <a:t>15h00 – 23h00: Opening tertiary collimators to 13 </a:t>
            </a:r>
            <a:r>
              <a:rPr lang="en-US" dirty="0" err="1" smtClean="0">
                <a:latin typeface="Symbol" charset="2"/>
                <a:cs typeface="Symbol" charset="2"/>
              </a:rPr>
              <a:t>s</a:t>
            </a:r>
            <a:r>
              <a:rPr lang="en-US" dirty="0" smtClean="0"/>
              <a:t>:</a:t>
            </a:r>
          </a:p>
          <a:p>
            <a:pPr lvl="2"/>
            <a:r>
              <a:rPr lang="en-US" dirty="0" smtClean="0"/>
              <a:t>Gaps increased for same beam center (no beam based calibration) from 8.5 to 13 </a:t>
            </a:r>
            <a:r>
              <a:rPr lang="en-US" dirty="0" err="1" smtClean="0">
                <a:latin typeface="Symbol" charset="2"/>
                <a:cs typeface="Symbol" charset="2"/>
              </a:rPr>
              <a:t>s</a:t>
            </a:r>
            <a:r>
              <a:rPr lang="en-US" dirty="0" smtClean="0"/>
              <a:t>.</a:t>
            </a:r>
          </a:p>
          <a:p>
            <a:pPr lvl="2"/>
            <a:r>
              <a:rPr lang="en-US" dirty="0" smtClean="0"/>
              <a:t>Ramp functions and MP limits adapted accordingly.</a:t>
            </a:r>
          </a:p>
          <a:p>
            <a:pPr lvl="1"/>
            <a:r>
              <a:rPr lang="en-US" dirty="0" smtClean="0"/>
              <a:t>23h00 – 07h00: Qualification:</a:t>
            </a:r>
          </a:p>
          <a:p>
            <a:pPr lvl="2"/>
            <a:r>
              <a:rPr lang="en-US" dirty="0" smtClean="0"/>
              <a:t>Loss maps with nominal bunch at injection, with &amp; without injection protection.</a:t>
            </a:r>
          </a:p>
          <a:p>
            <a:pPr lvl="2"/>
            <a:r>
              <a:rPr lang="en-US" dirty="0" smtClean="0"/>
              <a:t>Test ramp with collimators and beam</a:t>
            </a:r>
          </a:p>
          <a:p>
            <a:pPr lvl="1"/>
            <a:endParaRPr lang="en-US" sz="1800"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16</a:t>
            </a:fld>
            <a:r>
              <a:rPr lang="en-US" dirty="0" smtClean="0">
                <a:solidFill>
                  <a:srgbClr val="FFFFFF"/>
                </a:solidFill>
              </a:rPr>
              <a:t> </a:t>
            </a:r>
            <a:endParaRPr lang="en-US" dirty="0">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Loss Map examples at 450 </a:t>
            </a:r>
            <a:r>
              <a:rPr lang="en-US" dirty="0" err="1" smtClean="0"/>
              <a:t>GeV</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17</a:t>
            </a:fld>
            <a:r>
              <a:rPr lang="en-US" smtClean="0">
                <a:solidFill>
                  <a:srgbClr val="FFFFFF"/>
                </a:solidFill>
              </a:rPr>
              <a:t> </a:t>
            </a:r>
            <a:endParaRPr lang="en-US">
              <a:solidFill>
                <a:srgbClr val="FFFFFF"/>
              </a:solidFill>
            </a:endParaRPr>
          </a:p>
        </p:txBody>
      </p:sp>
      <p:pic>
        <p:nvPicPr>
          <p:cNvPr id="6" name="Picture 5"/>
          <p:cNvPicPr>
            <a:picLocks noChangeAspect="1"/>
          </p:cNvPicPr>
          <p:nvPr/>
        </p:nvPicPr>
        <p:blipFill>
          <a:blip r:embed="rId2" cstate="print"/>
          <a:stretch>
            <a:fillRect/>
          </a:stretch>
        </p:blipFill>
        <p:spPr>
          <a:xfrm>
            <a:off x="145714" y="1196690"/>
            <a:ext cx="4498296" cy="3459110"/>
          </a:xfrm>
          <a:prstGeom prst="rect">
            <a:avLst/>
          </a:prstGeom>
        </p:spPr>
      </p:pic>
      <p:pic>
        <p:nvPicPr>
          <p:cNvPr id="7" name="Picture 6"/>
          <p:cNvPicPr>
            <a:picLocks noChangeAspect="1"/>
          </p:cNvPicPr>
          <p:nvPr/>
        </p:nvPicPr>
        <p:blipFill>
          <a:blip r:embed="rId3" cstate="print"/>
          <a:stretch>
            <a:fillRect/>
          </a:stretch>
        </p:blipFill>
        <p:spPr>
          <a:xfrm>
            <a:off x="4716020" y="1196690"/>
            <a:ext cx="4257100" cy="3459110"/>
          </a:xfrm>
          <a:prstGeom prst="rect">
            <a:avLst/>
          </a:prstGeom>
        </p:spPr>
      </p:pic>
      <p:sp>
        <p:nvSpPr>
          <p:cNvPr id="8" name="Title 1"/>
          <p:cNvSpPr txBox="1">
            <a:spLocks/>
          </p:cNvSpPr>
          <p:nvPr/>
        </p:nvSpPr>
        <p:spPr bwMode="auto">
          <a:xfrm>
            <a:off x="5076070" y="692620"/>
            <a:ext cx="324045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0" i="0" u="none" strike="noStrike" kern="0" cap="none" spc="0" normalizeH="0" baseline="0" noProof="0" dirty="0" smtClean="0">
                <a:ln>
                  <a:noFill/>
                </a:ln>
                <a:solidFill>
                  <a:schemeClr val="bg2"/>
                </a:solidFill>
                <a:effectLst/>
                <a:uLnTx/>
                <a:uFillTx/>
                <a:latin typeface="+mj-lt"/>
                <a:ea typeface="+mj-ea"/>
                <a:cs typeface="+mj-cs"/>
              </a:rPr>
              <a:t>Loss Map Pos. Energy B2 </a:t>
            </a:r>
            <a:endParaRPr kumimoji="0" lang="en-US" b="0" i="0" u="none" strike="noStrike" kern="0" cap="none" spc="0" normalizeH="0" baseline="0" noProof="0" dirty="0">
              <a:ln>
                <a:noFill/>
              </a:ln>
              <a:solidFill>
                <a:schemeClr val="bg2"/>
              </a:solidFill>
              <a:effectLst/>
              <a:uLnTx/>
              <a:uFillTx/>
              <a:latin typeface="+mj-lt"/>
              <a:ea typeface="+mj-ea"/>
              <a:cs typeface="+mj-cs"/>
            </a:endParaRPr>
          </a:p>
        </p:txBody>
      </p:sp>
      <p:sp>
        <p:nvSpPr>
          <p:cNvPr id="9" name="Title 1"/>
          <p:cNvSpPr txBox="1">
            <a:spLocks/>
          </p:cNvSpPr>
          <p:nvPr/>
        </p:nvSpPr>
        <p:spPr bwMode="auto">
          <a:xfrm>
            <a:off x="827480" y="692620"/>
            <a:ext cx="324045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l" eaLnBrk="1" hangingPunct="1">
              <a:spcBef>
                <a:spcPct val="0"/>
              </a:spcBef>
            </a:pPr>
            <a:r>
              <a:rPr lang="en-US" dirty="0" smtClean="0"/>
              <a:t>Loss Map B2 H</a:t>
            </a:r>
            <a:endParaRPr kumimoji="0" lang="en-US" b="0" i="0" u="none" strike="noStrike" kern="0" cap="none" spc="0" normalizeH="0" baseline="0" noProof="0" dirty="0">
              <a:ln>
                <a:noFill/>
              </a:ln>
              <a:solidFill>
                <a:schemeClr val="bg2"/>
              </a:solidFill>
              <a:effectLst/>
              <a:uLnTx/>
              <a:uFillTx/>
              <a:latin typeface="+mj-lt"/>
              <a:ea typeface="+mj-ea"/>
              <a:cs typeface="+mj-cs"/>
            </a:endParaRPr>
          </a:p>
        </p:txBody>
      </p:sp>
      <p:sp>
        <p:nvSpPr>
          <p:cNvPr id="10" name="Content Placeholder 2"/>
          <p:cNvSpPr>
            <a:spLocks noGrp="1"/>
          </p:cNvSpPr>
          <p:nvPr>
            <p:ph idx="1"/>
          </p:nvPr>
        </p:nvSpPr>
        <p:spPr>
          <a:xfrm>
            <a:off x="179390" y="4692574"/>
            <a:ext cx="8686800" cy="2120896"/>
          </a:xfrm>
        </p:spPr>
        <p:txBody>
          <a:bodyPr/>
          <a:lstStyle/>
          <a:p>
            <a:r>
              <a:rPr lang="en-US" dirty="0" smtClean="0"/>
              <a:t>Looks fine…</a:t>
            </a:r>
          </a:p>
          <a:p>
            <a:pPr lvl="1"/>
            <a:r>
              <a:rPr lang="en-US" dirty="0" smtClean="0"/>
              <a:t>No losses seen in triplets, very low losses in tertiary collimators.</a:t>
            </a:r>
          </a:p>
          <a:p>
            <a:pPr lvl="1"/>
            <a:r>
              <a:rPr lang="en-US" dirty="0" smtClean="0"/>
              <a:t>No significant losses in SC magnets.</a:t>
            </a:r>
          </a:p>
          <a:p>
            <a:pPr lvl="1"/>
            <a:r>
              <a:rPr lang="en-US" dirty="0" smtClean="0"/>
              <a:t>Confirms measured large aperture!</a:t>
            </a:r>
          </a:p>
          <a:p>
            <a:pPr lvl="1"/>
            <a:r>
              <a:rPr lang="en-US" dirty="0" smtClean="0"/>
              <a:t>To be done: Asynchronous dump test (B. Goddard et al)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Ramp commissioning (ML, </a:t>
            </a:r>
            <a:r>
              <a:rPr lang="en-US" dirty="0" smtClean="0"/>
              <a:t>JW, PB</a:t>
            </a:r>
            <a:r>
              <a:rPr lang="en-US" dirty="0" smtClean="0"/>
              <a:t>, AB)</a:t>
            </a:r>
          </a:p>
        </p:txBody>
      </p:sp>
      <p:sp>
        <p:nvSpPr>
          <p:cNvPr id="3" name="Content Placeholder 2"/>
          <p:cNvSpPr>
            <a:spLocks noGrp="1"/>
          </p:cNvSpPr>
          <p:nvPr>
            <p:ph idx="1"/>
          </p:nvPr>
        </p:nvSpPr>
        <p:spPr>
          <a:xfrm>
            <a:off x="467430" y="764630"/>
            <a:ext cx="8334214" cy="1512210"/>
          </a:xfrm>
        </p:spPr>
        <p:txBody>
          <a:bodyPr/>
          <a:lstStyle/>
          <a:p>
            <a:r>
              <a:rPr lang="en-US" dirty="0" smtClean="0"/>
              <a:t>Sunday</a:t>
            </a:r>
          </a:p>
          <a:p>
            <a:pPr lvl="1"/>
            <a:r>
              <a:rPr lang="en-US" dirty="0" smtClean="0"/>
              <a:t>Ramp single nominal bunch with new ramp and new RF functions </a:t>
            </a:r>
          </a:p>
          <a:p>
            <a:pPr lvl="2"/>
            <a:r>
              <a:rPr lang="en-US" dirty="0" smtClean="0"/>
              <a:t>Voltage ramping from 3.5 MV to 8 MV and coupler motion at start</a:t>
            </a:r>
          </a:p>
          <a:p>
            <a:pPr lvl="2"/>
            <a:r>
              <a:rPr lang="en-US" dirty="0" smtClean="0"/>
              <a:t>Power OK for all cavities</a:t>
            </a:r>
            <a:br>
              <a:rPr lang="en-US" dirty="0" smtClean="0"/>
            </a:br>
            <a:endParaRPr lang="en-US" dirty="0" smtClean="0"/>
          </a:p>
          <a:p>
            <a:endParaRPr lang="en-GB" dirty="0" smtClean="0"/>
          </a:p>
        </p:txBody>
      </p:sp>
      <p:sp>
        <p:nvSpPr>
          <p:cNvPr id="4" name="Footer Placeholder 3"/>
          <p:cNvSpPr>
            <a:spLocks noGrp="1"/>
          </p:cNvSpPr>
          <p:nvPr>
            <p:ph type="ftr" sz="quarter" idx="10"/>
          </p:nvPr>
        </p:nvSpPr>
        <p:spPr/>
        <p:txBody>
          <a:bodyPr/>
          <a:lstStyle/>
          <a:p>
            <a:r>
              <a:rPr lang="en-US" dirty="0"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pic>
        <p:nvPicPr>
          <p:cNvPr id="7169" name="Picture 1" descr="https://ab-dep-op-elogbook.web.cern.ch/ab-dep-op-elogbook/elogbook/attach.php?attachId=1105129&amp;type=png&amp;fname=20100912131357.png"/>
          <p:cNvPicPr>
            <a:picLocks noChangeAspect="1" noChangeArrowheads="1"/>
          </p:cNvPicPr>
          <p:nvPr/>
        </p:nvPicPr>
        <p:blipFill>
          <a:blip r:embed="rId2" cstate="print"/>
          <a:srcRect/>
          <a:stretch>
            <a:fillRect/>
          </a:stretch>
        </p:blipFill>
        <p:spPr bwMode="auto">
          <a:xfrm>
            <a:off x="107380" y="2348850"/>
            <a:ext cx="5643953" cy="4464620"/>
          </a:xfrm>
          <a:prstGeom prst="rect">
            <a:avLst/>
          </a:prstGeom>
          <a:noFill/>
        </p:spPr>
      </p:pic>
      <p:sp>
        <p:nvSpPr>
          <p:cNvPr id="7" name="TextBox 6"/>
          <p:cNvSpPr txBox="1"/>
          <p:nvPr/>
        </p:nvSpPr>
        <p:spPr>
          <a:xfrm>
            <a:off x="5868180" y="5229250"/>
            <a:ext cx="3096430" cy="1323439"/>
          </a:xfrm>
          <a:prstGeom prst="rect">
            <a:avLst/>
          </a:prstGeom>
          <a:noFill/>
        </p:spPr>
        <p:txBody>
          <a:bodyPr wrap="square" rtlCol="0">
            <a:spAutoFit/>
          </a:bodyPr>
          <a:lstStyle/>
          <a:p>
            <a:pPr algn="l"/>
            <a:r>
              <a:rPr lang="en-US" dirty="0" smtClean="0"/>
              <a:t>Longitudinal blow-up not violent enough: asked for 1.25 ns, get only 0.9 ns. Updated for next ramp..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Orbits at 3.5 </a:t>
            </a:r>
            <a:r>
              <a:rPr lang="en-US" dirty="0" err="1" smtClean="0"/>
              <a:t>TeV</a:t>
            </a:r>
            <a:r>
              <a:rPr lang="en-US" dirty="0" smtClean="0"/>
              <a:t> (JW)</a:t>
            </a:r>
          </a:p>
        </p:txBody>
      </p:sp>
      <p:sp>
        <p:nvSpPr>
          <p:cNvPr id="3" name="Content Placeholder 2"/>
          <p:cNvSpPr>
            <a:spLocks noGrp="1"/>
          </p:cNvSpPr>
          <p:nvPr>
            <p:ph idx="1"/>
          </p:nvPr>
        </p:nvSpPr>
        <p:spPr>
          <a:xfrm>
            <a:off x="467430" y="886630"/>
            <a:ext cx="8334214" cy="5638800"/>
          </a:xfrm>
        </p:spPr>
        <p:txBody>
          <a:bodyPr/>
          <a:lstStyle/>
          <a:p>
            <a:r>
              <a:rPr lang="en-US" dirty="0" smtClean="0"/>
              <a:t>Orbit references made for the flat top (with 170urad Xing) and after the reduction of the Xing to 100/110 </a:t>
            </a:r>
            <a:r>
              <a:rPr lang="en-US" dirty="0" err="1" smtClean="0"/>
              <a:t>urad</a:t>
            </a:r>
            <a:endParaRPr lang="en-US" dirty="0" smtClean="0"/>
          </a:p>
          <a:p>
            <a:r>
              <a:rPr lang="en-US" dirty="0" smtClean="0"/>
              <a:t>After the flat top, the first stage of the squeeze was carried out and included a reduction from 170 to 100/110 in the Xing angle</a:t>
            </a:r>
          </a:p>
          <a:p>
            <a:r>
              <a:rPr lang="en-US" dirty="0" smtClean="0"/>
              <a:t>The orbit showed unexpected changes around the IRs but this was due to masks for the OFB being correctly set The only IR were the masks were exact was IR8: and there it worked very well (clean orbit and no leakage)</a:t>
            </a:r>
          </a:p>
          <a:p>
            <a:r>
              <a:rPr lang="en-US" dirty="0" smtClean="0"/>
              <a:t>Understood and should be OK next time</a:t>
            </a:r>
            <a:br>
              <a:rPr lang="en-US" dirty="0" smtClean="0"/>
            </a:br>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Ramp with 10 A/s</a:t>
            </a:r>
          </a:p>
        </p:txBody>
      </p:sp>
      <p:sp>
        <p:nvSpPr>
          <p:cNvPr id="3" name="Content Placeholder 2"/>
          <p:cNvSpPr>
            <a:spLocks noGrp="1"/>
          </p:cNvSpPr>
          <p:nvPr>
            <p:ph idx="1"/>
          </p:nvPr>
        </p:nvSpPr>
        <p:spPr>
          <a:xfrm>
            <a:off x="467430" y="886630"/>
            <a:ext cx="8334214" cy="598100"/>
          </a:xfrm>
        </p:spPr>
        <p:txBody>
          <a:bodyPr/>
          <a:lstStyle/>
          <a:p>
            <a:pPr lvl="0"/>
            <a:r>
              <a:rPr lang="en-US" dirty="0" smtClean="0">
                <a:sym typeface="Wingdings" pitchFamily="2" charset="2"/>
              </a:rPr>
              <a:t>Chromaticity during the ramp reproducible (RS)</a:t>
            </a:r>
          </a:p>
          <a:p>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0" y="2545080"/>
            <a:ext cx="4556760" cy="3322320"/>
          </a:xfrm>
          <a:prstGeom prst="rect">
            <a:avLst/>
          </a:prstGeom>
          <a:noFill/>
          <a:ln w="9525">
            <a:noFill/>
            <a:miter lim="800000"/>
            <a:headEnd/>
            <a:tailEnd/>
          </a:ln>
          <a:effectLst/>
        </p:spPr>
      </p:pic>
      <p:pic>
        <p:nvPicPr>
          <p:cNvPr id="8" name="Picture 3"/>
          <p:cNvPicPr>
            <a:picLocks noChangeAspect="1" noChangeArrowheads="1"/>
          </p:cNvPicPr>
          <p:nvPr/>
        </p:nvPicPr>
        <p:blipFill>
          <a:blip r:embed="rId3" cstate="print"/>
          <a:srcRect/>
          <a:stretch>
            <a:fillRect/>
          </a:stretch>
        </p:blipFill>
        <p:spPr bwMode="auto">
          <a:xfrm>
            <a:off x="4282440" y="2545080"/>
            <a:ext cx="4556760" cy="33223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Collimation at 3.5 </a:t>
            </a:r>
            <a:r>
              <a:rPr lang="en-US" dirty="0" err="1" smtClean="0"/>
              <a:t>TeV</a:t>
            </a:r>
            <a:r>
              <a:rPr lang="en-US" dirty="0" smtClean="0"/>
              <a:t> (RA et al)</a:t>
            </a:r>
          </a:p>
        </p:txBody>
      </p:sp>
      <p:sp>
        <p:nvSpPr>
          <p:cNvPr id="3" name="Content Placeholder 2"/>
          <p:cNvSpPr>
            <a:spLocks noGrp="1"/>
          </p:cNvSpPr>
          <p:nvPr>
            <p:ph idx="1"/>
          </p:nvPr>
        </p:nvSpPr>
        <p:spPr>
          <a:xfrm>
            <a:off x="467430" y="886630"/>
            <a:ext cx="8334214" cy="2110310"/>
          </a:xfrm>
        </p:spPr>
        <p:txBody>
          <a:bodyPr/>
          <a:lstStyle/>
          <a:p>
            <a:r>
              <a:rPr lang="en-GB" dirty="0" smtClean="0"/>
              <a:t>Some interesting effects ...</a:t>
            </a:r>
          </a:p>
          <a:p>
            <a:pPr lvl="1"/>
            <a:r>
              <a:rPr lang="en-US" dirty="0" smtClean="0"/>
              <a:t>B2 horizontal very difficult to work with due to high losses uncorrelated with collimator movement. </a:t>
            </a:r>
          </a:p>
          <a:p>
            <a:pPr lvl="1"/>
            <a:r>
              <a:rPr lang="en-US" dirty="0" smtClean="0"/>
              <a:t>periodic losses seen centering of TCLA.7L3.B2, roughly 15s periodicity. Difficult to set up collimators under theses conditions</a:t>
            </a:r>
          </a:p>
          <a:p>
            <a:pPr lvl="1"/>
            <a:r>
              <a:rPr lang="en-US" dirty="0" smtClean="0"/>
              <a:t>periodic loss pattern - goes away when collimator </a:t>
            </a:r>
            <a:r>
              <a:rPr lang="en-US" dirty="0" smtClean="0"/>
              <a:t>retracted ?</a:t>
            </a:r>
            <a:r>
              <a:rPr lang="en-US" dirty="0" smtClean="0"/>
              <a:t/>
            </a:r>
            <a:br>
              <a:rPr lang="en-US" dirty="0" smtClean="0"/>
            </a:br>
            <a:endParaRPr lang="en-US"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
        <p:nvSpPr>
          <p:cNvPr id="6145" name="AutoShape 1"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6" name="AutoShape 2"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7" name="AutoShape 3"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9" name="Picture 5" descr="https://ab-dep-op-elogbook.web.cern.ch/ab-dep-op-elogbook/elogbook/attach.php?attachId=1105196&amp;type=png&amp;fname=20100912194239.png"/>
          <p:cNvPicPr>
            <a:picLocks noChangeAspect="1" noChangeArrowheads="1"/>
          </p:cNvPicPr>
          <p:nvPr/>
        </p:nvPicPr>
        <p:blipFill>
          <a:blip r:embed="rId2" cstate="print"/>
          <a:srcRect/>
          <a:stretch>
            <a:fillRect/>
          </a:stretch>
        </p:blipFill>
        <p:spPr bwMode="auto">
          <a:xfrm>
            <a:off x="2123660" y="3097169"/>
            <a:ext cx="4946891" cy="371630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Collimator set up summary (SR)</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
        <p:nvSpPr>
          <p:cNvPr id="6145" name="AutoShape 1"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6" name="AutoShape 2"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7" name="AutoShape 3"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Content Placeholder 2"/>
          <p:cNvSpPr>
            <a:spLocks noGrp="1"/>
          </p:cNvSpPr>
          <p:nvPr>
            <p:ph idx="1"/>
          </p:nvPr>
        </p:nvSpPr>
        <p:spPr>
          <a:xfrm>
            <a:off x="467430" y="886630"/>
            <a:ext cx="8334214" cy="5494780"/>
          </a:xfrm>
        </p:spPr>
        <p:txBody>
          <a:bodyPr/>
          <a:lstStyle/>
          <a:p>
            <a:r>
              <a:rPr lang="en-US" dirty="0" smtClean="0"/>
              <a:t>The beam conditions were not ideal: we experienced high loss rates uncorrelated to collimator movement and poor lifetime, particularly in B2.</a:t>
            </a:r>
          </a:p>
          <a:p>
            <a:r>
              <a:rPr lang="en-US" dirty="0" smtClean="0"/>
              <a:t>Performed collimator alignment at flat-top with 170 </a:t>
            </a:r>
            <a:r>
              <a:rPr lang="en-US" dirty="0" err="1" smtClean="0"/>
              <a:t>urad</a:t>
            </a:r>
            <a:r>
              <a:rPr lang="en-US" dirty="0" smtClean="0"/>
              <a:t> crossing for the following devices:</a:t>
            </a:r>
          </a:p>
          <a:p>
            <a:pPr lvl="1"/>
            <a:r>
              <a:rPr lang="en-US" dirty="0" smtClean="0"/>
              <a:t>B1: Horizontal TCTs (4 collimators);</a:t>
            </a:r>
            <a:br>
              <a:rPr lang="en-US" dirty="0" smtClean="0"/>
            </a:br>
            <a:r>
              <a:rPr lang="en-US" dirty="0" smtClean="0"/>
              <a:t>B1: Vertical TCTs (4);</a:t>
            </a:r>
            <a:br>
              <a:rPr lang="en-US" dirty="0" smtClean="0"/>
            </a:br>
            <a:r>
              <a:rPr lang="en-US" dirty="0" smtClean="0"/>
              <a:t>B2: Vertical TCTs (4);</a:t>
            </a:r>
            <a:br>
              <a:rPr lang="en-US" dirty="0" smtClean="0"/>
            </a:br>
            <a:r>
              <a:rPr lang="en-US" dirty="0" smtClean="0"/>
              <a:t>B2: Vertical TCLA in IP3;</a:t>
            </a:r>
            <a:br>
              <a:rPr lang="en-US" dirty="0" smtClean="0"/>
            </a:br>
            <a:r>
              <a:rPr lang="en-US" dirty="0" smtClean="0"/>
              <a:t>B2: 2 horizontal collimators in IP3, probably to be repeated.</a:t>
            </a:r>
          </a:p>
          <a:p>
            <a:pPr lvl="1"/>
            <a:r>
              <a:rPr lang="en-US" dirty="0" smtClean="0"/>
              <a:t>Also performed loss maps for the following cases: B1-V, B1-H, B2-V.</a:t>
            </a:r>
          </a:p>
          <a:p>
            <a:r>
              <a:rPr lang="en-US" dirty="0" smtClean="0"/>
              <a:t>The preliminary analysis of loss maps shows good cleaning and hierarchy. In particular, we see no indication of losses at the TCT collimators and at the triplet magnets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Overnight</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
        <p:nvSpPr>
          <p:cNvPr id="6145" name="AutoShape 1"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6" name="AutoShape 2"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7" name="AutoShape 3"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https://ab-dep-op-elogbook.web.cern.ch/ab-dep-op-elogbook/elogbook/attach.php?attachId=1105196&amp;type=png&amp;fname=20100912194239.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Content Placeholder 2"/>
          <p:cNvSpPr>
            <a:spLocks noGrp="1"/>
          </p:cNvSpPr>
          <p:nvPr>
            <p:ph idx="1"/>
          </p:nvPr>
        </p:nvSpPr>
        <p:spPr>
          <a:xfrm>
            <a:off x="467430" y="886630"/>
            <a:ext cx="8334214" cy="5494780"/>
          </a:xfrm>
        </p:spPr>
        <p:txBody>
          <a:bodyPr/>
          <a:lstStyle/>
          <a:p>
            <a:r>
              <a:rPr lang="en-US" dirty="0" smtClean="0"/>
              <a:t>Ramp and squeeze with new set up</a:t>
            </a:r>
          </a:p>
          <a:p>
            <a:pPr lvl="1"/>
            <a:r>
              <a:rPr lang="en-US" dirty="0" smtClean="0"/>
              <a:t>Problems with tune </a:t>
            </a:r>
            <a:r>
              <a:rPr lang="en-US" dirty="0" smtClean="0"/>
              <a:t>feedback</a:t>
            </a:r>
          </a:p>
          <a:p>
            <a:pPr lvl="2"/>
            <a:r>
              <a:rPr lang="en-US" dirty="0" err="1" smtClean="0"/>
              <a:t>Seetings</a:t>
            </a:r>
            <a:r>
              <a:rPr lang="en-US" dirty="0" smtClean="0"/>
              <a:t> for high / low intensity ?</a:t>
            </a:r>
            <a:endParaRPr lang="en-US" dirty="0" smtClean="0"/>
          </a:p>
          <a:p>
            <a:pPr lvl="2"/>
            <a:r>
              <a:rPr lang="en-US" dirty="0" smtClean="0"/>
              <a:t>Lost beam 1 during the squeeze (no TFB</a:t>
            </a:r>
            <a:r>
              <a:rPr lang="en-US" dirty="0" smtClean="0"/>
              <a:t>)</a:t>
            </a:r>
          </a:p>
          <a:p>
            <a:pPr lvl="1"/>
            <a:r>
              <a:rPr lang="en-US" dirty="0" smtClean="0"/>
              <a:t>Unclear situation for Xing compensation / orbit</a:t>
            </a:r>
          </a:p>
          <a:p>
            <a:pPr lvl="1"/>
            <a:r>
              <a:rPr lang="en-US" dirty="0" smtClean="0"/>
              <a:t>Beta-beat measurements ?</a:t>
            </a:r>
            <a:endParaRPr lang="en-US" dirty="0" smtClean="0"/>
          </a:p>
          <a:p>
            <a:r>
              <a:rPr lang="en-US" dirty="0" smtClean="0"/>
              <a:t>Beam dumped at 6.45 </a:t>
            </a:r>
            <a:r>
              <a:rPr lang="en-US" dirty="0" smtClean="0"/>
              <a:t>for fat refill before injectors OFF</a:t>
            </a:r>
          </a:p>
          <a:p>
            <a:r>
              <a:rPr lang="en-US" dirty="0" smtClean="0"/>
              <a:t>Ramp and squeeze with new set up </a:t>
            </a:r>
            <a:r>
              <a:rPr lang="en-US" dirty="0" smtClean="0"/>
              <a:t>ongoing</a:t>
            </a:r>
            <a:r>
              <a:rPr lang="en-US" dirty="0" smtClean="0"/>
              <a:t/>
            </a:r>
            <a:br>
              <a:rPr lang="en-US" dirty="0" smtClean="0"/>
            </a:br>
            <a:r>
              <a:rPr lang="en-US" dirty="0" smtClean="0"/>
              <a:t/>
            </a:r>
            <a:br>
              <a:rPr lang="en-US" dirty="0" smtClean="0"/>
            </a:br>
            <a:endParaRPr lang="en-US" dirty="0" smtClean="0"/>
          </a:p>
          <a:p>
            <a:pPr lvl="1"/>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GB" dirty="0" smtClean="0"/>
              <a:t>PLL commissioning at 450GeV (Monday)</a:t>
            </a:r>
          </a:p>
        </p:txBody>
      </p:sp>
      <p:sp>
        <p:nvSpPr>
          <p:cNvPr id="3" name="Content Placeholder 2"/>
          <p:cNvSpPr>
            <a:spLocks noGrp="1"/>
          </p:cNvSpPr>
          <p:nvPr>
            <p:ph idx="1"/>
          </p:nvPr>
        </p:nvSpPr>
        <p:spPr>
          <a:xfrm>
            <a:off x="467430" y="886630"/>
            <a:ext cx="8334214" cy="5638800"/>
          </a:xfrm>
        </p:spPr>
        <p:txBody>
          <a:bodyPr/>
          <a:lstStyle/>
          <a:p>
            <a:r>
              <a:rPr lang="en-US" dirty="0" smtClean="0"/>
              <a:t>re-validated beam-transfer-functions (BTFs) with various damper settings</a:t>
            </a:r>
          </a:p>
          <a:p>
            <a:r>
              <a:rPr lang="en-US" dirty="0" smtClean="0"/>
              <a:t>BTF phase-responses were within 10deg the same as during last measurements (and initial setup done last December)</a:t>
            </a:r>
          </a:p>
          <a:p>
            <a:r>
              <a:rPr lang="en-US" dirty="0" smtClean="0"/>
              <a:t>locked the PLL on tune and applied </a:t>
            </a:r>
            <a:r>
              <a:rPr lang="en-US" dirty="0" err="1" smtClean="0"/>
              <a:t>dp</a:t>
            </a:r>
            <a:r>
              <a:rPr lang="en-US" dirty="0" smtClean="0"/>
              <a:t>/p modulations to test the tracking bandwidth and tune measurement stability for various ADT gains and </a:t>
            </a:r>
            <a:r>
              <a:rPr lang="en-US" dirty="0" err="1" smtClean="0"/>
              <a:t>dQ</a:t>
            </a:r>
            <a:r>
              <a:rPr lang="en-US" dirty="0" smtClean="0"/>
              <a:t>'+-5 trims</a:t>
            </a:r>
          </a:p>
          <a:p>
            <a:r>
              <a:rPr lang="en-US" dirty="0" smtClean="0"/>
              <a:t>initial observations (more details in log):</a:t>
            </a:r>
          </a:p>
          <a:p>
            <a:pPr lvl="1"/>
            <a:r>
              <a:rPr lang="en-US" dirty="0" smtClean="0"/>
              <a:t>The PLL gave nice tune tracking signals, provided the excitation and set-bandwidth was large enough. </a:t>
            </a:r>
          </a:p>
          <a:p>
            <a:pPr lvl="1"/>
            <a:r>
              <a:rPr lang="en-US" dirty="0" smtClean="0"/>
              <a:t>With the tested excitation amplitudes no obvious beam size growth has been seen in addition to the already constant increase which seem to occur regardless of whether the damper was on/off (observation of the previous ADT expert tests) or whether the PLL excited the beam or not (this test)</a:t>
            </a:r>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GB" dirty="0" smtClean="0"/>
              <a:t>K-modulation at 450 </a:t>
            </a:r>
            <a:r>
              <a:rPr lang="en-GB" dirty="0" err="1" smtClean="0"/>
              <a:t>GeV</a:t>
            </a:r>
            <a:r>
              <a:rPr lang="en-GB" dirty="0" smtClean="0"/>
              <a:t> (Monday)</a:t>
            </a:r>
          </a:p>
        </p:txBody>
      </p:sp>
      <p:sp>
        <p:nvSpPr>
          <p:cNvPr id="3" name="Content Placeholder 2"/>
          <p:cNvSpPr>
            <a:spLocks noGrp="1"/>
          </p:cNvSpPr>
          <p:nvPr>
            <p:ph idx="1"/>
          </p:nvPr>
        </p:nvSpPr>
        <p:spPr>
          <a:xfrm>
            <a:off x="467430" y="886630"/>
            <a:ext cx="8334214" cy="5638800"/>
          </a:xfrm>
        </p:spPr>
        <p:txBody>
          <a:bodyPr/>
          <a:lstStyle/>
          <a:p>
            <a:r>
              <a:rPr lang="en-US" dirty="0" smtClean="0"/>
              <a:t>Completed the intended measurement </a:t>
            </a:r>
            <a:r>
              <a:rPr lang="en-US" dirty="0" err="1" smtClean="0"/>
              <a:t>programme</a:t>
            </a:r>
            <a:r>
              <a:rPr lang="en-US" dirty="0" smtClean="0"/>
              <a:t> nearly as planned for the vertical plane in IR1 for crossing angles of -170, -100 and -50 </a:t>
            </a:r>
            <a:r>
              <a:rPr lang="en-US" dirty="0" err="1" smtClean="0"/>
              <a:t>urad</a:t>
            </a:r>
            <a:endParaRPr lang="en-US" dirty="0" smtClean="0"/>
          </a:p>
          <a:p>
            <a:r>
              <a:rPr lang="en-US" dirty="0" smtClean="0"/>
              <a:t>We lost half of B2 due to a beam instability (seen on the tune) while modulating Q2L1 with a crossing angle of +100 </a:t>
            </a:r>
            <a:r>
              <a:rPr lang="en-US" dirty="0" err="1" smtClean="0"/>
              <a:t>urad</a:t>
            </a:r>
            <a:r>
              <a:rPr lang="en-US" dirty="0" smtClean="0"/>
              <a:t> (Q1 scans were OK). We aborted the missing Q2 and Q3 modulations in </a:t>
            </a:r>
            <a:r>
              <a:rPr lang="en-US" dirty="0" err="1" smtClean="0"/>
              <a:t>favour</a:t>
            </a:r>
            <a:r>
              <a:rPr lang="en-US" dirty="0" smtClean="0"/>
              <a:t> for some scans in H since this would have been the fourth measurement point in the vertical plane.</a:t>
            </a:r>
          </a:p>
          <a:p>
            <a:r>
              <a:rPr lang="en-US" dirty="0" smtClean="0"/>
              <a:t>For the horizontal plane only the modulation of Q1 at 2 and 1 mm separation has been performed. The feed-down effects were generally small (kicks much below 1urad) but the global </a:t>
            </a:r>
            <a:r>
              <a:rPr lang="en-US" dirty="0" err="1" smtClean="0"/>
              <a:t>r.m.s</a:t>
            </a:r>
            <a:r>
              <a:rPr lang="en-US" dirty="0" smtClean="0"/>
              <a:t>. generally at least four times larger than the residual BPM noise floor. </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GB" dirty="0" smtClean="0"/>
              <a:t>Transverse damper (Monday, Tuesday)</a:t>
            </a:r>
          </a:p>
        </p:txBody>
      </p:sp>
      <p:sp>
        <p:nvSpPr>
          <p:cNvPr id="3" name="Content Placeholder 2"/>
          <p:cNvSpPr>
            <a:spLocks noGrp="1"/>
          </p:cNvSpPr>
          <p:nvPr>
            <p:ph idx="1"/>
          </p:nvPr>
        </p:nvSpPr>
        <p:spPr>
          <a:xfrm>
            <a:off x="467430" y="886630"/>
            <a:ext cx="8334214" cy="5638800"/>
          </a:xfrm>
        </p:spPr>
        <p:txBody>
          <a:bodyPr/>
          <a:lstStyle/>
          <a:p>
            <a:r>
              <a:rPr lang="en-US" dirty="0" smtClean="0"/>
              <a:t>Monday</a:t>
            </a:r>
          </a:p>
          <a:p>
            <a:pPr lvl="1"/>
            <a:r>
              <a:rPr lang="en-US" dirty="0" smtClean="0"/>
              <a:t>Gains were changed for beam 2 and beam 1 dampers and </a:t>
            </a:r>
            <a:r>
              <a:rPr lang="en-US" dirty="0" err="1" smtClean="0"/>
              <a:t>emittances</a:t>
            </a:r>
            <a:r>
              <a:rPr lang="en-US" dirty="0" smtClean="0"/>
              <a:t> recorded</a:t>
            </a:r>
          </a:p>
          <a:p>
            <a:pPr lvl="1"/>
            <a:r>
              <a:rPr lang="en-US" dirty="0" err="1" smtClean="0"/>
              <a:t>Emittance</a:t>
            </a:r>
            <a:r>
              <a:rPr lang="en-US" dirty="0" smtClean="0"/>
              <a:t> increase again does not depend on damper gain</a:t>
            </a:r>
          </a:p>
          <a:p>
            <a:pPr lvl="1"/>
            <a:r>
              <a:rPr lang="en-US" dirty="0" smtClean="0"/>
              <a:t>Could run at higher gain than our standard gains</a:t>
            </a:r>
          </a:p>
          <a:p>
            <a:r>
              <a:rPr lang="en-US" dirty="0" smtClean="0"/>
              <a:t>Tuesday</a:t>
            </a:r>
          </a:p>
          <a:p>
            <a:pPr lvl="1"/>
            <a:r>
              <a:rPr lang="en-US" dirty="0" smtClean="0"/>
              <a:t>Issue found in the Beam Position module firmware is now understood. </a:t>
            </a:r>
          </a:p>
          <a:p>
            <a:pPr lvl="1"/>
            <a:r>
              <a:rPr lang="en-US" dirty="0" smtClean="0"/>
              <a:t>In the given machine time we tried to set up the new scheme, however there are still some issues which need to be resolved when author of the firmware will come back from holidays.</a:t>
            </a:r>
          </a:p>
          <a:p>
            <a:pPr lvl="1"/>
            <a:r>
              <a:rPr lang="en-US" dirty="0" smtClean="0"/>
              <a:t>Workaround at the moment is to keep the orbit in the damper pickups Q7 and Q9 slightly off center (~0.5mm).</a:t>
            </a:r>
            <a:br>
              <a:rPr lang="en-US" dirty="0" smtClean="0"/>
            </a:br>
            <a:r>
              <a:rPr lang="en-US" dirty="0" smtClean="0"/>
              <a:t/>
            </a:r>
            <a:br>
              <a:rPr lang="en-US" dirty="0" smtClean="0"/>
            </a:br>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Outlook</a:t>
            </a:r>
            <a:endParaRPr lang="en-US" dirty="0"/>
          </a:p>
        </p:txBody>
      </p:sp>
      <p:graphicFrame>
        <p:nvGraphicFramePr>
          <p:cNvPr id="6" name="Content Placeholder 5"/>
          <p:cNvGraphicFramePr>
            <a:graphicFrameLocks noGrp="1"/>
          </p:cNvGraphicFramePr>
          <p:nvPr>
            <p:ph idx="1"/>
          </p:nvPr>
        </p:nvGraphicFramePr>
        <p:xfrm>
          <a:off x="179390" y="836640"/>
          <a:ext cx="8857231" cy="4248595"/>
        </p:xfrm>
        <a:graphic>
          <a:graphicData uri="http://schemas.openxmlformats.org/drawingml/2006/table">
            <a:tbl>
              <a:tblPr/>
              <a:tblGrid>
                <a:gridCol w="674607"/>
                <a:gridCol w="626421"/>
                <a:gridCol w="569200"/>
                <a:gridCol w="6987003"/>
              </a:tblGrid>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Ramp commissioning, longitudinal blowup, ramp nominal</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(IR3 and TCTs)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ramp)</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Injection  protection qualification for injection of unsafe beam part 1</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ramp)</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(TCTs at end of ramp and with reduced Xing)</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Injection  protection qualification for injection of unsafe beam part 2</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RF set up with </a:t>
                      </a:r>
                      <a:r>
                        <a:rPr lang="en-US" sz="1400" b="1" i="0" u="none" strike="noStrike" dirty="0" err="1">
                          <a:latin typeface="Arial"/>
                        </a:rPr>
                        <a:t>multibuch</a:t>
                      </a:r>
                      <a:r>
                        <a:rPr lang="en-US" sz="1400" b="1" i="0" u="none" strike="noStrike" dirty="0">
                          <a:latin typeface="Arial"/>
                        </a:rPr>
                        <a:t> injection, transverse feedback</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(TCTs at end of squeeze and collision)</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squeeze)</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Ramp and squeeze bunch trains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(collision)</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integration into sequencer and tests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Ramp and squeeze bunch trains - collisions with 3 trains of 8</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 </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Squeezed optics</a:t>
            </a:r>
          </a:p>
        </p:txBody>
      </p:sp>
      <p:sp>
        <p:nvSpPr>
          <p:cNvPr id="3" name="Content Placeholder 2"/>
          <p:cNvSpPr>
            <a:spLocks noGrp="1"/>
          </p:cNvSpPr>
          <p:nvPr>
            <p:ph idx="1"/>
          </p:nvPr>
        </p:nvSpPr>
        <p:spPr>
          <a:xfrm>
            <a:off x="467430" y="886630"/>
            <a:ext cx="8334214" cy="742120"/>
          </a:xfrm>
        </p:spPr>
        <p:txBody>
          <a:bodyPr/>
          <a:lstStyle/>
          <a:p>
            <a:pPr lvl="0"/>
            <a:r>
              <a:rPr lang="en-US" dirty="0" smtClean="0">
                <a:sym typeface="Wingdings" pitchFamily="2" charset="2"/>
              </a:rPr>
              <a:t>Beta-beating measurements reproducible (RT et al)</a:t>
            </a:r>
          </a:p>
          <a:p>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pic>
        <p:nvPicPr>
          <p:cNvPr id="6" name="Picture 5" descr="20100905051846[1].png"/>
          <p:cNvPicPr>
            <a:picLocks noChangeAspect="1"/>
          </p:cNvPicPr>
          <p:nvPr/>
        </p:nvPicPr>
        <p:blipFill>
          <a:blip r:embed="rId2" cstate="print"/>
          <a:stretch>
            <a:fillRect/>
          </a:stretch>
        </p:blipFill>
        <p:spPr>
          <a:xfrm>
            <a:off x="0" y="2514600"/>
            <a:ext cx="4572001" cy="3201828"/>
          </a:xfrm>
          <a:prstGeom prst="rect">
            <a:avLst/>
          </a:prstGeom>
        </p:spPr>
      </p:pic>
      <p:pic>
        <p:nvPicPr>
          <p:cNvPr id="7" name="Picture 5" descr="\\cern.ch\dfs\Users\a\arduini\Public\20100905051933[1].png"/>
          <p:cNvPicPr>
            <a:picLocks noChangeAspect="1" noChangeArrowheads="1"/>
          </p:cNvPicPr>
          <p:nvPr/>
        </p:nvPicPr>
        <p:blipFill>
          <a:blip r:embed="rId3" cstate="print"/>
          <a:srcRect/>
          <a:stretch>
            <a:fillRect/>
          </a:stretch>
        </p:blipFill>
        <p:spPr bwMode="auto">
          <a:xfrm>
            <a:off x="4495800" y="2522220"/>
            <a:ext cx="4648200" cy="326917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Crossing angles</a:t>
            </a:r>
          </a:p>
        </p:txBody>
      </p:sp>
      <p:sp>
        <p:nvSpPr>
          <p:cNvPr id="3" name="Content Placeholder 2"/>
          <p:cNvSpPr>
            <a:spLocks noGrp="1"/>
          </p:cNvSpPr>
          <p:nvPr>
            <p:ph idx="1"/>
          </p:nvPr>
        </p:nvSpPr>
        <p:spPr>
          <a:xfrm>
            <a:off x="467430" y="886630"/>
            <a:ext cx="8334214" cy="5638800"/>
          </a:xfrm>
        </p:spPr>
        <p:txBody>
          <a:bodyPr/>
          <a:lstStyle/>
          <a:p>
            <a:pPr>
              <a:lnSpc>
                <a:spcPct val="90000"/>
              </a:lnSpc>
            </a:pPr>
            <a:r>
              <a:rPr lang="en-GB" dirty="0" smtClean="0">
                <a:sym typeface="Wingdings" pitchFamily="2" charset="2"/>
              </a:rPr>
              <a:t>External crossing angles</a:t>
            </a:r>
          </a:p>
          <a:p>
            <a:pPr lvl="1">
              <a:lnSpc>
                <a:spcPct val="90000"/>
              </a:lnSpc>
            </a:pPr>
            <a:r>
              <a:rPr lang="en-GB" dirty="0" smtClean="0">
                <a:sym typeface="Wingdings" pitchFamily="2" charset="2"/>
              </a:rPr>
              <a:t>IR1: -170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at inj./ramp and -100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in squeeze/collision</a:t>
            </a:r>
          </a:p>
          <a:p>
            <a:pPr lvl="1">
              <a:lnSpc>
                <a:spcPct val="90000"/>
              </a:lnSpc>
            </a:pPr>
            <a:r>
              <a:rPr lang="en-GB" dirty="0" smtClean="0">
                <a:sym typeface="Wingdings" pitchFamily="2" charset="2"/>
              </a:rPr>
              <a:t>IR2: +170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at inj./ramp and +110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a:t>
            </a:r>
            <a:r>
              <a:rPr lang="en-GB" dirty="0" err="1" smtClean="0">
                <a:sym typeface="Wingdings" pitchFamily="2" charset="2"/>
              </a:rPr>
              <a:t>squeeze+collision</a:t>
            </a:r>
            <a:endParaRPr lang="en-GB" dirty="0" smtClean="0">
              <a:sym typeface="Wingdings" pitchFamily="2" charset="2"/>
            </a:endParaRPr>
          </a:p>
          <a:p>
            <a:pPr lvl="1">
              <a:lnSpc>
                <a:spcPct val="90000"/>
              </a:lnSpc>
            </a:pPr>
            <a:r>
              <a:rPr lang="en-GB" dirty="0" smtClean="0">
                <a:sym typeface="Wingdings" pitchFamily="2" charset="2"/>
              </a:rPr>
              <a:t>IR5: +170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at inj./ramp and +100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in squeeze/collision</a:t>
            </a:r>
          </a:p>
          <a:p>
            <a:pPr lvl="1">
              <a:lnSpc>
                <a:spcPct val="90000"/>
              </a:lnSpc>
            </a:pPr>
            <a:r>
              <a:rPr lang="en-GB" dirty="0" smtClean="0">
                <a:sym typeface="Wingdings" pitchFamily="2" charset="2"/>
              </a:rPr>
              <a:t>IR8: -170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at inj./ramp and -100 </a:t>
            </a:r>
            <a:r>
              <a:rPr lang="en-GB" dirty="0" err="1" smtClean="0">
                <a:latin typeface="Symbol" pitchFamily="18" charset="2"/>
                <a:sym typeface="Wingdings" pitchFamily="2" charset="2"/>
              </a:rPr>
              <a:t>m</a:t>
            </a:r>
            <a:r>
              <a:rPr lang="en-GB" dirty="0" err="1" smtClean="0">
                <a:sym typeface="Wingdings" pitchFamily="2" charset="2"/>
              </a:rPr>
              <a:t>rad</a:t>
            </a:r>
            <a:r>
              <a:rPr lang="en-GB" dirty="0" smtClean="0">
                <a:sym typeface="Wingdings" pitchFamily="2" charset="2"/>
              </a:rPr>
              <a:t> in squeeze/collision</a:t>
            </a:r>
          </a:p>
          <a:p>
            <a:pPr>
              <a:lnSpc>
                <a:spcPct val="90000"/>
              </a:lnSpc>
            </a:pPr>
            <a:endParaRPr lang="en-GB" dirty="0" smtClean="0">
              <a:sym typeface="Wingdings" pitchFamily="2" charset="2"/>
            </a:endParaRPr>
          </a:p>
          <a:p>
            <a:pPr>
              <a:lnSpc>
                <a:spcPct val="90000"/>
              </a:lnSpc>
            </a:pPr>
            <a:r>
              <a:rPr lang="en-GB" dirty="0" smtClean="0">
                <a:sym typeface="Wingdings" pitchFamily="2" charset="2"/>
              </a:rPr>
              <a:t>Good for beam-beam (do we need it for 150ns ?)</a:t>
            </a:r>
          </a:p>
          <a:p>
            <a:pPr>
              <a:lnSpc>
                <a:spcPct val="90000"/>
              </a:lnSpc>
            </a:pPr>
            <a:r>
              <a:rPr lang="en-GB" dirty="0" smtClean="0">
                <a:sym typeface="Wingdings" pitchFamily="2" charset="2"/>
              </a:rPr>
              <a:t>Bad for aperture and MP (are we ready to do this ?)</a:t>
            </a:r>
          </a:p>
          <a:p>
            <a:pPr>
              <a:lnSpc>
                <a:spcPct val="90000"/>
              </a:lnSpc>
            </a:pPr>
            <a:endParaRPr lang="en-GB" dirty="0" smtClean="0">
              <a:sym typeface="Wingdings" pitchFamily="2" charset="2"/>
            </a:endParaRPr>
          </a:p>
          <a:p>
            <a:pPr>
              <a:lnSpc>
                <a:spcPct val="90000"/>
              </a:lnSpc>
            </a:pPr>
            <a:r>
              <a:rPr lang="en-GB" dirty="0" smtClean="0">
                <a:sym typeface="Wingdings" pitchFamily="2" charset="2"/>
              </a:rPr>
              <a:t>Strategy</a:t>
            </a:r>
          </a:p>
          <a:p>
            <a:pPr lvl="1">
              <a:lnSpc>
                <a:spcPct val="90000"/>
              </a:lnSpc>
            </a:pPr>
            <a:r>
              <a:rPr lang="en-GB" dirty="0" smtClean="0">
                <a:sym typeface="Wingdings" pitchFamily="2" charset="2"/>
              </a:rPr>
              <a:t>Start with nominal angles at injection</a:t>
            </a:r>
          </a:p>
          <a:p>
            <a:pPr lvl="1">
              <a:lnSpc>
                <a:spcPct val="90000"/>
              </a:lnSpc>
            </a:pPr>
            <a:r>
              <a:rPr lang="en-GB" dirty="0" smtClean="0">
                <a:sym typeface="Wingdings" pitchFamily="2" charset="2"/>
              </a:rPr>
              <a:t>Measure IR apertures</a:t>
            </a:r>
          </a:p>
          <a:p>
            <a:pPr lvl="1">
              <a:lnSpc>
                <a:spcPct val="90000"/>
              </a:lnSpc>
            </a:pPr>
            <a:r>
              <a:rPr lang="en-GB" dirty="0" smtClean="0">
                <a:sym typeface="Wingdings" pitchFamily="2" charset="2"/>
              </a:rPr>
              <a:t>Test parasitic beam-beam with lower angles</a:t>
            </a:r>
          </a:p>
          <a:p>
            <a:pPr lvl="1">
              <a:lnSpc>
                <a:spcPct val="90000"/>
              </a:lnSpc>
            </a:pPr>
            <a:r>
              <a:rPr lang="en-GB" dirty="0" smtClean="0">
                <a:sym typeface="Wingdings" pitchFamily="2" charset="2"/>
              </a:rPr>
              <a:t>Decide based on this</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Injection and injection protection (BG et al)</a:t>
            </a:r>
          </a:p>
        </p:txBody>
      </p:sp>
      <p:sp>
        <p:nvSpPr>
          <p:cNvPr id="3" name="Content Placeholder 2"/>
          <p:cNvSpPr>
            <a:spLocks noGrp="1"/>
          </p:cNvSpPr>
          <p:nvPr>
            <p:ph idx="1"/>
          </p:nvPr>
        </p:nvSpPr>
        <p:spPr>
          <a:xfrm>
            <a:off x="251400" y="886630"/>
            <a:ext cx="6984970" cy="4198600"/>
          </a:xfrm>
        </p:spPr>
        <p:txBody>
          <a:bodyPr/>
          <a:lstStyle/>
          <a:p>
            <a:r>
              <a:rPr lang="en-US" dirty="0" smtClean="0"/>
              <a:t>Several shifts, but with limited beam availability</a:t>
            </a:r>
          </a:p>
          <a:p>
            <a:pPr lvl="1"/>
            <a:r>
              <a:rPr lang="en-US" dirty="0" smtClean="0"/>
              <a:t>TDI alignment checked and confirmed</a:t>
            </a:r>
          </a:p>
          <a:p>
            <a:pPr lvl="1"/>
            <a:r>
              <a:rPr lang="en-US" dirty="0" smtClean="0"/>
              <a:t>Trains of 4 nominal bunches to the downstream TEDs then into LHC</a:t>
            </a:r>
          </a:p>
          <a:p>
            <a:pPr lvl="1"/>
            <a:r>
              <a:rPr lang="en-US" dirty="0" smtClean="0"/>
              <a:t>Measured centre of TL collimators - moved the gap, recorded losses in TL and LHC injection region</a:t>
            </a:r>
          </a:p>
          <a:p>
            <a:pPr lvl="2"/>
            <a:r>
              <a:rPr lang="en-US" dirty="0" smtClean="0"/>
              <a:t>Found changes of up to 0.5 sigma</a:t>
            </a:r>
          </a:p>
          <a:p>
            <a:pPr lvl="2"/>
            <a:r>
              <a:rPr lang="en-US" dirty="0" smtClean="0"/>
              <a:t>Looks like with good trajectory correction we can hope for this kind of stability</a:t>
            </a:r>
          </a:p>
          <a:p>
            <a:pPr lvl="1"/>
            <a:r>
              <a:rPr lang="en-US" dirty="0" smtClean="0"/>
              <a:t>Trimmed all new settings in and adjusted thresholds, drove all the settings and thresholds through the sequencer</a:t>
            </a:r>
          </a:p>
          <a:p>
            <a:pPr>
              <a:buNone/>
            </a:pPr>
            <a:r>
              <a:rPr lang="en-US" sz="2000" dirty="0" smtClean="0"/>
              <a:t/>
            </a:r>
            <a:br>
              <a:rPr lang="en-US" sz="2000" dirty="0" smtClean="0"/>
            </a:br>
            <a:endParaRPr lang="en-GB" sz="2000" dirty="0" smtClean="0"/>
          </a:p>
        </p:txBody>
      </p:sp>
      <p:sp>
        <p:nvSpPr>
          <p:cNvPr id="4" name="Footer Placeholder 3"/>
          <p:cNvSpPr>
            <a:spLocks noGrp="1"/>
          </p:cNvSpPr>
          <p:nvPr>
            <p:ph type="ftr" sz="quarter" idx="10"/>
          </p:nvPr>
        </p:nvSpPr>
        <p:spPr/>
        <p:txBody>
          <a:bodyPr/>
          <a:lstStyle/>
          <a:p>
            <a:r>
              <a:rPr lang="en-US" dirty="0"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
        <p:nvSpPr>
          <p:cNvPr id="6" name="TextBox 5"/>
          <p:cNvSpPr txBox="1"/>
          <p:nvPr/>
        </p:nvSpPr>
        <p:spPr>
          <a:xfrm>
            <a:off x="7212083" y="1207832"/>
            <a:ext cx="1824538" cy="4093428"/>
          </a:xfrm>
          <a:prstGeom prst="rect">
            <a:avLst/>
          </a:prstGeom>
          <a:noFill/>
        </p:spPr>
        <p:txBody>
          <a:bodyPr wrap="none" rtlCol="0">
            <a:spAutoFit/>
          </a:bodyPr>
          <a:lstStyle/>
          <a:p>
            <a:pPr>
              <a:spcBef>
                <a:spcPts val="0"/>
              </a:spcBef>
            </a:pPr>
            <a:r>
              <a:rPr lang="en-US" b="1" dirty="0" smtClean="0"/>
              <a:t>Centered</a:t>
            </a:r>
          </a:p>
          <a:p>
            <a:pPr algn="l">
              <a:spcBef>
                <a:spcPts val="0"/>
              </a:spcBef>
            </a:pPr>
            <a:r>
              <a:rPr lang="en-US" b="1" dirty="0" smtClean="0"/>
              <a:t>TCDIV 20607 </a:t>
            </a:r>
            <a:br>
              <a:rPr lang="en-US" b="1" dirty="0" smtClean="0"/>
            </a:br>
            <a:r>
              <a:rPr lang="en-US" b="1" dirty="0" smtClean="0"/>
              <a:t>TCDIH 29050 </a:t>
            </a:r>
            <a:br>
              <a:rPr lang="en-US" b="1" dirty="0" smtClean="0"/>
            </a:br>
            <a:r>
              <a:rPr lang="en-US" b="1" dirty="0" smtClean="0"/>
              <a:t>TCDIV 29012 </a:t>
            </a:r>
            <a:br>
              <a:rPr lang="en-US" b="1" dirty="0" smtClean="0"/>
            </a:br>
            <a:r>
              <a:rPr lang="en-US" b="1" dirty="0" smtClean="0"/>
              <a:t>TCDIH 29205 </a:t>
            </a:r>
            <a:br>
              <a:rPr lang="en-US" b="1" dirty="0" smtClean="0"/>
            </a:br>
            <a:r>
              <a:rPr lang="en-US" b="1" dirty="0" smtClean="0"/>
              <a:t>TCDIH 29465</a:t>
            </a:r>
          </a:p>
          <a:p>
            <a:pPr algn="l">
              <a:spcBef>
                <a:spcPts val="0"/>
              </a:spcBef>
            </a:pPr>
            <a:r>
              <a:rPr lang="en-US" b="1" dirty="0" smtClean="0"/>
              <a:t>TCDIV 29234</a:t>
            </a:r>
            <a:br>
              <a:rPr lang="en-US" b="1" dirty="0" smtClean="0"/>
            </a:br>
            <a:r>
              <a:rPr lang="en-US" b="1" dirty="0" smtClean="0"/>
              <a:t>TCDIV 29509 </a:t>
            </a:r>
          </a:p>
          <a:p>
            <a:pPr algn="l">
              <a:spcBef>
                <a:spcPts val="0"/>
              </a:spcBef>
            </a:pPr>
            <a:r>
              <a:rPr lang="en-US" b="1" dirty="0" smtClean="0"/>
              <a:t>TCDIH 87441 </a:t>
            </a:r>
            <a:br>
              <a:rPr lang="en-US" b="1" dirty="0" smtClean="0"/>
            </a:br>
            <a:r>
              <a:rPr lang="en-US" b="1" dirty="0" smtClean="0"/>
              <a:t>TCDIV 87645</a:t>
            </a:r>
          </a:p>
          <a:p>
            <a:pPr algn="l">
              <a:spcBef>
                <a:spcPts val="0"/>
              </a:spcBef>
            </a:pPr>
            <a:r>
              <a:rPr lang="en-US" b="1" dirty="0" smtClean="0"/>
              <a:t>TCDIH 88121</a:t>
            </a:r>
            <a:br>
              <a:rPr lang="en-US" b="1" dirty="0" smtClean="0"/>
            </a:br>
            <a:r>
              <a:rPr lang="en-US" b="1" dirty="0" smtClean="0"/>
              <a:t>TCDIV 88123</a:t>
            </a:r>
            <a:br>
              <a:rPr lang="en-US" b="1" dirty="0" smtClean="0"/>
            </a:br>
            <a:r>
              <a:rPr lang="en-US" b="1" dirty="0" smtClean="0"/>
              <a:t>TCDIV 87804</a:t>
            </a:r>
            <a:endParaRPr lang="en-US" dirty="0"/>
          </a:p>
        </p:txBody>
      </p:sp>
      <p:sp>
        <p:nvSpPr>
          <p:cNvPr id="7" name="Content Placeholder 2"/>
          <p:cNvSpPr txBox="1">
            <a:spLocks/>
          </p:cNvSpPr>
          <p:nvPr/>
        </p:nvSpPr>
        <p:spPr bwMode="auto">
          <a:xfrm>
            <a:off x="395420" y="5215610"/>
            <a:ext cx="8425170" cy="13818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bg2"/>
                </a:solidFill>
                <a:effectLst/>
                <a:uLnTx/>
                <a:uFillTx/>
                <a:latin typeface="+mn-lt"/>
                <a:ea typeface="+mn-ea"/>
                <a:cs typeface="+mn-cs"/>
              </a:rPr>
              <a:t>Ready by Thursday to start the protection validation tests to allow injection of unsafe beam</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bg2"/>
                </a:solidFill>
                <a:effectLst/>
                <a:uLnTx/>
                <a:uFillTx/>
                <a:latin typeface="+mn-lt"/>
                <a:ea typeface="+mn-ea"/>
                <a:cs typeface="+mn-cs"/>
              </a:rPr>
              <a:t>Used to inject trains of 8 for beam-beam studies (Friday)</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kern="0" cap="none" spc="0" normalizeH="0" baseline="0" noProof="0" dirty="0" smtClean="0">
                <a:ln>
                  <a:noFill/>
                </a:ln>
                <a:solidFill>
                  <a:schemeClr val="bg2"/>
                </a:solidFill>
                <a:effectLst/>
                <a:uLnTx/>
                <a:uFillTx/>
                <a:latin typeface="+mn-lt"/>
                <a:ea typeface="+mn-ea"/>
                <a:cs typeface="+mn-cs"/>
              </a:rPr>
              <a:t/>
            </a:r>
            <a:br>
              <a:rPr kumimoji="0" lang="en-US" sz="2000" b="0" i="0" u="none" strike="noStrike" kern="0" cap="none" spc="0" normalizeH="0" baseline="0" noProof="0" dirty="0" smtClean="0">
                <a:ln>
                  <a:noFill/>
                </a:ln>
                <a:solidFill>
                  <a:schemeClr val="bg2"/>
                </a:solidFill>
                <a:effectLst/>
                <a:uLnTx/>
                <a:uFillTx/>
                <a:latin typeface="+mn-lt"/>
                <a:ea typeface="+mn-ea"/>
                <a:cs typeface="+mn-cs"/>
              </a:rPr>
            </a:br>
            <a:endParaRPr kumimoji="0" lang="en-GB" sz="2000" b="0" i="0" u="none" strike="noStrike" kern="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pPr lvl="1"/>
            <a:r>
              <a:rPr lang="en-US" dirty="0" smtClean="0"/>
              <a:t>Collimation at 450 </a:t>
            </a:r>
            <a:r>
              <a:rPr lang="en-US" dirty="0" err="1" smtClean="0"/>
              <a:t>GeV</a:t>
            </a:r>
            <a:r>
              <a:rPr lang="en-US" dirty="0" smtClean="0"/>
              <a:t> (RA et al)</a:t>
            </a:r>
          </a:p>
        </p:txBody>
      </p:sp>
      <p:sp>
        <p:nvSpPr>
          <p:cNvPr id="3" name="Content Placeholder 2"/>
          <p:cNvSpPr>
            <a:spLocks noGrp="1"/>
          </p:cNvSpPr>
          <p:nvPr>
            <p:ph idx="1"/>
          </p:nvPr>
        </p:nvSpPr>
        <p:spPr>
          <a:xfrm>
            <a:off x="467430" y="886630"/>
            <a:ext cx="8334214" cy="5638800"/>
          </a:xfrm>
        </p:spPr>
        <p:txBody>
          <a:bodyPr/>
          <a:lstStyle/>
          <a:p>
            <a:r>
              <a:rPr lang="en-US" dirty="0" smtClean="0"/>
              <a:t>Essentially done through Tuesday</a:t>
            </a:r>
          </a:p>
          <a:p>
            <a:pPr lvl="1"/>
            <a:r>
              <a:rPr lang="en-US" dirty="0" smtClean="0"/>
              <a:t>TCT’s at injection set to 8.5 </a:t>
            </a:r>
            <a:r>
              <a:rPr lang="en-US" dirty="0" smtClean="0">
                <a:latin typeface="Symbol" charset="2"/>
                <a:cs typeface="Symbol" charset="2"/>
              </a:rPr>
              <a:t>s</a:t>
            </a:r>
            <a:r>
              <a:rPr lang="en-US" dirty="0" smtClean="0"/>
              <a:t>: </a:t>
            </a:r>
            <a:r>
              <a:rPr lang="en-US" dirty="0" smtClean="0">
                <a:solidFill>
                  <a:srgbClr val="FF0000"/>
                </a:solidFill>
              </a:rPr>
              <a:t>~expected triplet aperture </a:t>
            </a:r>
          </a:p>
          <a:p>
            <a:pPr lvl="2"/>
            <a:r>
              <a:rPr lang="en-US" dirty="0" smtClean="0"/>
              <a:t>no margin to calculated triplet aperture, assume n1 calculation has some margin</a:t>
            </a:r>
          </a:p>
          <a:p>
            <a:pPr lvl="1"/>
            <a:r>
              <a:rPr lang="en-US" dirty="0" smtClean="0"/>
              <a:t>16 TCT’s around experiments set up to nominal crossing angle (170 </a:t>
            </a:r>
            <a:r>
              <a:rPr lang="en-US" dirty="0" err="1" smtClean="0">
                <a:latin typeface="Symbol" charset="2"/>
                <a:cs typeface="Symbol" charset="2"/>
              </a:rPr>
              <a:t>m</a:t>
            </a:r>
            <a:r>
              <a:rPr lang="en-US" dirty="0" err="1" smtClean="0"/>
              <a:t>rad</a:t>
            </a:r>
            <a:r>
              <a:rPr lang="en-US" dirty="0" smtClean="0"/>
              <a:t>).</a:t>
            </a:r>
          </a:p>
          <a:p>
            <a:pPr lvl="1"/>
            <a:r>
              <a:rPr lang="en-US" dirty="0" smtClean="0"/>
              <a:t>Total margin from protection to TCT/triplet: ~0.8 mm. Requires orbit tolerance ~0.2 mm.</a:t>
            </a:r>
          </a:p>
          <a:p>
            <a:pPr lvl="1"/>
            <a:r>
              <a:rPr lang="en-US" dirty="0" smtClean="0"/>
              <a:t>Injection protection collimators checked: Problem found and corrected with loss maps.</a:t>
            </a:r>
          </a:p>
          <a:p>
            <a:pPr lvl="1"/>
            <a:r>
              <a:rPr lang="en-US" dirty="0" smtClean="0"/>
              <a:t>7 out of 10 loss maps done.</a:t>
            </a:r>
          </a:p>
          <a:p>
            <a:endParaRPr lang="en-US" dirty="0" smtClean="0"/>
          </a:p>
          <a:p>
            <a:r>
              <a:rPr lang="en-US" dirty="0" smtClean="0"/>
              <a:t>Setup complete, loss maps mostly done</a:t>
            </a:r>
          </a:p>
          <a:p>
            <a:pPr marL="342900" lvl="1" indent="-342900">
              <a:buClr>
                <a:schemeClr val="bg2"/>
              </a:buClr>
              <a:buSzPct val="75000"/>
              <a:buFont typeface="Wingdings" pitchFamily="2" charset="2"/>
              <a:buChar char="n"/>
            </a:pPr>
            <a:endParaRPr lang="en-US" dirty="0" smtClean="0"/>
          </a:p>
          <a:p>
            <a:pPr>
              <a:buNone/>
            </a:pPr>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88E2B33-8CC2-CD4C-88A3-7A77B5FFBCFD}" type="datetime1">
              <a:rPr lang="en-US" smtClean="0"/>
              <a:pPr/>
              <a:t>9/13/2010</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Test ramps and optics studies at 3.5, 3.5</a:t>
            </a:r>
            <a:endParaRPr lang="en-US" dirty="0"/>
          </a:p>
        </p:txBody>
      </p:sp>
      <p:sp>
        <p:nvSpPr>
          <p:cNvPr id="3" name="Content Placeholder 2"/>
          <p:cNvSpPr>
            <a:spLocks noGrp="1"/>
          </p:cNvSpPr>
          <p:nvPr>
            <p:ph idx="1"/>
          </p:nvPr>
        </p:nvSpPr>
        <p:spPr>
          <a:xfrm>
            <a:off x="54730" y="799508"/>
            <a:ext cx="9039174" cy="5842592"/>
          </a:xfrm>
        </p:spPr>
        <p:txBody>
          <a:bodyPr/>
          <a:lstStyle/>
          <a:p>
            <a:r>
              <a:rPr lang="en-US" dirty="0" smtClean="0"/>
              <a:t>Wednesday night</a:t>
            </a:r>
          </a:p>
          <a:p>
            <a:pPr lvl="1"/>
            <a:r>
              <a:rPr lang="en-US" dirty="0" smtClean="0"/>
              <a:t>Ramp OK</a:t>
            </a:r>
          </a:p>
          <a:p>
            <a:pPr lvl="2"/>
            <a:r>
              <a:rPr lang="en-US" dirty="0" smtClean="0"/>
              <a:t>Trimmed Xing angles 1 and 2 to 100 and 110 and corrected closure</a:t>
            </a:r>
          </a:p>
          <a:p>
            <a:pPr lvl="3"/>
            <a:r>
              <a:rPr lang="en-US" dirty="0" smtClean="0"/>
              <a:t>Lost B1 with a corrector trip when doing IR5</a:t>
            </a:r>
          </a:p>
          <a:p>
            <a:pPr lvl="3"/>
            <a:r>
              <a:rPr lang="en-US" dirty="0" smtClean="0"/>
              <a:t>Continued with B2, Xing angles 5 and 8 to 100 and 100</a:t>
            </a:r>
          </a:p>
          <a:p>
            <a:pPr lvl="1"/>
            <a:r>
              <a:rPr lang="en-US" dirty="0" smtClean="0"/>
              <a:t>Squeeze B2</a:t>
            </a:r>
          </a:p>
          <a:p>
            <a:pPr lvl="1"/>
            <a:r>
              <a:rPr lang="en-US" dirty="0" smtClean="0"/>
              <a:t>Brief optics studies on B2</a:t>
            </a:r>
          </a:p>
          <a:p>
            <a:pPr lvl="2"/>
            <a:r>
              <a:rPr lang="en-US" dirty="0" smtClean="0"/>
              <a:t>Global correction</a:t>
            </a:r>
          </a:p>
          <a:p>
            <a:pPr lvl="2"/>
            <a:r>
              <a:rPr lang="en-US" dirty="0" smtClean="0"/>
              <a:t>100 quads !</a:t>
            </a:r>
          </a:p>
          <a:p>
            <a:pPr lvl="2"/>
            <a:r>
              <a:rPr lang="en-US" dirty="0" smtClean="0"/>
              <a:t>Impressive results !</a:t>
            </a:r>
          </a:p>
          <a:p>
            <a:pPr lvl="2">
              <a:buNone/>
            </a:pPr>
            <a:endParaRPr lang="en-US"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7</a:t>
            </a:fld>
            <a:r>
              <a:rPr lang="en-US" smtClean="0">
                <a:solidFill>
                  <a:srgbClr val="FFFFFF"/>
                </a:solidFill>
              </a:rPr>
              <a:t> </a:t>
            </a:r>
            <a:endParaRPr lang="en-US">
              <a:solidFill>
                <a:srgbClr val="FFFFFF"/>
              </a:solidFill>
            </a:endParaRPr>
          </a:p>
        </p:txBody>
      </p:sp>
      <p:pic>
        <p:nvPicPr>
          <p:cNvPr id="2050" name="Picture 2" descr="http://elogbook.cern.ch/eLogbook/attach_reader?attach_id=1104080"/>
          <p:cNvPicPr>
            <a:picLocks noChangeAspect="1" noChangeArrowheads="1"/>
          </p:cNvPicPr>
          <p:nvPr/>
        </p:nvPicPr>
        <p:blipFill>
          <a:blip r:embed="rId2" cstate="print"/>
          <a:srcRect/>
          <a:stretch>
            <a:fillRect/>
          </a:stretch>
        </p:blipFill>
        <p:spPr bwMode="auto">
          <a:xfrm>
            <a:off x="4060364" y="3435012"/>
            <a:ext cx="4517564" cy="3210715"/>
          </a:xfrm>
          <a:prstGeom prst="rect">
            <a:avLst/>
          </a:prstGeom>
          <a:noFill/>
        </p:spPr>
      </p:pic>
      <p:sp>
        <p:nvSpPr>
          <p:cNvPr id="7" name="TextBox 6"/>
          <p:cNvSpPr txBox="1"/>
          <p:nvPr/>
        </p:nvSpPr>
        <p:spPr>
          <a:xfrm>
            <a:off x="611450" y="4419163"/>
            <a:ext cx="3240450" cy="954107"/>
          </a:xfrm>
          <a:prstGeom prst="rect">
            <a:avLst/>
          </a:prstGeom>
          <a:noFill/>
          <a:ln>
            <a:solidFill>
              <a:schemeClr val="bg2"/>
            </a:solidFill>
          </a:ln>
        </p:spPr>
        <p:txBody>
          <a:bodyPr wrap="square" rtlCol="0">
            <a:spAutoFit/>
          </a:bodyPr>
          <a:lstStyle/>
          <a:p>
            <a:r>
              <a:rPr lang="en-US" sz="1400" b="1" dirty="0" smtClean="0"/>
              <a:t>IP1 	3.22 0.22 	3.62 0.40 </a:t>
            </a:r>
            <a:br>
              <a:rPr lang="en-US" sz="1400" b="1" dirty="0" smtClean="0"/>
            </a:br>
            <a:r>
              <a:rPr lang="en-US" sz="1400" b="1" dirty="0" smtClean="0"/>
              <a:t>IP2	3.83 0.61 	3.43 0.26 </a:t>
            </a:r>
            <a:br>
              <a:rPr lang="en-US" sz="1400" b="1" dirty="0" smtClean="0"/>
            </a:br>
            <a:r>
              <a:rPr lang="en-US" sz="1400" b="1" dirty="0" smtClean="0"/>
              <a:t>IP5 	3.67 0.07 	3.28 0.25 </a:t>
            </a:r>
            <a:br>
              <a:rPr lang="en-US" sz="1400" b="1" dirty="0" smtClean="0"/>
            </a:br>
            <a:r>
              <a:rPr lang="en-US" sz="1400" b="1" dirty="0" smtClean="0"/>
              <a:t>IP8 	3.26 0.10 	3.51 0.09</a:t>
            </a:r>
            <a:endParaRPr lang="en-US"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Lifetime </a:t>
            </a:r>
            <a:r>
              <a:rPr lang="en-US" dirty="0" err="1" smtClean="0"/>
              <a:t>vs</a:t>
            </a:r>
            <a:r>
              <a:rPr lang="en-US" dirty="0" smtClean="0"/>
              <a:t> Crossing Angle (WH et al)</a:t>
            </a:r>
            <a:endParaRPr lang="en-US" dirty="0"/>
          </a:p>
        </p:txBody>
      </p:sp>
      <p:sp>
        <p:nvSpPr>
          <p:cNvPr id="34" name="Content Placeholder 33"/>
          <p:cNvSpPr>
            <a:spLocks noGrp="1"/>
          </p:cNvSpPr>
          <p:nvPr>
            <p:ph idx="1"/>
          </p:nvPr>
        </p:nvSpPr>
        <p:spPr>
          <a:xfrm>
            <a:off x="467430" y="764630"/>
            <a:ext cx="8229600" cy="504070"/>
          </a:xfrm>
        </p:spPr>
        <p:txBody>
          <a:bodyPr/>
          <a:lstStyle/>
          <a:p>
            <a:r>
              <a:rPr lang="en-US" dirty="0" smtClean="0"/>
              <a:t>Friday afternoon</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8</a:t>
            </a:fld>
            <a:r>
              <a:rPr lang="en-US" smtClean="0">
                <a:solidFill>
                  <a:srgbClr val="FFFFFF"/>
                </a:solidFill>
              </a:rPr>
              <a:t> </a:t>
            </a:r>
            <a:endParaRPr lang="en-US">
              <a:solidFill>
                <a:srgbClr val="FFFFFF"/>
              </a:solidFill>
            </a:endParaRPr>
          </a:p>
        </p:txBody>
      </p:sp>
      <p:grpSp>
        <p:nvGrpSpPr>
          <p:cNvPr id="3" name="Group 7"/>
          <p:cNvGrpSpPr/>
          <p:nvPr/>
        </p:nvGrpSpPr>
        <p:grpSpPr>
          <a:xfrm>
            <a:off x="-2479" y="2250454"/>
            <a:ext cx="9146479" cy="3410856"/>
            <a:chOff x="0" y="1681239"/>
            <a:chExt cx="6162523" cy="2298095"/>
          </a:xfrm>
        </p:grpSpPr>
        <p:pic>
          <p:nvPicPr>
            <p:cNvPr id="6" name="Picture 5"/>
            <p:cNvPicPr>
              <a:picLocks noChangeAspect="1"/>
            </p:cNvPicPr>
            <p:nvPr/>
          </p:nvPicPr>
          <p:blipFill>
            <a:blip r:embed="rId2" cstate="print"/>
            <a:srcRect l="1651" t="16952" r="93242" b="44554"/>
            <a:stretch>
              <a:fillRect/>
            </a:stretch>
          </p:blipFill>
          <p:spPr>
            <a:xfrm>
              <a:off x="0" y="1681239"/>
              <a:ext cx="459619" cy="2298095"/>
            </a:xfrm>
            <a:prstGeom prst="rect">
              <a:avLst/>
            </a:prstGeom>
          </p:spPr>
        </p:pic>
        <p:pic>
          <p:nvPicPr>
            <p:cNvPr id="7" name="Picture 6"/>
            <p:cNvPicPr>
              <a:picLocks noChangeAspect="1"/>
            </p:cNvPicPr>
            <p:nvPr/>
          </p:nvPicPr>
          <p:blipFill>
            <a:blip r:embed="rId2" cstate="print"/>
            <a:srcRect l="34778" t="16952" r="1856" b="44554"/>
            <a:stretch>
              <a:fillRect/>
            </a:stretch>
          </p:blipFill>
          <p:spPr>
            <a:xfrm>
              <a:off x="459619" y="1681239"/>
              <a:ext cx="5702904" cy="2298095"/>
            </a:xfrm>
            <a:prstGeom prst="rect">
              <a:avLst/>
            </a:prstGeom>
          </p:spPr>
        </p:pic>
      </p:grpSp>
      <p:sp>
        <p:nvSpPr>
          <p:cNvPr id="9" name="TextBox 8"/>
          <p:cNvSpPr txBox="1"/>
          <p:nvPr/>
        </p:nvSpPr>
        <p:spPr>
          <a:xfrm>
            <a:off x="-4279" y="1628750"/>
            <a:ext cx="9078126" cy="400110"/>
          </a:xfrm>
          <a:prstGeom prst="rect">
            <a:avLst/>
          </a:prstGeom>
          <a:noFill/>
        </p:spPr>
        <p:txBody>
          <a:bodyPr wrap="none" rtlCol="0">
            <a:spAutoFit/>
          </a:bodyPr>
          <a:lstStyle/>
          <a:p>
            <a:r>
              <a:rPr lang="en-US" dirty="0" smtClean="0"/>
              <a:t>3 batches of 8 bunches, spacing 150 ns </a:t>
            </a:r>
            <a:r>
              <a:rPr lang="en-US" dirty="0" smtClean="0">
                <a:sym typeface="Wingdings"/>
              </a:rPr>
              <a:t> up to 6 LR interactions per bunch</a:t>
            </a:r>
            <a:endParaRPr lang="en-US" dirty="0"/>
          </a:p>
        </p:txBody>
      </p:sp>
      <p:sp>
        <p:nvSpPr>
          <p:cNvPr id="10" name="TextBox 9"/>
          <p:cNvSpPr txBox="1"/>
          <p:nvPr/>
        </p:nvSpPr>
        <p:spPr>
          <a:xfrm rot="17789099">
            <a:off x="8012060" y="2641834"/>
            <a:ext cx="1028422"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100 </a:t>
            </a:r>
            <a:r>
              <a:rPr lang="en-US" dirty="0" err="1" smtClean="0">
                <a:latin typeface="Symbol" charset="2"/>
                <a:cs typeface="Symbol" charset="2"/>
              </a:rPr>
              <a:t>m</a:t>
            </a:r>
            <a:r>
              <a:rPr lang="en-US" dirty="0" err="1" smtClean="0"/>
              <a:t>rad</a:t>
            </a:r>
            <a:endParaRPr lang="en-US" dirty="0"/>
          </a:p>
        </p:txBody>
      </p:sp>
      <p:sp>
        <p:nvSpPr>
          <p:cNvPr id="11" name="TextBox 10"/>
          <p:cNvSpPr txBox="1"/>
          <p:nvPr/>
        </p:nvSpPr>
        <p:spPr>
          <a:xfrm>
            <a:off x="589323" y="2358867"/>
            <a:ext cx="1028422"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170 </a:t>
            </a:r>
            <a:r>
              <a:rPr lang="en-US" dirty="0" err="1" smtClean="0">
                <a:sym typeface="Wingdings"/>
              </a:rPr>
              <a:t></a:t>
            </a:r>
            <a:r>
              <a:rPr lang="en-US" dirty="0" smtClean="0"/>
              <a:t> </a:t>
            </a:r>
            <a:br>
              <a:rPr lang="en-US" dirty="0" smtClean="0"/>
            </a:br>
            <a:r>
              <a:rPr lang="en-US" dirty="0" smtClean="0"/>
              <a:t>100 </a:t>
            </a:r>
            <a:r>
              <a:rPr lang="en-US" dirty="0" err="1" smtClean="0">
                <a:latin typeface="Symbol" charset="2"/>
                <a:cs typeface="Symbol" charset="2"/>
              </a:rPr>
              <a:t>m</a:t>
            </a:r>
            <a:r>
              <a:rPr lang="en-US" dirty="0" err="1" smtClean="0"/>
              <a:t>rad</a:t>
            </a:r>
            <a:endParaRPr lang="en-US" dirty="0"/>
          </a:p>
        </p:txBody>
      </p:sp>
      <p:sp>
        <p:nvSpPr>
          <p:cNvPr id="12" name="TextBox 11"/>
          <p:cNvSpPr txBox="1"/>
          <p:nvPr/>
        </p:nvSpPr>
        <p:spPr>
          <a:xfrm rot="17789099">
            <a:off x="2878976" y="2664443"/>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80 </a:t>
            </a:r>
            <a:r>
              <a:rPr lang="en-US" dirty="0" err="1" smtClean="0">
                <a:latin typeface="Symbol" charset="2"/>
                <a:cs typeface="Symbol" charset="2"/>
              </a:rPr>
              <a:t>m</a:t>
            </a:r>
            <a:r>
              <a:rPr lang="en-US" dirty="0" err="1" smtClean="0"/>
              <a:t>rad</a:t>
            </a:r>
            <a:endParaRPr lang="en-US" dirty="0"/>
          </a:p>
        </p:txBody>
      </p:sp>
      <p:sp>
        <p:nvSpPr>
          <p:cNvPr id="13" name="TextBox 12"/>
          <p:cNvSpPr txBox="1"/>
          <p:nvPr/>
        </p:nvSpPr>
        <p:spPr>
          <a:xfrm rot="17789099">
            <a:off x="3513495" y="2711021"/>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70 </a:t>
            </a:r>
            <a:r>
              <a:rPr lang="en-US" dirty="0" err="1" smtClean="0">
                <a:latin typeface="Symbol" charset="2"/>
                <a:cs typeface="Symbol" charset="2"/>
              </a:rPr>
              <a:t>m</a:t>
            </a:r>
            <a:r>
              <a:rPr lang="en-US" dirty="0" err="1" smtClean="0"/>
              <a:t>rad</a:t>
            </a:r>
            <a:endParaRPr lang="en-US" dirty="0"/>
          </a:p>
        </p:txBody>
      </p:sp>
      <p:sp>
        <p:nvSpPr>
          <p:cNvPr id="14" name="TextBox 13"/>
          <p:cNvSpPr txBox="1"/>
          <p:nvPr/>
        </p:nvSpPr>
        <p:spPr>
          <a:xfrm rot="17789099">
            <a:off x="4195050" y="2675293"/>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60 </a:t>
            </a:r>
            <a:r>
              <a:rPr lang="en-US" dirty="0" err="1" smtClean="0">
                <a:latin typeface="Symbol" charset="2"/>
                <a:cs typeface="Symbol" charset="2"/>
              </a:rPr>
              <a:t>m</a:t>
            </a:r>
            <a:r>
              <a:rPr lang="en-US" dirty="0" err="1" smtClean="0"/>
              <a:t>rad</a:t>
            </a:r>
            <a:endParaRPr lang="en-US" dirty="0"/>
          </a:p>
        </p:txBody>
      </p:sp>
      <p:sp>
        <p:nvSpPr>
          <p:cNvPr id="15" name="TextBox 14"/>
          <p:cNvSpPr txBox="1"/>
          <p:nvPr/>
        </p:nvSpPr>
        <p:spPr>
          <a:xfrm rot="17789099">
            <a:off x="4864846" y="2686597"/>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50 </a:t>
            </a:r>
            <a:r>
              <a:rPr lang="en-US" dirty="0" err="1" smtClean="0">
                <a:latin typeface="Symbol" charset="2"/>
                <a:cs typeface="Symbol" charset="2"/>
              </a:rPr>
              <a:t>m</a:t>
            </a:r>
            <a:r>
              <a:rPr lang="en-US" dirty="0" err="1" smtClean="0"/>
              <a:t>rad</a:t>
            </a:r>
            <a:endParaRPr lang="en-US" dirty="0"/>
          </a:p>
        </p:txBody>
      </p:sp>
      <p:sp>
        <p:nvSpPr>
          <p:cNvPr id="16" name="TextBox 15"/>
          <p:cNvSpPr txBox="1"/>
          <p:nvPr/>
        </p:nvSpPr>
        <p:spPr>
          <a:xfrm rot="17789099">
            <a:off x="5569919" y="2686143"/>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40 </a:t>
            </a:r>
            <a:r>
              <a:rPr lang="en-US" dirty="0" err="1" smtClean="0">
                <a:latin typeface="Symbol" charset="2"/>
                <a:cs typeface="Symbol" charset="2"/>
              </a:rPr>
              <a:t>m</a:t>
            </a:r>
            <a:r>
              <a:rPr lang="en-US" dirty="0" err="1" smtClean="0"/>
              <a:t>rad</a:t>
            </a:r>
            <a:endParaRPr lang="en-US" dirty="0"/>
          </a:p>
        </p:txBody>
      </p:sp>
      <p:sp>
        <p:nvSpPr>
          <p:cNvPr id="17" name="TextBox 16"/>
          <p:cNvSpPr txBox="1"/>
          <p:nvPr/>
        </p:nvSpPr>
        <p:spPr>
          <a:xfrm rot="17789099">
            <a:off x="6322028" y="2673931"/>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30 </a:t>
            </a:r>
            <a:r>
              <a:rPr lang="en-US" dirty="0" err="1" smtClean="0">
                <a:latin typeface="Symbol" charset="2"/>
                <a:cs typeface="Symbol" charset="2"/>
              </a:rPr>
              <a:t>m</a:t>
            </a:r>
            <a:r>
              <a:rPr lang="en-US" dirty="0" err="1" smtClean="0"/>
              <a:t>rad</a:t>
            </a:r>
            <a:endParaRPr lang="en-US" dirty="0"/>
          </a:p>
        </p:txBody>
      </p:sp>
      <p:sp>
        <p:nvSpPr>
          <p:cNvPr id="18" name="TextBox 17"/>
          <p:cNvSpPr txBox="1"/>
          <p:nvPr/>
        </p:nvSpPr>
        <p:spPr>
          <a:xfrm rot="17789099">
            <a:off x="6956547" y="2708751"/>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20 </a:t>
            </a:r>
            <a:r>
              <a:rPr lang="en-US" dirty="0" err="1" smtClean="0">
                <a:latin typeface="Symbol" charset="2"/>
                <a:cs typeface="Symbol" charset="2"/>
              </a:rPr>
              <a:t>m</a:t>
            </a:r>
            <a:r>
              <a:rPr lang="en-US" dirty="0" err="1" smtClean="0"/>
              <a:t>rad</a:t>
            </a:r>
            <a:endParaRPr lang="en-US" dirty="0"/>
          </a:p>
        </p:txBody>
      </p:sp>
      <p:cxnSp>
        <p:nvCxnSpPr>
          <p:cNvPr id="20" name="Straight Connector 19"/>
          <p:cNvCxnSpPr/>
          <p:nvPr/>
        </p:nvCxnSpPr>
        <p:spPr bwMode="auto">
          <a:xfrm rot="5400000" flipH="1" flipV="1">
            <a:off x="2140436" y="4217571"/>
            <a:ext cx="1932102"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rot="5400000" flipH="1" flipV="1">
            <a:off x="2782026" y="4246114"/>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flipH="1" flipV="1">
            <a:off x="3475340" y="4233902"/>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flipH="1" flipV="1">
            <a:off x="4145136" y="4233448"/>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rot="5400000" flipH="1" flipV="1">
            <a:off x="4861968" y="4232994"/>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5400000" flipH="1" flipV="1">
            <a:off x="5602318" y="4232540"/>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5400000" flipH="1" flipV="1">
            <a:off x="6236837" y="4243844"/>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rot="5400000" flipH="1" flipV="1">
            <a:off x="7318198" y="4243390"/>
            <a:ext cx="191954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TextBox 29"/>
          <p:cNvSpPr txBox="1"/>
          <p:nvPr/>
        </p:nvSpPr>
        <p:spPr>
          <a:xfrm rot="17789099">
            <a:off x="2302318" y="2616957"/>
            <a:ext cx="91142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90 </a:t>
            </a:r>
            <a:r>
              <a:rPr lang="en-US" dirty="0" err="1" smtClean="0">
                <a:latin typeface="Symbol" charset="2"/>
                <a:cs typeface="Symbol" charset="2"/>
              </a:rPr>
              <a:t>m</a:t>
            </a:r>
            <a:r>
              <a:rPr lang="en-US" dirty="0" err="1" smtClean="0"/>
              <a:t>rad</a:t>
            </a:r>
            <a:endParaRPr lang="en-US" dirty="0"/>
          </a:p>
        </p:txBody>
      </p:sp>
      <p:cxnSp>
        <p:nvCxnSpPr>
          <p:cNvPr id="31" name="Straight Connector 30"/>
          <p:cNvCxnSpPr/>
          <p:nvPr/>
        </p:nvCxnSpPr>
        <p:spPr bwMode="auto">
          <a:xfrm rot="5400000" flipH="1" flipV="1">
            <a:off x="1704886" y="4228875"/>
            <a:ext cx="1932102"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TextBox 31"/>
          <p:cNvSpPr txBox="1"/>
          <p:nvPr/>
        </p:nvSpPr>
        <p:spPr>
          <a:xfrm>
            <a:off x="283589" y="5765270"/>
            <a:ext cx="8637287" cy="400110"/>
          </a:xfrm>
          <a:prstGeom prst="rect">
            <a:avLst/>
          </a:prstGeom>
          <a:noFill/>
        </p:spPr>
        <p:txBody>
          <a:bodyPr wrap="square" rtlCol="0">
            <a:spAutoFit/>
          </a:bodyPr>
          <a:lstStyle/>
          <a:p>
            <a:r>
              <a:rPr lang="en-US" dirty="0" smtClean="0"/>
              <a:t>Conclusion: </a:t>
            </a:r>
            <a:r>
              <a:rPr lang="en-US" b="1" dirty="0" smtClean="0">
                <a:solidFill>
                  <a:srgbClr val="FF0000"/>
                </a:solidFill>
              </a:rPr>
              <a:t>Minimum required crossing angle is 100 </a:t>
            </a:r>
            <a:r>
              <a:rPr lang="en-US" b="1" dirty="0" err="1" smtClean="0">
                <a:solidFill>
                  <a:srgbClr val="FF0000"/>
                </a:solidFill>
                <a:latin typeface="Symbol" charset="2"/>
                <a:cs typeface="Symbol" charset="2"/>
              </a:rPr>
              <a:t>m</a:t>
            </a:r>
            <a:r>
              <a:rPr lang="en-US" b="1" dirty="0" err="1" smtClean="0">
                <a:solidFill>
                  <a:srgbClr val="FF0000"/>
                </a:solidFill>
              </a:rPr>
              <a:t>rad</a:t>
            </a:r>
            <a:r>
              <a:rPr lang="en-US" b="1" dirty="0" smtClean="0">
                <a:solidFill>
                  <a:srgbClr val="FF0000"/>
                </a:solidFill>
              </a:rPr>
              <a:t> in 2010.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Measured 450 </a:t>
            </a:r>
            <a:r>
              <a:rPr lang="en-US" dirty="0" err="1" smtClean="0"/>
              <a:t>GeV</a:t>
            </a:r>
            <a:r>
              <a:rPr lang="en-US" dirty="0" smtClean="0"/>
              <a:t> Aperture (SR et al)</a:t>
            </a:r>
            <a:endParaRPr lang="en-US" dirty="0"/>
          </a:p>
        </p:txBody>
      </p:sp>
      <p:sp>
        <p:nvSpPr>
          <p:cNvPr id="3" name="Content Placeholder 2"/>
          <p:cNvSpPr>
            <a:spLocks noGrp="1"/>
          </p:cNvSpPr>
          <p:nvPr>
            <p:ph idx="1"/>
          </p:nvPr>
        </p:nvSpPr>
        <p:spPr>
          <a:xfrm>
            <a:off x="179390" y="908650"/>
            <a:ext cx="8785220" cy="5472475"/>
          </a:xfrm>
        </p:spPr>
        <p:txBody>
          <a:bodyPr/>
          <a:lstStyle/>
          <a:p>
            <a:r>
              <a:rPr lang="en-US" dirty="0" smtClean="0"/>
              <a:t>Friday night</a:t>
            </a:r>
          </a:p>
          <a:p>
            <a:r>
              <a:rPr lang="en-US" dirty="0" smtClean="0"/>
              <a:t>On-momentum, as relevant for collimation and protection.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Predicted aperture bottlenecks in triplets (n1=7) do not exist.</a:t>
            </a:r>
          </a:p>
          <a:p>
            <a:r>
              <a:rPr lang="en-US" dirty="0" smtClean="0"/>
              <a:t>“Measured” n1 = 10–12 (on-momentum)</a:t>
            </a:r>
          </a:p>
        </p:txBody>
      </p:sp>
      <p:sp>
        <p:nvSpPr>
          <p:cNvPr id="4" name="Footer Placeholder 3"/>
          <p:cNvSpPr>
            <a:spLocks noGrp="1"/>
          </p:cNvSpPr>
          <p:nvPr>
            <p:ph type="ftr" sz="quarter" idx="10"/>
          </p:nvPr>
        </p:nvSpPr>
        <p:spPr/>
        <p:txBody>
          <a:bodyPr/>
          <a:lstStyle/>
          <a:p>
            <a:r>
              <a:rPr lang="en-US" dirty="0" smtClean="0">
                <a:solidFill>
                  <a:srgbClr val="FFFFFF"/>
                </a:solidFill>
              </a:rPr>
              <a:t>8:30 meeting</a:t>
            </a:r>
            <a:endParaRPr lang="en-US" dirty="0">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9</a:t>
            </a:fld>
            <a:r>
              <a:rPr lang="en-US" smtClean="0">
                <a:solidFill>
                  <a:srgbClr val="FFFFFF"/>
                </a:solidFill>
              </a:rPr>
              <a:t> </a:t>
            </a:r>
            <a:endParaRPr lang="en-US">
              <a:solidFill>
                <a:srgbClr val="FFFFFF"/>
              </a:solidFill>
            </a:endParaRPr>
          </a:p>
        </p:txBody>
      </p:sp>
      <p:graphicFrame>
        <p:nvGraphicFramePr>
          <p:cNvPr id="6" name="Table 5"/>
          <p:cNvGraphicFramePr>
            <a:graphicFrameLocks noGrp="1"/>
          </p:cNvGraphicFramePr>
          <p:nvPr/>
        </p:nvGraphicFramePr>
        <p:xfrm>
          <a:off x="355044" y="2057655"/>
          <a:ext cx="8423805" cy="3099585"/>
        </p:xfrm>
        <a:graphic>
          <a:graphicData uri="http://schemas.openxmlformats.org/drawingml/2006/table">
            <a:tbl>
              <a:tblPr firstRow="1" bandRow="1">
                <a:tableStyleId>{793D81CF-94F2-401A-BA57-92F5A7B2D0C5}</a:tableStyleId>
              </a:tblPr>
              <a:tblGrid>
                <a:gridCol w="2807935"/>
                <a:gridCol w="2807935"/>
                <a:gridCol w="2807935"/>
              </a:tblGrid>
              <a:tr h="619917">
                <a:tc>
                  <a:txBody>
                    <a:bodyPr/>
                    <a:lstStyle/>
                    <a:p>
                      <a:r>
                        <a:rPr lang="en-US" sz="2400" dirty="0" smtClean="0"/>
                        <a:t>Beam / plane</a:t>
                      </a:r>
                      <a:endParaRPr lang="en-US" sz="2400" dirty="0"/>
                    </a:p>
                  </a:txBody>
                  <a:tcPr/>
                </a:tc>
                <a:tc>
                  <a:txBody>
                    <a:bodyPr/>
                    <a:lstStyle/>
                    <a:p>
                      <a:r>
                        <a:rPr lang="en-US" sz="2400" dirty="0" smtClean="0"/>
                        <a:t>Limiting</a:t>
                      </a:r>
                      <a:r>
                        <a:rPr lang="en-US" sz="2400" baseline="0" dirty="0" smtClean="0"/>
                        <a:t> element</a:t>
                      </a:r>
                      <a:endParaRPr lang="en-US" sz="2400" dirty="0"/>
                    </a:p>
                  </a:txBody>
                  <a:tcPr/>
                </a:tc>
                <a:tc>
                  <a:txBody>
                    <a:bodyPr/>
                    <a:lstStyle/>
                    <a:p>
                      <a:r>
                        <a:rPr lang="en-US" sz="2400" dirty="0" smtClean="0"/>
                        <a:t>Aperture [</a:t>
                      </a:r>
                      <a:r>
                        <a:rPr lang="en-US" sz="2400" dirty="0" err="1" smtClean="0">
                          <a:latin typeface="Symbol" charset="2"/>
                          <a:cs typeface="Symbol" charset="2"/>
                        </a:rPr>
                        <a:t>s</a:t>
                      </a:r>
                      <a:r>
                        <a:rPr lang="en-US" sz="2400" dirty="0" smtClean="0"/>
                        <a:t>]</a:t>
                      </a:r>
                      <a:endParaRPr lang="en-US" sz="2400" dirty="0"/>
                    </a:p>
                  </a:txBody>
                  <a:tcPr/>
                </a:tc>
              </a:tr>
              <a:tr h="619917">
                <a:tc>
                  <a:txBody>
                    <a:bodyPr/>
                    <a:lstStyle/>
                    <a:p>
                      <a:r>
                        <a:rPr lang="en-US" sz="2400" dirty="0" smtClean="0"/>
                        <a:t>Beam 1 H</a:t>
                      </a:r>
                      <a:endParaRPr lang="en-US" sz="2400" dirty="0"/>
                    </a:p>
                  </a:txBody>
                  <a:tcPr/>
                </a:tc>
                <a:tc>
                  <a:txBody>
                    <a:bodyPr/>
                    <a:lstStyle/>
                    <a:p>
                      <a:r>
                        <a:rPr lang="en-US" sz="2400" dirty="0" smtClean="0"/>
                        <a:t>Q6.R2</a:t>
                      </a:r>
                      <a:endParaRPr lang="en-US" sz="2400" dirty="0"/>
                    </a:p>
                  </a:txBody>
                  <a:tcPr/>
                </a:tc>
                <a:tc>
                  <a:txBody>
                    <a:bodyPr/>
                    <a:lstStyle/>
                    <a:p>
                      <a:r>
                        <a:rPr lang="en-US" sz="2400" dirty="0" smtClean="0"/>
                        <a:t>12.5</a:t>
                      </a:r>
                      <a:endParaRPr lang="en-US" sz="2400" dirty="0"/>
                    </a:p>
                  </a:txBody>
                  <a:tcPr/>
                </a:tc>
              </a:tr>
              <a:tr h="619917">
                <a:tc>
                  <a:txBody>
                    <a:bodyPr/>
                    <a:lstStyle/>
                    <a:p>
                      <a:r>
                        <a:rPr lang="en-US" sz="2400" dirty="0" smtClean="0"/>
                        <a:t>Beam 1 V</a:t>
                      </a:r>
                      <a:endParaRPr lang="en-US" sz="2400" dirty="0"/>
                    </a:p>
                  </a:txBody>
                  <a:tcPr/>
                </a:tc>
                <a:tc>
                  <a:txBody>
                    <a:bodyPr/>
                    <a:lstStyle/>
                    <a:p>
                      <a:r>
                        <a:rPr lang="en-US" sz="2400" dirty="0" smtClean="0"/>
                        <a:t>Q4.L6</a:t>
                      </a:r>
                      <a:endParaRPr lang="en-US" sz="2400" dirty="0"/>
                    </a:p>
                  </a:txBody>
                  <a:tcPr/>
                </a:tc>
                <a:tc>
                  <a:txBody>
                    <a:bodyPr/>
                    <a:lstStyle/>
                    <a:p>
                      <a:r>
                        <a:rPr lang="en-US" sz="2400" dirty="0" smtClean="0"/>
                        <a:t>13.5</a:t>
                      </a:r>
                      <a:endParaRPr lang="en-US" sz="2400" dirty="0"/>
                    </a:p>
                  </a:txBody>
                  <a:tcPr/>
                </a:tc>
              </a:tr>
              <a:tr h="619917">
                <a:tc>
                  <a:txBody>
                    <a:bodyPr/>
                    <a:lstStyle/>
                    <a:p>
                      <a:r>
                        <a:rPr lang="en-US" sz="2400" dirty="0" smtClean="0"/>
                        <a:t>Beam 2 H</a:t>
                      </a:r>
                      <a:endParaRPr lang="en-US" sz="2400" dirty="0"/>
                    </a:p>
                  </a:txBody>
                  <a:tcPr/>
                </a:tc>
                <a:tc>
                  <a:txBody>
                    <a:bodyPr/>
                    <a:lstStyle/>
                    <a:p>
                      <a:r>
                        <a:rPr lang="en-US" sz="2400" dirty="0" smtClean="0"/>
                        <a:t>Q5.R6</a:t>
                      </a:r>
                      <a:endParaRPr lang="en-US" sz="2400" dirty="0"/>
                    </a:p>
                  </a:txBody>
                  <a:tcPr/>
                </a:tc>
                <a:tc>
                  <a:txBody>
                    <a:bodyPr/>
                    <a:lstStyle/>
                    <a:p>
                      <a:r>
                        <a:rPr lang="en-US" sz="2400" dirty="0" smtClean="0"/>
                        <a:t>14.0</a:t>
                      </a:r>
                      <a:endParaRPr lang="en-US" sz="2400" dirty="0"/>
                    </a:p>
                  </a:txBody>
                  <a:tcPr/>
                </a:tc>
              </a:tr>
              <a:tr h="619917">
                <a:tc>
                  <a:txBody>
                    <a:bodyPr/>
                    <a:lstStyle/>
                    <a:p>
                      <a:r>
                        <a:rPr lang="en-US" sz="2400" dirty="0" smtClean="0"/>
                        <a:t>Beam 2 V</a:t>
                      </a:r>
                      <a:endParaRPr lang="en-US" sz="2400" dirty="0"/>
                    </a:p>
                  </a:txBody>
                  <a:tcPr/>
                </a:tc>
                <a:tc>
                  <a:txBody>
                    <a:bodyPr/>
                    <a:lstStyle/>
                    <a:p>
                      <a:r>
                        <a:rPr lang="en-US" sz="2400" dirty="0" smtClean="0"/>
                        <a:t>Q4.R6</a:t>
                      </a:r>
                      <a:endParaRPr lang="en-US" sz="2400" dirty="0"/>
                    </a:p>
                  </a:txBody>
                  <a:tcPr/>
                </a:tc>
                <a:tc>
                  <a:txBody>
                    <a:bodyPr/>
                    <a:lstStyle/>
                    <a:p>
                      <a:r>
                        <a:rPr lang="en-US" sz="2400" dirty="0" smtClean="0"/>
                        <a:t>13.0</a:t>
                      </a:r>
                      <a:endParaRPr lang="en-US" sz="2400" dirty="0"/>
                    </a:p>
                  </a:txBody>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38312</TotalTime>
  <Words>2143</Words>
  <Application>Microsoft Office PowerPoint</Application>
  <PresentationFormat>On-screen Show (4:3)</PresentationFormat>
  <Paragraphs>386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Pixel</vt:lpstr>
      <vt:lpstr>Week 36</vt:lpstr>
      <vt:lpstr>Ramp with 10 A/s</vt:lpstr>
      <vt:lpstr>Squeezed optics</vt:lpstr>
      <vt:lpstr>Crossing angles</vt:lpstr>
      <vt:lpstr>Injection and injection protection (BG et al)</vt:lpstr>
      <vt:lpstr>Collimation at 450 GeV (RA et al)</vt:lpstr>
      <vt:lpstr>Test ramps and optics studies at 3.5, 3.5</vt:lpstr>
      <vt:lpstr>Lifetime vs Crossing Angle (WH et al)</vt:lpstr>
      <vt:lpstr>Measured 450 GeV Aperture (SR et al)</vt:lpstr>
      <vt:lpstr>Off-Momentum Aperture B1</vt:lpstr>
      <vt:lpstr>Conclusion from Aperture</vt:lpstr>
      <vt:lpstr>Collimator set up needed</vt:lpstr>
      <vt:lpstr>RF setting up (PB, AB, JW)</vt:lpstr>
      <vt:lpstr>RF setting up (PB, AB, JW)</vt:lpstr>
      <vt:lpstr>New orbit references established on the way</vt:lpstr>
      <vt:lpstr>Setting up TCT at 450 GeV (RA et al)</vt:lpstr>
      <vt:lpstr>Loss Map examples at 450 GeV</vt:lpstr>
      <vt:lpstr>Ramp commissioning (ML, JW, PB, AB)</vt:lpstr>
      <vt:lpstr>Orbits at 3.5 TeV (JW)</vt:lpstr>
      <vt:lpstr>Collimation at 3.5 TeV (RA et al)</vt:lpstr>
      <vt:lpstr>Collimator set up summary (SR)</vt:lpstr>
      <vt:lpstr>Overnight</vt:lpstr>
      <vt:lpstr>PLL commissioning at 450GeV (Monday)</vt:lpstr>
      <vt:lpstr>K-modulation at 450 GeV (Monday)</vt:lpstr>
      <vt:lpstr>Transverse damper (Monday, Tuesday)</vt:lpstr>
      <vt:lpstr>Outlook</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roger bailey</cp:lastModifiedBy>
  <cp:revision>1974</cp:revision>
  <dcterms:created xsi:type="dcterms:W3CDTF">2010-07-26T05:43:59Z</dcterms:created>
  <dcterms:modified xsi:type="dcterms:W3CDTF">2010-09-13T05:57:43Z</dcterms:modified>
</cp:coreProperties>
</file>