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heme/theme2.xml" ContentType="application/vnd.openxmlformats-officedocument.theme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11.xml" ContentType="application/vnd.openxmlformats-officedocument.presentationml.slide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5"/>
  </p:notesMasterIdLst>
  <p:sldIdLst>
    <p:sldId id="592" r:id="rId2"/>
    <p:sldId id="607" r:id="rId3"/>
    <p:sldId id="596" r:id="rId4"/>
    <p:sldId id="597" r:id="rId5"/>
    <p:sldId id="598" r:id="rId6"/>
    <p:sldId id="599" r:id="rId7"/>
    <p:sldId id="603" r:id="rId8"/>
    <p:sldId id="602" r:id="rId9"/>
    <p:sldId id="606" r:id="rId10"/>
    <p:sldId id="604" r:id="rId11"/>
    <p:sldId id="595" r:id="rId12"/>
    <p:sldId id="593" r:id="rId13"/>
    <p:sldId id="60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99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40" autoAdjust="0"/>
    <p:restoredTop sz="91304" autoAdjust="0"/>
  </p:normalViewPr>
  <p:slideViewPr>
    <p:cSldViewPr snapToGrid="0" snapToObjects="1">
      <p:cViewPr varScale="1">
        <p:scale>
          <a:sx n="108" d="100"/>
          <a:sy n="108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9/11/10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10.9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72198"/>
            <a:ext cx="9039174" cy="5842592"/>
          </a:xfrm>
        </p:spPr>
        <p:txBody>
          <a:bodyPr/>
          <a:lstStyle/>
          <a:p>
            <a:r>
              <a:rPr lang="en-US" dirty="0" smtClean="0"/>
              <a:t>07.00 Setting up after access for power convertor in S81</a:t>
            </a:r>
          </a:p>
          <a:p>
            <a:r>
              <a:rPr lang="en-US" dirty="0" smtClean="0"/>
              <a:t>Then hit a series of problems</a:t>
            </a:r>
          </a:p>
          <a:p>
            <a:pPr lvl="1"/>
            <a:r>
              <a:rPr lang="en-US" dirty="0" smtClean="0"/>
              <a:t>Collimator communications: water leak stopped remote reset unit – access at point 7 – water leak on ventilation</a:t>
            </a:r>
          </a:p>
          <a:p>
            <a:pPr lvl="2"/>
            <a:r>
              <a:rPr lang="en-US" dirty="0" smtClean="0"/>
              <a:t>Temporarily fixed</a:t>
            </a:r>
          </a:p>
          <a:p>
            <a:pPr lvl="2"/>
            <a:r>
              <a:rPr lang="en-US" dirty="0" smtClean="0"/>
              <a:t>Definitive repair needs to stop cooling plant  so “days” needed</a:t>
            </a:r>
          </a:p>
          <a:p>
            <a:pPr lvl="1"/>
            <a:r>
              <a:rPr lang="en-US" dirty="0" smtClean="0"/>
              <a:t>RF Module M2B2 tripped – access at point 4</a:t>
            </a:r>
          </a:p>
          <a:p>
            <a:pPr lvl="2"/>
            <a:r>
              <a:rPr lang="en-US" dirty="0" err="1" smtClean="0"/>
              <a:t>Thyrotron</a:t>
            </a:r>
            <a:r>
              <a:rPr lang="en-US" dirty="0" smtClean="0"/>
              <a:t> replaced</a:t>
            </a:r>
          </a:p>
          <a:p>
            <a:pPr lvl="1"/>
            <a:r>
              <a:rPr lang="en-US" dirty="0" smtClean="0"/>
              <a:t>Gave access point 8 for temperature sensor on RQTL9.R7B1 (see yesterday)</a:t>
            </a:r>
          </a:p>
          <a:p>
            <a:pPr lvl="1"/>
            <a:r>
              <a:rPr lang="en-US" dirty="0" smtClean="0"/>
              <a:t>Gave access to ALICE ATLAS and </a:t>
            </a:r>
            <a:r>
              <a:rPr lang="en-US" dirty="0" err="1" smtClean="0"/>
              <a:t>LHCb</a:t>
            </a:r>
            <a:endParaRPr lang="en-US" dirty="0" smtClean="0"/>
          </a:p>
          <a:p>
            <a:r>
              <a:rPr lang="en-US" dirty="0" smtClean="0"/>
              <a:t>12.00 Access finished. Restart</a:t>
            </a:r>
          </a:p>
          <a:p>
            <a:r>
              <a:rPr lang="en-US" dirty="0" smtClean="0"/>
              <a:t>Problems with the BPM interlock in P6 for system 'A' on B2</a:t>
            </a:r>
          </a:p>
          <a:p>
            <a:pPr lvl="1"/>
            <a:r>
              <a:rPr lang="en-US" dirty="0" smtClean="0"/>
              <a:t>Some redundancy. Masked for now (BI continue to investigate)</a:t>
            </a:r>
          </a:p>
          <a:p>
            <a:r>
              <a:rPr lang="en-US" dirty="0" smtClean="0"/>
              <a:t>Took trains down the lines to  TEDs while waiting</a:t>
            </a:r>
          </a:p>
          <a:p>
            <a:r>
              <a:rPr lang="en-US" dirty="0" smtClean="0"/>
              <a:t>15.00 Pilots in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from Aperture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30250"/>
            <a:ext cx="8686800" cy="5334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Plenty of aperture at triplets: &gt; 13 </a:t>
            </a:r>
            <a:r>
              <a:rPr lang="en-US" b="1" dirty="0" err="1" smtClean="0">
                <a:solidFill>
                  <a:srgbClr val="FF0000"/>
                </a:solidFill>
                <a:latin typeface="Symbol" charset="2"/>
                <a:cs typeface="Symbol" charset="2"/>
              </a:rPr>
              <a:t>s</a:t>
            </a:r>
            <a:r>
              <a:rPr lang="en-US" b="1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	</a:t>
            </a:r>
            <a:r>
              <a:rPr lang="en-US" b="1" dirty="0" smtClean="0">
                <a:solidFill>
                  <a:srgbClr val="FF0000"/>
                </a:solidFill>
                <a:cs typeface="Arial"/>
              </a:rPr>
              <a:t>(n1 &gt; 10)</a:t>
            </a:r>
          </a:p>
          <a:p>
            <a:r>
              <a:rPr lang="en-US" dirty="0" smtClean="0"/>
              <a:t>Can open </a:t>
            </a:r>
            <a:r>
              <a:rPr lang="en-US" dirty="0" smtClean="0">
                <a:solidFill>
                  <a:srgbClr val="FF0000"/>
                </a:solidFill>
              </a:rPr>
              <a:t>tertiary collimators</a:t>
            </a:r>
            <a:r>
              <a:rPr lang="en-US" dirty="0" smtClean="0"/>
              <a:t>, e.g. to </a:t>
            </a:r>
            <a:r>
              <a:rPr lang="en-US" dirty="0" smtClean="0">
                <a:solidFill>
                  <a:srgbClr val="FF0000"/>
                </a:solidFill>
              </a:rPr>
              <a:t>13 </a:t>
            </a:r>
            <a:r>
              <a:rPr lang="en-US" dirty="0" err="1" smtClean="0">
                <a:solidFill>
                  <a:srgbClr val="FF0000"/>
                </a:solidFill>
                <a:latin typeface="Symbol" charset="2"/>
                <a:cs typeface="Symbol" charset="2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at injection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Verify new settings with loss maps.</a:t>
            </a:r>
          </a:p>
          <a:p>
            <a:r>
              <a:rPr lang="en-US" dirty="0" smtClean="0"/>
              <a:t>Will provide 6 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 margin to injection and dump protection. Fulfill Brennan’s and </a:t>
            </a:r>
            <a:r>
              <a:rPr lang="en-US" dirty="0" err="1" smtClean="0"/>
              <a:t>Joerg’s</a:t>
            </a:r>
            <a:r>
              <a:rPr lang="en-US" dirty="0" smtClean="0"/>
              <a:t> requirements.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Can stay with 170 </a:t>
            </a:r>
            <a:r>
              <a:rPr lang="en-US" b="1" dirty="0" err="1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</a:rPr>
              <a:t>rad</a:t>
            </a:r>
            <a:r>
              <a:rPr lang="en-US" b="1" dirty="0" smtClean="0">
                <a:solidFill>
                  <a:srgbClr val="FF0000"/>
                </a:solidFill>
              </a:rPr>
              <a:t> crossing angle at injection. </a:t>
            </a:r>
            <a:r>
              <a:rPr lang="en-US" dirty="0" smtClean="0"/>
              <a:t>Only possible reason to change: simplify operational procedure: same settings at injection and top energy.</a:t>
            </a:r>
          </a:p>
          <a:p>
            <a:r>
              <a:rPr lang="en-US" dirty="0" smtClean="0"/>
              <a:t>Shows benefit in directly measuring the limiting factors, like aperture. Was delayed since months.</a:t>
            </a:r>
          </a:p>
          <a:p>
            <a:r>
              <a:rPr lang="en-US" dirty="0" smtClean="0"/>
              <a:t>Can also review settings for injection protection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Relax?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Should measure aperture also at top energy with 3.5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beta*. If similar margins found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smaller beta* with same risk level.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to forget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167538"/>
          </a:xfrm>
        </p:spPr>
        <p:txBody>
          <a:bodyPr/>
          <a:lstStyle/>
          <a:p>
            <a:r>
              <a:rPr lang="en-US" dirty="0" smtClean="0"/>
              <a:t>To fit in before we ramp nominal bunch (Saturday ?)</a:t>
            </a:r>
          </a:p>
          <a:p>
            <a:pPr lvl="1"/>
            <a:r>
              <a:rPr lang="en-US" dirty="0" smtClean="0"/>
              <a:t>Capture / energy matching</a:t>
            </a:r>
          </a:p>
          <a:p>
            <a:pPr lvl="1"/>
            <a:r>
              <a:rPr lang="en-US" dirty="0" smtClean="0"/>
              <a:t>RF longitudinal blowup. V reduction at injection.</a:t>
            </a:r>
          </a:p>
          <a:p>
            <a:pPr lvl="1"/>
            <a:r>
              <a:rPr lang="en-US" dirty="0" smtClean="0"/>
              <a:t>Transverse feedback setting up to be finished ?</a:t>
            </a:r>
          </a:p>
          <a:p>
            <a:pPr lvl="1"/>
            <a:r>
              <a:rPr lang="en-US" dirty="0" smtClean="0"/>
              <a:t>The present tune-fitter settings are </a:t>
            </a:r>
            <a:r>
              <a:rPr lang="en-US" dirty="0" err="1" smtClean="0"/>
              <a:t>optimised</a:t>
            </a:r>
            <a:r>
              <a:rPr lang="en-US" dirty="0" smtClean="0"/>
              <a:t> for single bunch intensities below 5e10. Need Ralph before ramping with nominal beam</a:t>
            </a:r>
            <a:endParaRPr lang="en-US" sz="3200" dirty="0" smtClean="0"/>
          </a:p>
          <a:p>
            <a:pPr lvl="2"/>
            <a:r>
              <a:rPr lang="en-US" dirty="0" smtClean="0"/>
              <a:t>I need to change the settings and validate them for the new damper settings beforehand.</a:t>
            </a:r>
            <a:endParaRPr lang="en-US" sz="3200" dirty="0" smtClean="0"/>
          </a:p>
          <a:p>
            <a:pPr lvl="2"/>
            <a:r>
              <a:rPr lang="en-US" dirty="0" smtClean="0"/>
              <a:t>Please put pretty Q'(t) pictures in the logbook...</a:t>
            </a:r>
            <a:endParaRPr lang="en-US" sz="3200" dirty="0" smtClean="0"/>
          </a:p>
          <a:p>
            <a:r>
              <a:rPr lang="en-US" dirty="0" smtClean="0"/>
              <a:t>Beam transfer team (not Bren) available Sunday for protection qualification</a:t>
            </a:r>
          </a:p>
          <a:p>
            <a:pPr lvl="1"/>
            <a:r>
              <a:rPr lang="en-US" dirty="0" smtClean="0"/>
              <a:t>2 shifts needed .. Bumps at many phases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to forget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506289"/>
          </a:xfrm>
        </p:spPr>
        <p:txBody>
          <a:bodyPr/>
          <a:lstStyle/>
          <a:p>
            <a:r>
              <a:rPr lang="en-US" dirty="0" smtClean="0"/>
              <a:t>We removed RCBH28.L3B1 from the hardware groups SECTOR23</a:t>
            </a:r>
          </a:p>
          <a:p>
            <a:r>
              <a:rPr lang="en-US" dirty="0" smtClean="0"/>
              <a:t>No beam from injectors Monday 07.30 to 08.30</a:t>
            </a:r>
          </a:p>
          <a:p>
            <a:r>
              <a:rPr lang="en-US" dirty="0" smtClean="0"/>
              <a:t>Problems with polarity switching of ALICE solenoid (until next TS)</a:t>
            </a:r>
          </a:p>
          <a:p>
            <a:pPr lvl="1"/>
            <a:r>
              <a:rPr lang="en-US" dirty="0" smtClean="0"/>
              <a:t>No remote  switching</a:t>
            </a:r>
          </a:p>
          <a:p>
            <a:pPr lvl="1"/>
            <a:r>
              <a:rPr lang="en-US" dirty="0" smtClean="0"/>
              <a:t>Plan polarity switches during working hours</a:t>
            </a:r>
          </a:p>
          <a:p>
            <a:pPr lvl="1"/>
            <a:r>
              <a:rPr lang="en-US" dirty="0" smtClean="0"/>
              <a:t>Pass by the piquet EPC (16-1919)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 07h00: RF setup</a:t>
            </a:r>
          </a:p>
          <a:p>
            <a:r>
              <a:rPr lang="en-US" dirty="0" smtClean="0"/>
              <a:t>Sat 15h00: Collimation setup 450 </a:t>
            </a:r>
            <a:r>
              <a:rPr lang="en-US" dirty="0" err="1" smtClean="0"/>
              <a:t>GeV</a:t>
            </a:r>
            <a:r>
              <a:rPr lang="en-US" dirty="0" smtClean="0"/>
              <a:t>. Open </a:t>
            </a:r>
            <a:r>
              <a:rPr lang="en-US" dirty="0" err="1" smtClean="0"/>
              <a:t>TCT’s</a:t>
            </a:r>
            <a:r>
              <a:rPr lang="en-US" dirty="0" smtClean="0"/>
              <a:t>. Ramp with </a:t>
            </a:r>
            <a:r>
              <a:rPr lang="en-US" dirty="0" smtClean="0"/>
              <a:t>collimators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fix ramp issue with two IR3 collimators beforehand.</a:t>
            </a:r>
            <a:endParaRPr lang="en-US" dirty="0" smtClean="0"/>
          </a:p>
          <a:p>
            <a:r>
              <a:rPr lang="en-US" dirty="0" smtClean="0"/>
              <a:t>Sat 23h00: Loss maps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Sun 07h00: Injection protection qualification.</a:t>
            </a:r>
          </a:p>
          <a:p>
            <a:r>
              <a:rPr lang="en-US" dirty="0" smtClean="0"/>
              <a:t>Sun 15h00: Collimation setup at 3.5 </a:t>
            </a:r>
            <a:r>
              <a:rPr lang="en-US" dirty="0" err="1" smtClean="0"/>
              <a:t>TeV</a:t>
            </a:r>
            <a:r>
              <a:rPr lang="en-US" dirty="0" smtClean="0"/>
              <a:t>: IR3.</a:t>
            </a:r>
          </a:p>
          <a:p>
            <a:r>
              <a:rPr lang="en-US" dirty="0" smtClean="0"/>
              <a:t>Sun 23h00: Ramp and squeeze commissioning with 1 nominal bunch.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TCLIA/TCDQ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problems yesterday. Fully understood.</a:t>
            </a:r>
          </a:p>
          <a:p>
            <a:r>
              <a:rPr lang="en-US" dirty="0" smtClean="0"/>
              <a:t>TCDQ: Problem with controls. Disarm command returns OK but in fact device stays armed. Starts ramp at next timing event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B. Goddard following up.</a:t>
            </a:r>
          </a:p>
          <a:p>
            <a:r>
              <a:rPr lang="en-US" dirty="0" smtClean="0">
                <a:sym typeface="Wingdings"/>
              </a:rPr>
              <a:t>TCLIA: Human error during check of injection settings (2 out of 88 devices). </a:t>
            </a:r>
          </a:p>
          <a:p>
            <a:pPr lvl="1"/>
            <a:r>
              <a:rPr lang="en-US" dirty="0" smtClean="0">
                <a:sym typeface="Wingdings"/>
              </a:rPr>
              <a:t>Selected TCLIA by error and reset them to old settings. Fail-safe, as first injection afterwards must be pilot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problem caught and fixed. </a:t>
            </a:r>
          </a:p>
          <a:p>
            <a:pPr lvl="1"/>
            <a:r>
              <a:rPr lang="en-US" dirty="0" smtClean="0">
                <a:sym typeface="Wingdings"/>
              </a:rPr>
              <a:t>Cannot to 100% exclude human errors.</a:t>
            </a:r>
          </a:p>
          <a:p>
            <a:pPr lvl="1"/>
            <a:r>
              <a:rPr lang="en-US" dirty="0" smtClean="0">
                <a:sym typeface="Wingdings"/>
              </a:rPr>
              <a:t>Therefore thorough testing mandatory after each new commissioning!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10.9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842592"/>
          </a:xfrm>
        </p:spPr>
        <p:txBody>
          <a:bodyPr/>
          <a:lstStyle/>
          <a:p>
            <a:r>
              <a:rPr lang="en-US" dirty="0" smtClean="0"/>
              <a:t>17.00 Inject 1 train of 4, then 3 trains of 8, both beams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 with DCBCT on B1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http://elogbook.cern.ch/eLogbook/attach_reader?attach_id=11045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3"/>
            <a:ext cx="4386497" cy="3528647"/>
          </a:xfrm>
          <a:prstGeom prst="rect">
            <a:avLst/>
          </a:prstGeom>
          <a:noFill/>
        </p:spPr>
      </p:pic>
      <p:pic>
        <p:nvPicPr>
          <p:cNvPr id="1028" name="Picture 4" descr="http://elogbook.cern.ch/eLogbook/attach_reader?attach_id=11045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2338" y="1368204"/>
            <a:ext cx="4451566" cy="3550071"/>
          </a:xfrm>
          <a:prstGeom prst="rect">
            <a:avLst/>
          </a:prstGeom>
          <a:noFill/>
        </p:spPr>
      </p:pic>
      <p:pic>
        <p:nvPicPr>
          <p:cNvPr id="1030" name="Picture 6" descr="http://elogbook.cern.ch/eLogbook/attach_reader?attach_id=11045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69878" y="4918275"/>
            <a:ext cx="2836988" cy="1723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10.9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842592"/>
          </a:xfrm>
        </p:spPr>
        <p:txBody>
          <a:bodyPr/>
          <a:lstStyle/>
          <a:p>
            <a:r>
              <a:rPr lang="en-US" dirty="0" smtClean="0"/>
              <a:t>Preparation of TCT collimators for the crossing angle scan</a:t>
            </a:r>
          </a:p>
          <a:p>
            <a:r>
              <a:rPr lang="en-US" dirty="0" smtClean="0"/>
              <a:t>From ~18.00, reduction of crossing angle</a:t>
            </a:r>
          </a:p>
          <a:p>
            <a:pPr lvl="1"/>
            <a:r>
              <a:rPr lang="en-US" dirty="0" smtClean="0"/>
              <a:t>Steps of 10 </a:t>
            </a:r>
            <a:r>
              <a:rPr lang="en-US" dirty="0" err="1" smtClean="0"/>
              <a:t>urad</a:t>
            </a:r>
            <a:endParaRPr lang="en-US" dirty="0" smtClean="0"/>
          </a:p>
          <a:p>
            <a:pPr lvl="1"/>
            <a:r>
              <a:rPr lang="en-US" dirty="0" smtClean="0"/>
              <a:t>Lifetime drops seen from 90 </a:t>
            </a:r>
            <a:r>
              <a:rPr lang="en-US" dirty="0" err="1" smtClean="0"/>
              <a:t>urad</a:t>
            </a:r>
            <a:r>
              <a:rPr lang="en-US" dirty="0" smtClean="0"/>
              <a:t> onwards</a:t>
            </a:r>
          </a:p>
          <a:p>
            <a:pPr lvl="1"/>
            <a:r>
              <a:rPr lang="en-US" dirty="0" smtClean="0"/>
              <a:t>Went down to 20 </a:t>
            </a:r>
            <a:r>
              <a:rPr lang="en-US" dirty="0" err="1" smtClean="0"/>
              <a:t>urad</a:t>
            </a:r>
            <a:r>
              <a:rPr lang="en-US" dirty="0" smtClean="0"/>
              <a:t>, lifetime around 1h</a:t>
            </a:r>
          </a:p>
          <a:p>
            <a:pPr lvl="1"/>
            <a:r>
              <a:rPr lang="en-US" dirty="0" smtClean="0"/>
              <a:t>Back to 100 </a:t>
            </a:r>
            <a:r>
              <a:rPr lang="en-US" dirty="0" err="1" smtClean="0"/>
              <a:t>urad</a:t>
            </a:r>
            <a:r>
              <a:rPr lang="en-US" dirty="0" smtClean="0"/>
              <a:t>, lifetime jumps back up</a:t>
            </a:r>
          </a:p>
          <a:p>
            <a:r>
              <a:rPr lang="en-US" dirty="0" smtClean="0"/>
              <a:t>Aperture </a:t>
            </a:r>
            <a:r>
              <a:rPr lang="en-US" dirty="0" smtClean="0"/>
              <a:t>studies</a:t>
            </a:r>
          </a:p>
          <a:p>
            <a:r>
              <a:rPr lang="en-US" dirty="0" smtClean="0"/>
              <a:t>Test ramp with pilot bunch</a:t>
            </a:r>
          </a:p>
          <a:p>
            <a:pPr lvl="1"/>
            <a:r>
              <a:rPr lang="en-US" dirty="0" smtClean="0"/>
              <a:t>Two collimators in IR3 with interlock at 3.5 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to be fixed</a:t>
            </a:r>
          </a:p>
          <a:p>
            <a:pPr lvl="1"/>
            <a:r>
              <a:rPr lang="en-US" dirty="0" smtClean="0"/>
              <a:t>Beam 1 </a:t>
            </a:r>
            <a:r>
              <a:rPr lang="en-US" dirty="0" smtClean="0"/>
              <a:t>loss during squeeze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coupling exceeded 75% of the tune split during the squeeze, which forced first the B1 (@5:24) and later the B2 Tune-FB (@5:33) to switch 'OFF'. The tunes drifted, B1-QV likely crossed the third order resonance</a:t>
            </a:r>
            <a:r>
              <a:rPr lang="en-US" dirty="0" smtClean="0"/>
              <a:t> causing </a:t>
            </a:r>
            <a:r>
              <a:rPr lang="en-US" dirty="0" smtClean="0"/>
              <a:t>the large but slow losses around 5:35</a:t>
            </a:r>
            <a:r>
              <a:rPr lang="en-US" dirty="0" smtClean="0"/>
              <a:t> (R. </a:t>
            </a:r>
            <a:r>
              <a:rPr lang="en-US" dirty="0" err="1" smtClean="0"/>
              <a:t>Steinhagen</a:t>
            </a:r>
            <a:r>
              <a:rPr lang="en-US" dirty="0" smtClean="0"/>
              <a:t>).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AutoShape 2" descr="https://ab-dep-op-elogbook.web.cern.ch/ab-dep-op-elogbook/elogbook/attach.php?attachId=1104032&amp;type=png&amp;fname=2010090821232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53400" cy="762000"/>
          </a:xfrm>
        </p:spPr>
        <p:txBody>
          <a:bodyPr/>
          <a:lstStyle/>
          <a:p>
            <a:r>
              <a:rPr lang="en-US" dirty="0" smtClean="0"/>
              <a:t>Lifetime when Reducing Crossing Angle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2479" y="1524006"/>
            <a:ext cx="9146479" cy="3410856"/>
            <a:chOff x="0" y="1681239"/>
            <a:chExt cx="6162523" cy="229809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1651" t="16952" r="93242" b="44554"/>
            <a:stretch>
              <a:fillRect/>
            </a:stretch>
          </p:blipFill>
          <p:spPr>
            <a:xfrm>
              <a:off x="0" y="1681239"/>
              <a:ext cx="459619" cy="229809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rcRect l="34778" t="16952" r="1856" b="44554"/>
            <a:stretch>
              <a:fillRect/>
            </a:stretch>
          </p:blipFill>
          <p:spPr>
            <a:xfrm>
              <a:off x="459619" y="1681239"/>
              <a:ext cx="5702904" cy="229809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91015" y="891812"/>
            <a:ext cx="85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 batches of 8 bunches each, spacing 150 ns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up to 6 LR interactions per bunch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 rot="17789099">
            <a:off x="8012060" y="1915386"/>
            <a:ext cx="102842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100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9323" y="1632419"/>
            <a:ext cx="102842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170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100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7789099">
            <a:off x="2878976" y="1937995"/>
            <a:ext cx="9114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80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7789099">
            <a:off x="3513495" y="1984573"/>
            <a:ext cx="9114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70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7789099">
            <a:off x="4195050" y="1948845"/>
            <a:ext cx="9114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60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7789099">
            <a:off x="4864846" y="1960149"/>
            <a:ext cx="9114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50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7789099">
            <a:off x="5569919" y="1959695"/>
            <a:ext cx="9114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40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7789099">
            <a:off x="6322028" y="1947483"/>
            <a:ext cx="9114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7789099">
            <a:off x="6956547" y="1982303"/>
            <a:ext cx="9114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20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 rot="5400000" flipH="1" flipV="1">
            <a:off x="2140436" y="3491123"/>
            <a:ext cx="19321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 flipH="1" flipV="1">
            <a:off x="2782026" y="3519666"/>
            <a:ext cx="191954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 flipH="1" flipV="1">
            <a:off x="3475340" y="3507454"/>
            <a:ext cx="191954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 flipH="1" flipV="1">
            <a:off x="4145136" y="3507000"/>
            <a:ext cx="191954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 flipH="1" flipV="1">
            <a:off x="4861968" y="3506546"/>
            <a:ext cx="191954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 flipH="1" flipV="1">
            <a:off x="5602318" y="3506092"/>
            <a:ext cx="191954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6236837" y="3517396"/>
            <a:ext cx="191954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 flipH="1" flipV="1">
            <a:off x="7318198" y="3516942"/>
            <a:ext cx="191954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 rot="17789099">
            <a:off x="2302318" y="1890509"/>
            <a:ext cx="9114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90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 bwMode="auto">
          <a:xfrm rot="5400000" flipH="1" flipV="1">
            <a:off x="1704886" y="3502427"/>
            <a:ext cx="19321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83589" y="5208911"/>
            <a:ext cx="8637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Conclusion: </a:t>
            </a:r>
            <a:r>
              <a:rPr lang="en-US" sz="2400" b="1" dirty="0" smtClean="0">
                <a:solidFill>
                  <a:srgbClr val="FF0000"/>
                </a:solidFill>
              </a:rPr>
              <a:t>Minimum required crossing angle is 100 </a:t>
            </a:r>
            <a:r>
              <a:rPr lang="en-US" sz="2400" b="1" dirty="0" err="1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b="1" dirty="0" err="1" smtClean="0">
                <a:solidFill>
                  <a:srgbClr val="FF0000"/>
                </a:solidFill>
              </a:rPr>
              <a:t>rad</a:t>
            </a:r>
            <a:r>
              <a:rPr lang="en-US" sz="2400" b="1" dirty="0" smtClean="0">
                <a:solidFill>
                  <a:srgbClr val="FF0000"/>
                </a:solidFill>
              </a:rPr>
              <a:t> in 2010. </a:t>
            </a:r>
          </a:p>
          <a:p>
            <a:r>
              <a:rPr lang="en-US" sz="2400" dirty="0" smtClean="0"/>
              <a:t>(Werner Herr et al)</a:t>
            </a:r>
            <a:endParaRPr lang="en-US" sz="2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Orbit Change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49220"/>
            <a:ext cx="8686800" cy="5334000"/>
          </a:xfrm>
        </p:spPr>
        <p:txBody>
          <a:bodyPr/>
          <a:lstStyle/>
          <a:p>
            <a:r>
              <a:rPr lang="en-US" dirty="0" smtClean="0"/>
              <a:t>Injection oscillations:	± 1.5 mm	(B. Goddard et al)</a:t>
            </a:r>
          </a:p>
          <a:p>
            <a:r>
              <a:rPr lang="en-US" dirty="0" smtClean="0"/>
              <a:t>Closed orbit (efficient):	± 1.0 mm	(J. </a:t>
            </a:r>
            <a:r>
              <a:rPr lang="en-US" dirty="0" err="1" smtClean="0"/>
              <a:t>Wenninger</a:t>
            </a:r>
            <a:r>
              <a:rPr lang="en-US" dirty="0" smtClean="0"/>
              <a:t> et al)</a:t>
            </a:r>
          </a:p>
          <a:p>
            <a:r>
              <a:rPr lang="en-US" dirty="0" smtClean="0"/>
              <a:t>Closed orbit (limit):		± 0.5 mm	(JW)</a:t>
            </a:r>
          </a:p>
          <a:p>
            <a:r>
              <a:rPr lang="en-US" dirty="0" smtClean="0"/>
              <a:t>Correctors:			&gt; 5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 	≈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1.2 mm, (JW)</a:t>
            </a:r>
          </a:p>
          <a:p>
            <a:pPr>
              <a:buNone/>
            </a:pP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dirty="0" smtClean="0"/>
              <a:t>Total:</a:t>
            </a:r>
          </a:p>
          <a:p>
            <a:pPr>
              <a:buNone/>
            </a:pPr>
            <a:r>
              <a:rPr lang="en-US" sz="1400" dirty="0" smtClean="0"/>
              <a:t> </a:t>
            </a:r>
          </a:p>
          <a:p>
            <a:r>
              <a:rPr lang="en-US" dirty="0" smtClean="0"/>
              <a:t>Margin for beam offset change required: 		</a:t>
            </a:r>
            <a:r>
              <a:rPr lang="en-US" b="1" dirty="0" smtClean="0">
                <a:solidFill>
                  <a:srgbClr val="FF0000"/>
                </a:solidFill>
              </a:rPr>
              <a:t>± 2.5 mm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Global Aperture: B2 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762000"/>
            <a:ext cx="5106521" cy="19870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1991" y="1524000"/>
            <a:ext cx="1422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TCPV = 15 sig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49089"/>
            <a:ext cx="5112000" cy="19892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11991" y="3130224"/>
            <a:ext cx="1422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TCPV = 13 sig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78278"/>
            <a:ext cx="5112000" cy="19892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11991" y="5303335"/>
            <a:ext cx="1422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TCPV = 12 sig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36415" y="1524000"/>
            <a:ext cx="75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Q4.R6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36415" y="3130224"/>
            <a:ext cx="75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Q4.R6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36415" y="5303335"/>
            <a:ext cx="75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Q4.R6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94722" y="1524000"/>
            <a:ext cx="295837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Loss at Q4 higher than at TCP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Loss at Q4 about same as TCP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Loss at Q4 lower than at TCP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112000" y="2749089"/>
            <a:ext cx="4032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5114195" y="4703949"/>
            <a:ext cx="4032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994722" y="784807"/>
            <a:ext cx="2793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Emittance</a:t>
            </a:r>
            <a:r>
              <a:rPr lang="en-US" b="1" u="sng" dirty="0" smtClean="0"/>
              <a:t> blow-up method</a:t>
            </a:r>
            <a:endParaRPr lang="en-US" b="1" u="sng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Measured 450 </a:t>
            </a:r>
            <a:r>
              <a:rPr lang="en-US" dirty="0" err="1" smtClean="0"/>
              <a:t>GeV</a:t>
            </a:r>
            <a:r>
              <a:rPr lang="en-US" dirty="0" smtClean="0"/>
              <a:t> Aperture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On-momentum, as relevant for collimation and protection.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Predicted aperture bottlenecks in triplets (n1=7) do not exist.</a:t>
            </a:r>
          </a:p>
          <a:p>
            <a:r>
              <a:rPr lang="en-US" dirty="0" smtClean="0"/>
              <a:t>“Measured” n1 = 10 – 12 (on-momentum) instead design n1 = 7.</a:t>
            </a:r>
          </a:p>
          <a:p>
            <a:r>
              <a:rPr lang="en-US" dirty="0" smtClean="0"/>
              <a:t>“We discovered the aperture gold mine for performance”.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5044" y="1747783"/>
          <a:ext cx="8423805" cy="309958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807935"/>
                <a:gridCol w="2807935"/>
                <a:gridCol w="2807935"/>
              </a:tblGrid>
              <a:tr h="61991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/ plane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Limiting</a:t>
                      </a:r>
                      <a:r>
                        <a:rPr lang="en-US" sz="2400" baseline="0" dirty="0" smtClean="0"/>
                        <a:t> element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Aperture [</a:t>
                      </a:r>
                      <a:r>
                        <a:rPr lang="en-US" sz="2400" dirty="0" err="1" smtClean="0">
                          <a:latin typeface="Symbol" charset="2"/>
                          <a:cs typeface="Symbol" charset="2"/>
                        </a:rPr>
                        <a:t>s</a:t>
                      </a:r>
                      <a:r>
                        <a:rPr lang="en-US" sz="2400" dirty="0" smtClean="0"/>
                        <a:t>]</a:t>
                      </a:r>
                      <a:endParaRPr lang="en-US" sz="2400" dirty="0"/>
                    </a:p>
                  </a:txBody>
                  <a:tcPr/>
                </a:tc>
              </a:tr>
              <a:tr h="61991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1 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Q6.R2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12.5</a:t>
                      </a:r>
                      <a:endParaRPr lang="en-US" sz="2400" dirty="0"/>
                    </a:p>
                  </a:txBody>
                  <a:tcPr/>
                </a:tc>
              </a:tr>
              <a:tr h="61991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1 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Q4.L6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13.5</a:t>
                      </a:r>
                      <a:endParaRPr lang="en-US" sz="2400" dirty="0"/>
                    </a:p>
                  </a:txBody>
                  <a:tcPr/>
                </a:tc>
              </a:tr>
              <a:tr h="61991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2 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Q5.R6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14.0</a:t>
                      </a:r>
                      <a:endParaRPr lang="en-US" sz="2400" dirty="0"/>
                    </a:p>
                  </a:txBody>
                  <a:tcPr/>
                </a:tc>
              </a:tr>
              <a:tr h="61991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2 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Q4.R6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Off-Momentum Aperture B1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large momentum offset (0.3%): losses in Q10.R6</a:t>
            </a:r>
          </a:p>
          <a:p>
            <a:r>
              <a:rPr lang="en-US" dirty="0" smtClean="0"/>
              <a:t>For specified momentum offset (0.15%): losses in Q6.R2 (same bottleneck as on-momentum).</a:t>
            </a:r>
          </a:p>
          <a:p>
            <a:r>
              <a:rPr lang="en-US" dirty="0" smtClean="0"/>
              <a:t>Aperture in Q6.R2 was reduced from 12.5 sig to 11 sig.</a:t>
            </a:r>
          </a:p>
          <a:p>
            <a:r>
              <a:rPr lang="en-US" dirty="0" smtClean="0"/>
              <a:t>The equivalent n1=9.2 must be compared to design of n1=7.</a:t>
            </a:r>
          </a:p>
          <a:p>
            <a:r>
              <a:rPr lang="en-US" dirty="0" smtClean="0"/>
              <a:t>Difference probably due to better orbit.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31081</TotalTime>
  <Words>1207</Words>
  <Application>Microsoft Macintosh PowerPoint</Application>
  <PresentationFormat>On-screen Show (4:3)</PresentationFormat>
  <Paragraphs>185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Friday 10.9</vt:lpstr>
      <vt:lpstr>Note on TCLIA/TCDQ Problems </vt:lpstr>
      <vt:lpstr>Friday 10.9</vt:lpstr>
      <vt:lpstr>Friday 10.9</vt:lpstr>
      <vt:lpstr>Lifetime when Reducing Crossing Angle</vt:lpstr>
      <vt:lpstr>Required Orbit Change Margin</vt:lpstr>
      <vt:lpstr>Measuring Global Aperture: B2 V</vt:lpstr>
      <vt:lpstr>Measured 450 GeV Aperture</vt:lpstr>
      <vt:lpstr>Off-Momentum Aperture B1</vt:lpstr>
      <vt:lpstr>Conclusion from Aperture</vt:lpstr>
      <vt:lpstr>Not to forget</vt:lpstr>
      <vt:lpstr>Not to forget</vt:lpstr>
      <vt:lpstr>Plan 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Ralph Assmann</cp:lastModifiedBy>
  <cp:revision>800</cp:revision>
  <dcterms:created xsi:type="dcterms:W3CDTF">2010-09-11T06:34:32Z</dcterms:created>
  <dcterms:modified xsi:type="dcterms:W3CDTF">2010-09-11T06:45:16Z</dcterms:modified>
</cp:coreProperties>
</file>