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519" r:id="rId2"/>
    <p:sldId id="585" r:id="rId3"/>
    <p:sldId id="587" r:id="rId4"/>
    <p:sldId id="589" r:id="rId5"/>
    <p:sldId id="590" r:id="rId6"/>
    <p:sldId id="588" r:id="rId7"/>
    <p:sldId id="591" r:id="rId8"/>
    <p:sldId id="58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1248" autoAdjust="0"/>
  </p:normalViewPr>
  <p:slideViewPr>
    <p:cSldViewPr snapToGrid="0" snapToObjects="1">
      <p:cViewPr varScale="1">
        <p:scale>
          <a:sx n="88" d="100"/>
          <a:sy n="8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9/9/2010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8"/>
            <a:ext cx="9039174" cy="584259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External crossing angles: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IR1: -170 </a:t>
            </a:r>
            <a:r>
              <a:rPr lang="en-GB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dirty="0" err="1" smtClean="0">
                <a:sym typeface="Wingdings" pitchFamily="2" charset="2"/>
              </a:rPr>
              <a:t>rad</a:t>
            </a:r>
            <a:r>
              <a:rPr lang="en-GB" dirty="0" smtClean="0">
                <a:sym typeface="Wingdings" pitchFamily="2" charset="2"/>
              </a:rPr>
              <a:t> at inj./ramp and -100 </a:t>
            </a:r>
            <a:r>
              <a:rPr lang="en-GB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dirty="0" err="1" smtClean="0">
                <a:sym typeface="Wingdings" pitchFamily="2" charset="2"/>
              </a:rPr>
              <a:t>rad</a:t>
            </a:r>
            <a:r>
              <a:rPr lang="en-GB" dirty="0" smtClean="0">
                <a:sym typeface="Wingdings" pitchFamily="2" charset="2"/>
              </a:rPr>
              <a:t> in squeeze/collision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IR2: +170 </a:t>
            </a:r>
            <a:r>
              <a:rPr lang="en-GB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dirty="0" err="1" smtClean="0">
                <a:sym typeface="Wingdings" pitchFamily="2" charset="2"/>
              </a:rPr>
              <a:t>rad</a:t>
            </a:r>
            <a:r>
              <a:rPr lang="en-GB" dirty="0" smtClean="0">
                <a:sym typeface="Wingdings" pitchFamily="2" charset="2"/>
              </a:rPr>
              <a:t> at inj./ramp and +110 </a:t>
            </a:r>
            <a:r>
              <a:rPr lang="en-GB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dirty="0" err="1" smtClean="0">
                <a:sym typeface="Wingdings" pitchFamily="2" charset="2"/>
              </a:rPr>
              <a:t>rad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squeeze+collision</a:t>
            </a:r>
            <a:endParaRPr lang="en-GB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IR5: +170 </a:t>
            </a:r>
            <a:r>
              <a:rPr lang="en-GB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dirty="0" err="1" smtClean="0">
                <a:sym typeface="Wingdings" pitchFamily="2" charset="2"/>
              </a:rPr>
              <a:t>rad</a:t>
            </a:r>
            <a:r>
              <a:rPr lang="en-GB" dirty="0" smtClean="0">
                <a:sym typeface="Wingdings" pitchFamily="2" charset="2"/>
              </a:rPr>
              <a:t> at inj./ramp and +100 </a:t>
            </a:r>
            <a:r>
              <a:rPr lang="en-GB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dirty="0" err="1" smtClean="0">
                <a:sym typeface="Wingdings" pitchFamily="2" charset="2"/>
              </a:rPr>
              <a:t>rad</a:t>
            </a:r>
            <a:r>
              <a:rPr lang="en-GB" dirty="0" smtClean="0">
                <a:sym typeface="Wingdings" pitchFamily="2" charset="2"/>
              </a:rPr>
              <a:t> in squeeze/collision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IR8: -170 </a:t>
            </a:r>
            <a:r>
              <a:rPr lang="en-GB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dirty="0" err="1" smtClean="0">
                <a:sym typeface="Wingdings" pitchFamily="2" charset="2"/>
              </a:rPr>
              <a:t>rad</a:t>
            </a:r>
            <a:r>
              <a:rPr lang="en-GB" dirty="0" smtClean="0">
                <a:sym typeface="Wingdings" pitchFamily="2" charset="2"/>
              </a:rPr>
              <a:t> at inj./ramp and -100 </a:t>
            </a:r>
            <a:r>
              <a:rPr lang="en-GB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dirty="0" err="1" smtClean="0">
                <a:sym typeface="Wingdings" pitchFamily="2" charset="2"/>
              </a:rPr>
              <a:t>rad</a:t>
            </a:r>
            <a:r>
              <a:rPr lang="en-GB" dirty="0" smtClean="0">
                <a:sym typeface="Wingdings" pitchFamily="2" charset="2"/>
              </a:rPr>
              <a:t> in squeeze/collision</a:t>
            </a:r>
          </a:p>
          <a:p>
            <a:pPr>
              <a:lnSpc>
                <a:spcPct val="90000"/>
              </a:lnSpc>
            </a:pPr>
            <a:endParaRPr lang="en-GB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Good for beam-beam (do we need it for 150ns ?)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Bad for aperture and MP (are we ready to do this ?)</a:t>
            </a:r>
          </a:p>
          <a:p>
            <a:pPr>
              <a:lnSpc>
                <a:spcPct val="90000"/>
              </a:lnSpc>
            </a:pPr>
            <a:endParaRPr lang="en-GB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Strategy (Wednesday)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Work with nominal angles at injection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See if we can run like this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Measure </a:t>
            </a:r>
            <a:r>
              <a:rPr lang="en-GB" dirty="0" smtClean="0">
                <a:sym typeface="Wingdings" pitchFamily="2" charset="2"/>
              </a:rPr>
              <a:t>IR apertures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Test </a:t>
            </a:r>
            <a:r>
              <a:rPr lang="en-GB" dirty="0" smtClean="0">
                <a:sym typeface="Wingdings" pitchFamily="2" charset="2"/>
              </a:rPr>
              <a:t>parasitic beam-beam with lower angles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Decide (Friday?)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8"/>
            <a:ext cx="9039174" cy="3391492"/>
          </a:xfrm>
        </p:spPr>
        <p:txBody>
          <a:bodyPr/>
          <a:lstStyle/>
          <a:p>
            <a:r>
              <a:rPr lang="en-US" dirty="0" smtClean="0"/>
              <a:t>07h00: Scheduled access for QPS*3, RF, CMS, ALICE</a:t>
            </a:r>
          </a:p>
          <a:p>
            <a:r>
              <a:rPr lang="en-US" dirty="0" smtClean="0"/>
              <a:t>12h00: Recover but then problems</a:t>
            </a:r>
          </a:p>
          <a:p>
            <a:pPr lvl="1"/>
            <a:r>
              <a:rPr lang="en-US" dirty="0" smtClean="0"/>
              <a:t>RF module. We </a:t>
            </a:r>
            <a:r>
              <a:rPr lang="en-US" dirty="0" smtClean="0"/>
              <a:t>now work </a:t>
            </a:r>
            <a:r>
              <a:rPr lang="en-US" dirty="0" smtClean="0"/>
              <a:t>with 2B2 klystron off.</a:t>
            </a:r>
          </a:p>
          <a:p>
            <a:pPr lvl="1"/>
            <a:r>
              <a:rPr lang="en-US" dirty="0" smtClean="0"/>
              <a:t>Lost </a:t>
            </a:r>
            <a:r>
              <a:rPr lang="en-US" dirty="0" smtClean="0"/>
              <a:t>sector 81 due to electrical problem (access needed)</a:t>
            </a:r>
          </a:p>
          <a:p>
            <a:r>
              <a:rPr lang="en-US" dirty="0" smtClean="0"/>
              <a:t>14h00: Started injection work in TL to TEDS</a:t>
            </a:r>
          </a:p>
          <a:p>
            <a:pPr lvl="1"/>
            <a:r>
              <a:rPr lang="en-US" dirty="0" smtClean="0"/>
              <a:t>Centering checks of 5 TCDIs with trains of 4 ~nominal</a:t>
            </a:r>
          </a:p>
          <a:p>
            <a:pPr lvl="1"/>
            <a:r>
              <a:rPr lang="en-US" dirty="0" smtClean="0"/>
              <a:t>Some offsets of up to 0.5 sigma found and corrected</a:t>
            </a:r>
          </a:p>
          <a:p>
            <a:pPr lvl="1"/>
            <a:r>
              <a:rPr lang="en-US" dirty="0" smtClean="0"/>
              <a:t>Gaps at +- 4.5 sigma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4098" name="Picture 2" descr="https://ab-dep-op-elogbook.web.cern.ch/ab-dep-op-elogbook/elogbook/attach.php?attachId=1103871&amp;type=png&amp;fname=2010090815502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4071" y="3671163"/>
            <a:ext cx="4395106" cy="271199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8"/>
            <a:ext cx="9039174" cy="2281149"/>
          </a:xfrm>
        </p:spPr>
        <p:txBody>
          <a:bodyPr/>
          <a:lstStyle/>
          <a:p>
            <a:r>
              <a:rPr lang="en-US" dirty="0" smtClean="0"/>
              <a:t>19h00: Continuation commissioning of injection of bunch trains</a:t>
            </a:r>
          </a:p>
          <a:p>
            <a:pPr lvl="1"/>
            <a:r>
              <a:rPr lang="en-US" dirty="0" smtClean="0"/>
              <a:t>Centering of collimators with trains of 4 ~nominal</a:t>
            </a:r>
          </a:p>
          <a:p>
            <a:pPr lvl="1"/>
            <a:r>
              <a:rPr lang="en-US" dirty="0" smtClean="0"/>
              <a:t>Started with interleaved B1 and B2, but </a:t>
            </a:r>
            <a:r>
              <a:rPr lang="en-US" dirty="0" smtClean="0"/>
              <a:t>a lot </a:t>
            </a:r>
            <a:r>
              <a:rPr lang="en-US" dirty="0" smtClean="0"/>
              <a:t>of </a:t>
            </a:r>
            <a:r>
              <a:rPr lang="en-US" dirty="0" err="1" smtClean="0"/>
              <a:t>uncaptured</a:t>
            </a:r>
            <a:r>
              <a:rPr lang="en-US" dirty="0" smtClean="0"/>
              <a:t> beam, B1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had 7 batches in B1 and 6 in B2</a:t>
            </a:r>
          </a:p>
          <a:p>
            <a:pPr lvl="2"/>
            <a:r>
              <a:rPr lang="en-US" dirty="0" smtClean="0"/>
              <a:t>Both </a:t>
            </a:r>
            <a:r>
              <a:rPr lang="en-US" dirty="0" smtClean="0"/>
              <a:t>beams dumped with </a:t>
            </a:r>
            <a:r>
              <a:rPr lang="en-US" dirty="0" err="1" smtClean="0"/>
              <a:t>unbunched</a:t>
            </a:r>
            <a:r>
              <a:rPr lang="en-US" dirty="0" smtClean="0"/>
              <a:t> beam on TDI giving losses B1</a:t>
            </a:r>
          </a:p>
          <a:p>
            <a:pPr lvl="2"/>
            <a:r>
              <a:rPr lang="en-US" dirty="0" smtClean="0"/>
              <a:t>Partial data taken for both beams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6" name="AutoShape 2" descr="https://ab-dep-op-elogbook.web.cern.ch/ab-dep-op-elogbook/elogbook/attach.php?attachId=1104032&amp;type=png&amp;fname=2010090821232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https://ab-dep-op-elogbook.web.cern.ch/ab-dep-op-elogbook/elogbook/attach.php?attachId=1103964&amp;type=png&amp;fname=2010090820025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1716" y="3254848"/>
            <a:ext cx="5455271" cy="33147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8"/>
            <a:ext cx="9039174" cy="4719549"/>
          </a:xfrm>
        </p:spPr>
        <p:txBody>
          <a:bodyPr/>
          <a:lstStyle/>
          <a:p>
            <a:r>
              <a:rPr lang="en-US" dirty="0" smtClean="0"/>
              <a:t>21h00: Continuation commissioning of injection of bunch trains</a:t>
            </a:r>
          </a:p>
          <a:p>
            <a:pPr lvl="1"/>
            <a:r>
              <a:rPr lang="en-US" dirty="0" smtClean="0"/>
              <a:t>Beam 2 </a:t>
            </a:r>
            <a:r>
              <a:rPr lang="en-US" dirty="0" smtClean="0"/>
              <a:t>only</a:t>
            </a:r>
            <a:endParaRPr lang="en-US" dirty="0" smtClean="0"/>
          </a:p>
          <a:p>
            <a:pPr lvl="2"/>
            <a:r>
              <a:rPr lang="en-US" dirty="0" smtClean="0"/>
              <a:t>Losses increase at +1.5 sigma, no increase out to -2.5 sigma</a:t>
            </a:r>
          </a:p>
          <a:p>
            <a:pPr lvl="2"/>
            <a:r>
              <a:rPr lang="en-US" dirty="0" smtClean="0"/>
              <a:t>13 * 4 trains of ~nominal</a:t>
            </a:r>
          </a:p>
          <a:p>
            <a:pPr lvl="2"/>
            <a:r>
              <a:rPr lang="en-US" dirty="0" smtClean="0"/>
              <a:t>Clean beam dump</a:t>
            </a:r>
          </a:p>
          <a:p>
            <a:pPr lvl="1"/>
            <a:r>
              <a:rPr lang="en-US" dirty="0" smtClean="0"/>
              <a:t>Beam 1 only … </a:t>
            </a:r>
          </a:p>
          <a:p>
            <a:pPr lvl="1"/>
            <a:r>
              <a:rPr lang="en-US" dirty="0" smtClean="0"/>
              <a:t>SPS off at </a:t>
            </a:r>
            <a:r>
              <a:rPr lang="en-US" dirty="0" smtClean="0"/>
              <a:t>22h</a:t>
            </a:r>
          </a:p>
          <a:p>
            <a:pPr lvl="2"/>
            <a:r>
              <a:rPr lang="en-US" dirty="0" smtClean="0"/>
              <a:t>BA1 transformer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5" name="Picture 1" descr="https://ab-dep-op-elogbook.web.cern.ch/ab-dep-op-elogbook/elogbook/attach.php?attachId=1104032&amp;type=png&amp;fname=201009082123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5760" y="2721409"/>
            <a:ext cx="5234222" cy="3180444"/>
          </a:xfrm>
          <a:prstGeom prst="rect">
            <a:avLst/>
          </a:prstGeom>
          <a:noFill/>
        </p:spPr>
      </p:pic>
      <p:sp>
        <p:nvSpPr>
          <p:cNvPr id="1026" name="AutoShape 2" descr="https://ab-dep-op-elogbook.web.cern.ch/ab-dep-op-elogbook/elogbook/attach.php?attachId=1104032&amp;type=png&amp;fname=2010090821232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9"/>
            <a:ext cx="9039174" cy="2009006"/>
          </a:xfrm>
        </p:spPr>
        <p:txBody>
          <a:bodyPr/>
          <a:lstStyle/>
          <a:p>
            <a:r>
              <a:rPr lang="en-US" dirty="0" smtClean="0"/>
              <a:t>23h00: Continuation commissioning of injection of bunch trains</a:t>
            </a:r>
          </a:p>
          <a:p>
            <a:pPr lvl="1"/>
            <a:r>
              <a:rPr lang="en-US" dirty="0" smtClean="0"/>
              <a:t>Beam 1 </a:t>
            </a:r>
            <a:r>
              <a:rPr lang="en-US" dirty="0" smtClean="0"/>
              <a:t>only</a:t>
            </a:r>
          </a:p>
          <a:p>
            <a:pPr lvl="1"/>
            <a:r>
              <a:rPr lang="en-US" dirty="0" smtClean="0"/>
              <a:t>SPS off at </a:t>
            </a:r>
            <a:r>
              <a:rPr lang="en-US" dirty="0" smtClean="0"/>
              <a:t>23.30</a:t>
            </a:r>
            <a:endParaRPr lang="en-US" dirty="0" smtClean="0"/>
          </a:p>
          <a:p>
            <a:pPr lvl="2"/>
            <a:r>
              <a:rPr lang="en-US" dirty="0" smtClean="0"/>
              <a:t>BA1 </a:t>
            </a:r>
            <a:r>
              <a:rPr lang="en-US" dirty="0" smtClean="0"/>
              <a:t>transformer again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6" name="AutoShape 2" descr="https://ab-dep-op-elogbook.web.cern.ch/ab-dep-op-elogbook/elogbook/attach.php?attachId=1104032&amp;type=png&amp;fname=2010090821232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2503714"/>
            <a:ext cx="594508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***SUMMARY of INJECTION STUDIES*** 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Checking TL collimators with bunch train injections (4 nominal bunches): </a:t>
            </a:r>
            <a:endParaRPr lang="en-US" sz="1400" b="1" dirty="0" smtClean="0"/>
          </a:p>
          <a:p>
            <a:r>
              <a:rPr lang="en-US" sz="1400" b="1" dirty="0" smtClean="0"/>
              <a:t>moved </a:t>
            </a:r>
            <a:r>
              <a:rPr lang="en-US" sz="1400" b="1" dirty="0" smtClean="0"/>
              <a:t>the gap, recorded losses in TL and LHC injection </a:t>
            </a:r>
            <a:r>
              <a:rPr lang="en-US" sz="1400" b="1" dirty="0" smtClean="0"/>
              <a:t>region</a:t>
            </a:r>
          </a:p>
          <a:p>
            <a:r>
              <a:rPr lang="en-US" sz="1400" b="1" dirty="0" smtClean="0"/>
              <a:t>centered </a:t>
            </a:r>
            <a:r>
              <a:rPr lang="en-US" sz="1400" b="1" dirty="0" smtClean="0"/>
              <a:t>the following collimators: 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TCDIV.20607 </a:t>
            </a:r>
            <a:br>
              <a:rPr lang="en-US" sz="1400" b="1" dirty="0" smtClean="0"/>
            </a:br>
            <a:r>
              <a:rPr lang="en-US" sz="1400" b="1" dirty="0" smtClean="0"/>
              <a:t>TCDIH.29050 </a:t>
            </a:r>
            <a:br>
              <a:rPr lang="en-US" sz="1400" b="1" dirty="0" smtClean="0"/>
            </a:br>
            <a:r>
              <a:rPr lang="en-US" sz="1400" b="1" dirty="0" smtClean="0"/>
              <a:t>TCDIV.29012 </a:t>
            </a:r>
            <a:br>
              <a:rPr lang="en-US" sz="1400" b="1" dirty="0" smtClean="0"/>
            </a:br>
            <a:r>
              <a:rPr lang="en-US" sz="1400" b="1" dirty="0" smtClean="0"/>
              <a:t>TCDIH.29205 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TCDIH.87441 </a:t>
            </a:r>
            <a:br>
              <a:rPr lang="en-US" sz="1400" b="1" dirty="0" smtClean="0"/>
            </a:br>
            <a:r>
              <a:rPr lang="en-US" sz="1400" b="1" dirty="0" smtClean="0"/>
              <a:t>TCDIV.87645 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Stopped centering of TCDIH.29645 due to SPS injection transformer problem. 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All new settings are trimmed into LSA and thresholds adjusted. 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8"/>
            <a:ext cx="9039174" cy="5842592"/>
          </a:xfrm>
        </p:spPr>
        <p:txBody>
          <a:bodyPr/>
          <a:lstStyle/>
          <a:p>
            <a:r>
              <a:rPr lang="en-US" dirty="0" smtClean="0"/>
              <a:t>Night</a:t>
            </a:r>
          </a:p>
          <a:p>
            <a:pPr lvl="1"/>
            <a:r>
              <a:rPr lang="en-US" dirty="0" smtClean="0"/>
              <a:t>Ramp, but beam lost protection interlock</a:t>
            </a:r>
          </a:p>
          <a:p>
            <a:pPr lvl="2"/>
            <a:r>
              <a:rPr lang="en-US" dirty="0" smtClean="0"/>
              <a:t>Had to mask collimator position interlocks, one was missed</a:t>
            </a:r>
          </a:p>
          <a:p>
            <a:pPr lvl="1"/>
            <a:r>
              <a:rPr lang="en-US" dirty="0" smtClean="0"/>
              <a:t>Ramp OK</a:t>
            </a:r>
          </a:p>
          <a:p>
            <a:pPr lvl="2"/>
            <a:r>
              <a:rPr lang="en-US" dirty="0" smtClean="0"/>
              <a:t>Trimmed Xing angles 1 and 2 to 100 and 110 and corrected closure</a:t>
            </a:r>
          </a:p>
          <a:p>
            <a:pPr lvl="3"/>
            <a:r>
              <a:rPr lang="en-US" dirty="0" smtClean="0"/>
              <a:t>Lost B1 with a corrector trip when doing IR5</a:t>
            </a:r>
          </a:p>
          <a:p>
            <a:pPr lvl="3"/>
            <a:r>
              <a:rPr lang="en-US" dirty="0" smtClean="0"/>
              <a:t>Continued with B2, Xing angles 5 and 8 to 100 and 100</a:t>
            </a:r>
          </a:p>
          <a:p>
            <a:pPr lvl="1"/>
            <a:r>
              <a:rPr lang="en-US" dirty="0" smtClean="0"/>
              <a:t>Squeeze B2</a:t>
            </a:r>
          </a:p>
          <a:p>
            <a:pPr lvl="1"/>
            <a:r>
              <a:rPr lang="en-US" dirty="0" smtClean="0"/>
              <a:t>Brief optics studies on B2</a:t>
            </a:r>
          </a:p>
          <a:p>
            <a:pPr lvl="2"/>
            <a:r>
              <a:rPr lang="en-US" dirty="0" smtClean="0"/>
              <a:t>Global correction</a:t>
            </a:r>
          </a:p>
          <a:p>
            <a:pPr lvl="2"/>
            <a:r>
              <a:rPr lang="en-US" dirty="0" smtClean="0"/>
              <a:t>Impressive results !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 descr="http://elogbook.cern.ch/eLogbook/attach_reader?attach_id=11040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0364" y="3435012"/>
            <a:ext cx="4517564" cy="32107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4909461"/>
            <a:ext cx="29610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IP1 </a:t>
            </a:r>
            <a:r>
              <a:rPr lang="en-US" b="1" dirty="0" smtClean="0"/>
              <a:t>	3.22 </a:t>
            </a:r>
            <a:r>
              <a:rPr lang="en-US" b="1" dirty="0" smtClean="0"/>
              <a:t>0.22 </a:t>
            </a:r>
            <a:r>
              <a:rPr lang="en-US" b="1" dirty="0" smtClean="0"/>
              <a:t>	3.62 </a:t>
            </a:r>
            <a:r>
              <a:rPr lang="en-US" b="1" dirty="0" smtClean="0"/>
              <a:t>0.40 </a:t>
            </a:r>
            <a:br>
              <a:rPr lang="en-US" b="1" dirty="0" smtClean="0"/>
            </a:br>
            <a:r>
              <a:rPr lang="en-US" b="1" dirty="0" smtClean="0"/>
              <a:t>IP2	 </a:t>
            </a:r>
            <a:r>
              <a:rPr lang="en-US" b="1" dirty="0" smtClean="0"/>
              <a:t>3.83 0.61 </a:t>
            </a:r>
            <a:r>
              <a:rPr lang="en-US" b="1" dirty="0" smtClean="0"/>
              <a:t>	3.43 </a:t>
            </a:r>
            <a:r>
              <a:rPr lang="en-US" b="1" dirty="0" smtClean="0"/>
              <a:t>0.26 </a:t>
            </a:r>
            <a:br>
              <a:rPr lang="en-US" b="1" dirty="0" smtClean="0"/>
            </a:br>
            <a:r>
              <a:rPr lang="en-US" b="1" dirty="0" smtClean="0"/>
              <a:t>IP5 </a:t>
            </a:r>
            <a:r>
              <a:rPr lang="en-US" b="1" dirty="0" smtClean="0"/>
              <a:t>	3.67 </a:t>
            </a:r>
            <a:r>
              <a:rPr lang="en-US" b="1" dirty="0" smtClean="0"/>
              <a:t>0.07 </a:t>
            </a:r>
            <a:r>
              <a:rPr lang="en-US" b="1" dirty="0" smtClean="0"/>
              <a:t>	3.28 </a:t>
            </a:r>
            <a:r>
              <a:rPr lang="en-US" b="1" dirty="0" smtClean="0"/>
              <a:t>0.25 </a:t>
            </a:r>
            <a:br>
              <a:rPr lang="en-US" b="1" dirty="0" smtClean="0"/>
            </a:br>
            <a:r>
              <a:rPr lang="en-US" b="1" dirty="0" smtClean="0"/>
              <a:t>IP8 </a:t>
            </a:r>
            <a:r>
              <a:rPr lang="en-US" b="1" dirty="0" smtClean="0"/>
              <a:t>	3.26 </a:t>
            </a:r>
            <a:r>
              <a:rPr lang="en-US" b="1" dirty="0" smtClean="0"/>
              <a:t>0.10 </a:t>
            </a:r>
            <a:r>
              <a:rPr lang="en-US" b="1" dirty="0" smtClean="0"/>
              <a:t>	3.51 </a:t>
            </a:r>
            <a:r>
              <a:rPr lang="en-US" b="1" dirty="0" smtClean="0"/>
              <a:t>0.09 </a:t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9.9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9"/>
            <a:ext cx="9039174" cy="4556262"/>
          </a:xfrm>
        </p:spPr>
        <p:txBody>
          <a:bodyPr/>
          <a:lstStyle/>
          <a:p>
            <a:r>
              <a:rPr lang="en-US" dirty="0" smtClean="0"/>
              <a:t>Aperture studies (until ~ midday)</a:t>
            </a:r>
          </a:p>
          <a:p>
            <a:r>
              <a:rPr lang="en-US" dirty="0" smtClean="0"/>
              <a:t>Continuation </a:t>
            </a:r>
            <a:r>
              <a:rPr lang="en-US" dirty="0" smtClean="0"/>
              <a:t>commissioning of injection of bunch </a:t>
            </a:r>
            <a:r>
              <a:rPr lang="en-US" dirty="0" smtClean="0"/>
              <a:t>trains</a:t>
            </a:r>
          </a:p>
          <a:p>
            <a:pPr lvl="1"/>
            <a:r>
              <a:rPr lang="en-US" dirty="0" smtClean="0"/>
              <a:t>Still 2 shifts needed</a:t>
            </a:r>
          </a:p>
          <a:p>
            <a:endParaRPr lang="en-US" dirty="0" smtClean="0"/>
          </a:p>
          <a:p>
            <a:r>
              <a:rPr lang="en-US" dirty="0" smtClean="0"/>
              <a:t>Beam </a:t>
            </a:r>
            <a:r>
              <a:rPr lang="en-US" dirty="0" smtClean="0"/>
              <a:t>1 capture issues</a:t>
            </a:r>
          </a:p>
          <a:p>
            <a:r>
              <a:rPr lang="en-US" dirty="0" smtClean="0"/>
              <a:t>Orbit cleaning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6" name="AutoShape 2" descr="https://ab-dep-op-elogbook.web.cern.ch/ab-dep-op-elogbook/elogbook/attach.php?attachId=1104032&amp;type=png&amp;fname=2010090821232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Planning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349" y="1077672"/>
          <a:ext cx="9137650" cy="3727930"/>
        </p:xfrm>
        <a:graphic>
          <a:graphicData uri="http://schemas.openxmlformats.org/drawingml/2006/table">
            <a:tbl>
              <a:tblPr/>
              <a:tblGrid>
                <a:gridCol w="426523"/>
                <a:gridCol w="663479"/>
                <a:gridCol w="616089"/>
                <a:gridCol w="559811"/>
                <a:gridCol w="6871748"/>
              </a:tblGrid>
              <a:tr h="21227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9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Thu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IR aperture measurement at 450GeV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9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Thu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11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Injection / injection protection - crossing angles ON, injection protection</a:t>
                      </a:r>
                    </a:p>
                  </a:txBody>
                  <a:tcPr marL="5930" marR="5930" marT="5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9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Thu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Ramp test with new collimator functions (1e10 the 1e11). PLL in parallel ?</a:t>
                      </a:r>
                    </a:p>
                  </a:txBody>
                  <a:tcPr marL="5930" marR="5930" marT="5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10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Injection / injection protection: crossing angles ON - injection of trains of 12</a:t>
                      </a:r>
                    </a:p>
                  </a:txBody>
                  <a:tcPr marL="5930" marR="5930" marT="5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10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First look at beam-beam with trains of 12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10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Ramp of 1e11. RF longitudinal blowup. V reduction at injection.</a:t>
                      </a:r>
                    </a:p>
                  </a:txBody>
                  <a:tcPr marL="5930" marR="5930" marT="5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10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Reserve</a:t>
                      </a:r>
                    </a:p>
                  </a:txBody>
                  <a:tcPr marL="5930" marR="5930" marT="5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11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Sat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RF set up with 4 bunches of 150ns spacing. Transverse feedback.</a:t>
                      </a:r>
                    </a:p>
                  </a:txBody>
                  <a:tcPr marL="5930" marR="5930" marT="5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11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Sat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Collimation set up at 3.5TeV. End of ramp and after Xing angle change.</a:t>
                      </a:r>
                    </a:p>
                  </a:txBody>
                  <a:tcPr marL="5930" marR="5930" marT="5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11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Sat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Loss maps.</a:t>
                      </a:r>
                    </a:p>
                  </a:txBody>
                  <a:tcPr marL="5930" marR="5930" marT="5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Sun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Reserve</a:t>
                      </a:r>
                    </a:p>
                  </a:txBody>
                  <a:tcPr marL="5930" marR="5930" marT="5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Sun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Collimation set up at 3.5TeV. End of squeeze and collision settings.</a:t>
                      </a:r>
                    </a:p>
                  </a:txBody>
                  <a:tcPr marL="5930" marR="5930" marT="5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Sun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Loss maps.</a:t>
                      </a:r>
                    </a:p>
                  </a:txBody>
                  <a:tcPr marL="5930" marR="5930" marT="5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13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Mon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Injection / injection protection: crossing angles ON - injection of trains of 4</a:t>
                      </a:r>
                    </a:p>
                  </a:txBody>
                  <a:tcPr marL="5930" marR="5930" marT="5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13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Mon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RF set-up with more batches at injection</a:t>
                      </a:r>
                    </a:p>
                  </a:txBody>
                  <a:tcPr marL="5930" marR="5930" marT="5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13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Mon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Collimation set up at 3.5TeV and loss maps.</a:t>
                      </a:r>
                    </a:p>
                  </a:txBody>
                  <a:tcPr marL="5930" marR="5930" marT="5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14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Tue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930" marR="5930" marT="5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Collisions ?</a:t>
                      </a:r>
                    </a:p>
                  </a:txBody>
                  <a:tcPr marL="5930" marR="5930" marT="5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30279</TotalTime>
  <Words>670</Words>
  <Application>Microsoft Office PowerPoint</Application>
  <PresentationFormat>On-screen Show (4:3)</PresentationFormat>
  <Paragraphs>171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Wednesday 8.9</vt:lpstr>
      <vt:lpstr>Wednesday 8.9</vt:lpstr>
      <vt:lpstr>Wednesday 8.9</vt:lpstr>
      <vt:lpstr>Wednesday 8.9</vt:lpstr>
      <vt:lpstr>Wednesday 8.9</vt:lpstr>
      <vt:lpstr>Wednesday 8.9</vt:lpstr>
      <vt:lpstr>Thursday 9.9</vt:lpstr>
      <vt:lpstr>Week Planning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roger bailey</cp:lastModifiedBy>
  <cp:revision>755</cp:revision>
  <dcterms:created xsi:type="dcterms:W3CDTF">2010-09-07T21:36:23Z</dcterms:created>
  <dcterms:modified xsi:type="dcterms:W3CDTF">2010-09-09T06:26:35Z</dcterms:modified>
</cp:coreProperties>
</file>