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6"/>
  </p:notesMasterIdLst>
  <p:sldIdLst>
    <p:sldId id="519" r:id="rId2"/>
    <p:sldId id="571" r:id="rId3"/>
    <p:sldId id="572" r:id="rId4"/>
    <p:sldId id="566" r:id="rId5"/>
    <p:sldId id="567" r:id="rId6"/>
    <p:sldId id="568" r:id="rId7"/>
    <p:sldId id="564" r:id="rId8"/>
    <p:sldId id="565" r:id="rId9"/>
    <p:sldId id="563" r:id="rId10"/>
    <p:sldId id="570" r:id="rId11"/>
    <p:sldId id="582" r:id="rId12"/>
    <p:sldId id="569" r:id="rId13"/>
    <p:sldId id="575" r:id="rId14"/>
    <p:sldId id="573" r:id="rId15"/>
    <p:sldId id="574" r:id="rId16"/>
    <p:sldId id="580" r:id="rId17"/>
    <p:sldId id="576" r:id="rId18"/>
    <p:sldId id="577" r:id="rId19"/>
    <p:sldId id="578" r:id="rId20"/>
    <p:sldId id="579" r:id="rId21"/>
    <p:sldId id="581" r:id="rId22"/>
    <p:sldId id="583" r:id="rId23"/>
    <p:sldId id="584" r:id="rId24"/>
    <p:sldId id="55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1248" autoAdjust="0"/>
  </p:normalViewPr>
  <p:slideViewPr>
    <p:cSldViewPr snapToGrid="0" snapToObjects="1">
      <p:cViewPr varScale="1">
        <p:scale>
          <a:sx n="104" d="100"/>
          <a:sy n="104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9/7/10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7.9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08h30</a:t>
            </a:r>
            <a:r>
              <a:rPr lang="en-US" dirty="0" smtClean="0"/>
              <a:t>: Collimation setup 450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11h18: RF module M1B1 trip. Beam 1 dumped. Continue with b2.</a:t>
            </a:r>
          </a:p>
          <a:p>
            <a:r>
              <a:rPr lang="en-US" dirty="0" smtClean="0"/>
              <a:t>13h23: Beam 2 collimation complete. First loss map. </a:t>
            </a:r>
          </a:p>
          <a:p>
            <a:r>
              <a:rPr lang="en-US" dirty="0" smtClean="0"/>
              <a:t>A</a:t>
            </a:r>
            <a:r>
              <a:rPr lang="en-US" dirty="0" smtClean="0"/>
              <a:t>ccess in </a:t>
            </a:r>
            <a:r>
              <a:rPr lang="en-US" dirty="0" smtClean="0"/>
              <a:t>UX45 to fix the problem with RF </a:t>
            </a:r>
            <a:r>
              <a:rPr lang="en-US" dirty="0" smtClean="0"/>
              <a:t>module.</a:t>
            </a:r>
          </a:p>
          <a:p>
            <a:pPr lvl="1"/>
            <a:r>
              <a:rPr lang="en-US" dirty="0" smtClean="0"/>
              <a:t>New software for BCT.</a:t>
            </a:r>
            <a:r>
              <a:rPr lang="en-US" dirty="0" smtClean="0"/>
              <a:t> </a:t>
            </a:r>
            <a:r>
              <a:rPr lang="en-US" dirty="0" smtClean="0"/>
              <a:t>Voltage reduction at injection tested.</a:t>
            </a:r>
          </a:p>
          <a:p>
            <a:r>
              <a:rPr lang="en-US" dirty="0" smtClean="0"/>
              <a:t>14h55: Injection. </a:t>
            </a:r>
          </a:p>
          <a:p>
            <a:pPr lvl="1"/>
            <a:r>
              <a:rPr lang="en-US" dirty="0" smtClean="0"/>
              <a:t>RF module M1B1 trip. B1 lost again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Problem </a:t>
            </a:r>
            <a:r>
              <a:rPr lang="en-US" dirty="0" smtClean="0"/>
              <a:t>with crossing angle: hysteresis problem.</a:t>
            </a:r>
            <a:endParaRPr lang="en-US" dirty="0" smtClean="0"/>
          </a:p>
          <a:p>
            <a:pPr lvl="1"/>
            <a:r>
              <a:rPr lang="en-US" dirty="0" smtClean="0"/>
              <a:t>Recycling </a:t>
            </a:r>
            <a:r>
              <a:rPr lang="en-US" dirty="0" err="1" smtClean="0"/>
              <a:t>RCBXs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eference orbits saved &amp; BPM calibration</a:t>
            </a:r>
          </a:p>
          <a:p>
            <a:r>
              <a:rPr lang="en-US" dirty="0" smtClean="0"/>
              <a:t>18h31: Continuing collimation setup:</a:t>
            </a:r>
          </a:p>
          <a:p>
            <a:pPr lvl="1"/>
            <a:r>
              <a:rPr lang="en-US" dirty="0" smtClean="0"/>
              <a:t>Setup last two b1 collimators. </a:t>
            </a:r>
          </a:p>
          <a:p>
            <a:pPr lvl="1"/>
            <a:r>
              <a:rPr lang="en-US" dirty="0" smtClean="0"/>
              <a:t>Check on injection collimators. </a:t>
            </a:r>
          </a:p>
          <a:p>
            <a:pPr lvl="1"/>
            <a:r>
              <a:rPr lang="en-US" dirty="0" smtClean="0"/>
              <a:t>Loss maps.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" y="1111054"/>
            <a:ext cx="9155736" cy="4212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 Tool Checked During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1965" y="467531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5038" y="1752703"/>
            <a:ext cx="2525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envelopes around</a:t>
            </a:r>
          </a:p>
          <a:p>
            <a:r>
              <a:rPr lang="en-US" dirty="0" smtClean="0"/>
              <a:t>m</a:t>
            </a:r>
            <a:r>
              <a:rPr lang="en-US" dirty="0" smtClean="0"/>
              <a:t>easured beam position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Collimation Settings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8" y="762000"/>
            <a:ext cx="7323202" cy="580137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B1 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7304"/>
          <a:stretch>
            <a:fillRect/>
          </a:stretch>
        </p:blipFill>
        <p:spPr>
          <a:xfrm>
            <a:off x="70728" y="769293"/>
            <a:ext cx="9000000" cy="4270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371" y="5091985"/>
            <a:ext cx="814714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ym typeface="Wingdings"/>
              </a:rPr>
              <a:t>Detailed analysis to be performed! Preliminary: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/>
              </a:rPr>
              <a:t>Tighter injection aperture: 1-2 % leakage into IR8! 10 times above 3.5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 leakage.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No losses seen in SC IR aperture.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/>
              </a:rPr>
              <a:t>Protection of n1=8 seems to be sufficient (calculated is n1 slightly less than 7 for IR8).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7617" y="1144831"/>
            <a:ext cx="240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protection 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82153" y="2930579"/>
            <a:ext cx="74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LHC-</a:t>
            </a:r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59206" y="3335526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3131" y="3340779"/>
            <a:ext cx="70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79859" y="3525445"/>
            <a:ext cx="6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599466" y="2219725"/>
            <a:ext cx="88268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B1 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2023" b="8328"/>
          <a:stretch>
            <a:fillRect/>
          </a:stretch>
        </p:blipFill>
        <p:spPr>
          <a:xfrm>
            <a:off x="70728" y="810369"/>
            <a:ext cx="9000000" cy="4415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825" y="5394321"/>
            <a:ext cx="201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losses in IR8.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27234" y="1874133"/>
            <a:ext cx="240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protection out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B2 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2806" b="8615"/>
          <a:stretch>
            <a:fillRect/>
          </a:stretch>
        </p:blipFill>
        <p:spPr>
          <a:xfrm>
            <a:off x="0" y="780610"/>
            <a:ext cx="9144000" cy="4395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9209" y="3845935"/>
            <a:ext cx="6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6371" y="5091985"/>
            <a:ext cx="73181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ym typeface="Wingdings"/>
              </a:rPr>
              <a:t>Detailed analysis to be performed! Preliminary: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/>
              </a:rPr>
              <a:t>Tighter injection aperture: 0.2 % leakage into IR5! Similar to 3.5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 leakage.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No losses seen in SC IR aperture. Helped by “cleaning” in IR6.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/>
              </a:rPr>
              <a:t>Protection of n1=8 seems to be sufficient (calculated is n1 of 7.1 for IR5).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7617" y="1144831"/>
            <a:ext cx="240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protection out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B2 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1246" b="8312"/>
          <a:stretch>
            <a:fillRect/>
          </a:stretch>
        </p:blipFill>
        <p:spPr>
          <a:xfrm>
            <a:off x="58516" y="835266"/>
            <a:ext cx="9000000" cy="4464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257" y="5604847"/>
            <a:ext cx="335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cleaning does not look too nice.</a:t>
            </a:r>
          </a:p>
          <a:p>
            <a:r>
              <a:rPr lang="en-US" dirty="0" smtClean="0"/>
              <a:t>Higher leakage to IR5.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6877" y="1329497"/>
            <a:ext cx="240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protection out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Off-Momentum B2 (neg. 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2032" b="7968"/>
          <a:stretch>
            <a:fillRect/>
          </a:stretch>
        </p:blipFill>
        <p:spPr>
          <a:xfrm>
            <a:off x="72586" y="854770"/>
            <a:ext cx="9000000" cy="4444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6877" y="1329497"/>
            <a:ext cx="240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protection out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B2 V With  </a:t>
            </a:r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Coll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32031" b="8356"/>
          <a:stretch>
            <a:fillRect/>
          </a:stretch>
        </p:blipFill>
        <p:spPr>
          <a:xfrm>
            <a:off x="58516" y="781503"/>
            <a:ext cx="9000000" cy="442038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B2 V With  </a:t>
            </a:r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Coll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804520"/>
            <a:ext cx="8686800" cy="596279"/>
          </a:xfrm>
        </p:spPr>
        <p:txBody>
          <a:bodyPr/>
          <a:lstStyle/>
          <a:p>
            <a:r>
              <a:rPr lang="en-US" dirty="0" smtClean="0"/>
              <a:t>Losses in Q9 in IR1!?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31959" b="8041"/>
          <a:stretch>
            <a:fillRect/>
          </a:stretch>
        </p:blipFill>
        <p:spPr>
          <a:xfrm>
            <a:off x="67410" y="847477"/>
            <a:ext cx="9000000" cy="44491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</a:t>
            </a:r>
            <a:r>
              <a:rPr lang="en-US" dirty="0" smtClean="0"/>
              <a:t>B1 </a:t>
            </a:r>
            <a:r>
              <a:rPr lang="en-US" dirty="0" smtClean="0"/>
              <a:t>V With  </a:t>
            </a:r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Coll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02208"/>
            <a:ext cx="8686800" cy="596279"/>
          </a:xfrm>
        </p:spPr>
        <p:txBody>
          <a:bodyPr/>
          <a:lstStyle/>
          <a:p>
            <a:r>
              <a:rPr lang="en-US" dirty="0" smtClean="0"/>
              <a:t>Problem for injection collimator in IR2.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30815"/>
          <a:stretch>
            <a:fillRect/>
          </a:stretch>
        </p:blipFill>
        <p:spPr>
          <a:xfrm>
            <a:off x="82940" y="830347"/>
            <a:ext cx="9000000" cy="504971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Ring Intensity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DCCT</a:t>
            </a:r>
            <a:endParaRPr lang="en-US" dirty="0" smtClean="0"/>
          </a:p>
          <a:p>
            <a:pPr lvl="1"/>
            <a:r>
              <a:rPr lang="en-US" dirty="0" smtClean="0"/>
              <a:t>offset </a:t>
            </a:r>
            <a:r>
              <a:rPr lang="en-US" dirty="0" smtClean="0"/>
              <a:t>correction by software is now deployed, and also the precision calibration is corrected.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Small </a:t>
            </a:r>
            <a:r>
              <a:rPr lang="en-US" dirty="0" smtClean="0"/>
              <a:t>bugs fixed, diagnostics improved, crates come up correctly now after reboot.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CCC sequencer triggers the analogue offset compensator (coarse offset correction), followed by SW off. corr. (fine correction).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version deployed A and B </a:t>
            </a:r>
            <a:r>
              <a:rPr lang="en-US" dirty="0" smtClean="0"/>
              <a:t>systems.</a:t>
            </a:r>
          </a:p>
          <a:p>
            <a:r>
              <a:rPr lang="en-US" dirty="0" err="1" smtClean="0"/>
              <a:t>FastBCTs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 smtClean="0"/>
              <a:t>is a calibration patch now which uses the abort gap for offset correction, which seems to work fine. Studies </a:t>
            </a:r>
            <a:r>
              <a:rPr lang="en-US" dirty="0" smtClean="0"/>
              <a:t>continue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jitter observed on the LOBW channel with small beams ~few e9 was due to modified automatic gain switching </a:t>
            </a:r>
            <a:r>
              <a:rPr lang="en-US" dirty="0" smtClean="0"/>
              <a:t>behavior </a:t>
            </a:r>
            <a:r>
              <a:rPr lang="en-US" dirty="0" smtClean="0"/>
              <a:t>following the installation of the attenuators, it is understood and fixed now.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1911" y="882134"/>
            <a:ext cx="115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Ludwig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</a:t>
            </a:r>
            <a:r>
              <a:rPr lang="en-US" dirty="0" smtClean="0"/>
              <a:t>B1 </a:t>
            </a:r>
            <a:r>
              <a:rPr lang="en-US" dirty="0" smtClean="0"/>
              <a:t>V With  </a:t>
            </a:r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Coll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04068"/>
            <a:ext cx="8686800" cy="596279"/>
          </a:xfrm>
        </p:spPr>
        <p:txBody>
          <a:bodyPr/>
          <a:lstStyle/>
          <a:p>
            <a:r>
              <a:rPr lang="en-US" dirty="0" smtClean="0"/>
              <a:t>Problem for injection collimator in IR2 solved.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30613" b="8591"/>
          <a:stretch>
            <a:fillRect/>
          </a:stretch>
        </p:blipFill>
        <p:spPr>
          <a:xfrm>
            <a:off x="79622" y="837757"/>
            <a:ext cx="9000000" cy="443739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at Injection: </a:t>
            </a:r>
            <a:r>
              <a:rPr lang="en-US" dirty="0" err="1" smtClean="0"/>
              <a:t>Prel</a:t>
            </a:r>
            <a:r>
              <a:rPr lang="en-US" dirty="0" smtClean="0"/>
              <a:t>.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2490"/>
            <a:ext cx="8686800" cy="5334000"/>
          </a:xfrm>
        </p:spPr>
        <p:txBody>
          <a:bodyPr/>
          <a:lstStyle/>
          <a:p>
            <a:r>
              <a:rPr lang="en-US" dirty="0" smtClean="0"/>
              <a:t>The aperture is much tighter at injection with nominal crossing angles (7 mm bumps in </a:t>
            </a:r>
            <a:r>
              <a:rPr lang="en-US" dirty="0" err="1" smtClean="0"/>
              <a:t>IR’s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As expected, increased losses in experimental </a:t>
            </a:r>
            <a:r>
              <a:rPr lang="en-US" dirty="0" err="1" smtClean="0"/>
              <a:t>IR’s</a:t>
            </a:r>
            <a:r>
              <a:rPr lang="en-US" dirty="0" smtClean="0"/>
              <a:t>, even with </a:t>
            </a:r>
            <a:r>
              <a:rPr lang="en-US" dirty="0" err="1" smtClean="0"/>
              <a:t>TCT’s</a:t>
            </a:r>
            <a:r>
              <a:rPr lang="en-US" dirty="0" smtClean="0"/>
              <a:t> at 8.5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(tighter settings requested after n1 calculation).</a:t>
            </a:r>
          </a:p>
          <a:p>
            <a:r>
              <a:rPr lang="en-US" dirty="0" smtClean="0"/>
              <a:t>Chosen TCT setting seems to protect the triplets and TAS (margin in n1?). Nothing terrible seen. Detailed analysis required!</a:t>
            </a:r>
          </a:p>
          <a:p>
            <a:r>
              <a:rPr lang="en-US" dirty="0" smtClean="0"/>
              <a:t>Propose to keep this in order to provide 0.8 mm total tolerance budget for IR protection (would be smaller otherwise).</a:t>
            </a:r>
          </a:p>
          <a:p>
            <a:r>
              <a:rPr lang="en-US" dirty="0" smtClean="0"/>
              <a:t>Tight control of orbit at injection (~0.2 mm, to be discussed) is required to keep </a:t>
            </a:r>
            <a:r>
              <a:rPr lang="en-US" dirty="0" err="1" smtClean="0"/>
              <a:t>IR’s</a:t>
            </a:r>
            <a:r>
              <a:rPr lang="en-US" dirty="0" smtClean="0"/>
              <a:t> protected by injection and dump protection collimators.</a:t>
            </a:r>
          </a:p>
          <a:p>
            <a:r>
              <a:rPr lang="en-US" dirty="0" smtClean="0"/>
              <a:t>Requires further detailed analysis by collimation and injection/dump protection teams.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8.9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23h40: Start of transverse damper studies.</a:t>
            </a:r>
          </a:p>
          <a:p>
            <a:r>
              <a:rPr lang="en-US" dirty="0" smtClean="0"/>
              <a:t>01h20: Transverse damper studies completed.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Planning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13845"/>
          <a:stretch>
            <a:fillRect/>
          </a:stretch>
        </p:blipFill>
        <p:spPr>
          <a:xfrm>
            <a:off x="6351" y="966892"/>
            <a:ext cx="9137650" cy="41051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774" y="5340227"/>
            <a:ext cx="506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added: Interlock tightening at injection (</a:t>
            </a:r>
            <a:r>
              <a:rPr lang="en-US" dirty="0" err="1" smtClean="0"/>
              <a:t>Joerg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49197" b="5939"/>
          <a:stretch>
            <a:fillRect/>
          </a:stretch>
        </p:blipFill>
        <p:spPr>
          <a:xfrm>
            <a:off x="82940" y="1001301"/>
            <a:ext cx="9000000" cy="302832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Voltage Change for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0460"/>
            <a:ext cx="8686800" cy="4191694"/>
          </a:xfrm>
        </p:spPr>
        <p:txBody>
          <a:bodyPr/>
          <a:lstStyle/>
          <a:p>
            <a:r>
              <a:rPr lang="en-US" dirty="0" smtClean="0"/>
              <a:t>The total voltage function descends from 7MV to 3.5MV triggered by the 1s injection forewarning, then ramps up to 7MV after the injection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was tested from </a:t>
            </a:r>
            <a:r>
              <a:rPr lang="en-US" dirty="0" err="1" smtClean="0"/>
              <a:t>Delphine's</a:t>
            </a:r>
            <a:r>
              <a:rPr lang="en-US" dirty="0" smtClean="0"/>
              <a:t> development system, not yet working in the operational environment (always select disable </a:t>
            </a:r>
            <a:r>
              <a:rPr lang="en-US" dirty="0" err="1" smtClean="0"/>
              <a:t>inj</a:t>
            </a:r>
            <a:r>
              <a:rPr lang="en-US" dirty="0" smtClean="0"/>
              <a:t> trim in injection sequencer).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307" y="882134"/>
            <a:ext cx="160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Andy, </a:t>
            </a:r>
            <a:r>
              <a:rPr lang="en-US" dirty="0" err="1" smtClean="0"/>
              <a:t>Delphine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0"/>
            <a:ext cx="8163897" cy="762000"/>
          </a:xfrm>
        </p:spPr>
        <p:txBody>
          <a:bodyPr/>
          <a:lstStyle/>
          <a:p>
            <a:r>
              <a:rPr lang="en-US" sz="3600" dirty="0" smtClean="0"/>
              <a:t>New Reference Orbit in IR3: Diff to May 5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16" y="859688"/>
            <a:ext cx="6840000" cy="273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16" y="3668954"/>
            <a:ext cx="6840000" cy="273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782" y="2195984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782" y="4829809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153018" cy="762000"/>
          </a:xfrm>
        </p:spPr>
        <p:txBody>
          <a:bodyPr/>
          <a:lstStyle/>
          <a:p>
            <a:r>
              <a:rPr lang="en-US" sz="3600" dirty="0" smtClean="0"/>
              <a:t>New Reference Orbit in IR7: Diff to May 5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782" y="2195984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782" y="4829809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16" y="864617"/>
            <a:ext cx="6840000" cy="273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16" y="3698305"/>
            <a:ext cx="6840000" cy="2736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IR3/IR7 Collimation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30" y="924360"/>
            <a:ext cx="8686800" cy="5334000"/>
          </a:xfrm>
        </p:spPr>
        <p:txBody>
          <a:bodyPr/>
          <a:lstStyle/>
          <a:p>
            <a:r>
              <a:rPr lang="en-US" dirty="0" smtClean="0"/>
              <a:t>Goal is not to set up again IR3 and IR7 collimators.</a:t>
            </a:r>
          </a:p>
          <a:p>
            <a:r>
              <a:rPr lang="en-US" dirty="0" smtClean="0"/>
              <a:t>Need to keep as close as possible to old reference (May 5)</a:t>
            </a:r>
          </a:p>
          <a:p>
            <a:r>
              <a:rPr lang="en-US" dirty="0" smtClean="0"/>
              <a:t>Differences to old reference:	~ 0.4 mm</a:t>
            </a:r>
          </a:p>
          <a:p>
            <a:r>
              <a:rPr lang="en-US" dirty="0" smtClean="0"/>
              <a:t>Seems still to work for injection. However, if this orbit is kept up to 3.5 </a:t>
            </a:r>
            <a:r>
              <a:rPr lang="en-US" dirty="0" err="1" smtClean="0"/>
              <a:t>TeV</a:t>
            </a:r>
            <a:r>
              <a:rPr lang="en-US" dirty="0" smtClean="0"/>
              <a:t> (as planned), 0.4 mm will correspond to &gt;2 sigma.</a:t>
            </a:r>
          </a:p>
          <a:p>
            <a:r>
              <a:rPr lang="en-US" dirty="0" smtClean="0"/>
              <a:t>If this reference is used, we “incorporate” the 0.4 mm difference. Becomes invisible for operation.</a:t>
            </a:r>
          </a:p>
          <a:p>
            <a:r>
              <a:rPr lang="en-US" dirty="0" smtClean="0"/>
              <a:t>Seems too big:</a:t>
            </a:r>
          </a:p>
          <a:p>
            <a:pPr lvl="1"/>
            <a:r>
              <a:rPr lang="en-US" dirty="0" smtClean="0"/>
              <a:t>Decide whether changes are real or instrumental.</a:t>
            </a:r>
          </a:p>
          <a:p>
            <a:pPr lvl="1"/>
            <a:r>
              <a:rPr lang="en-US" dirty="0" smtClean="0"/>
              <a:t>If real, correct to ~ 0.1 mm maximum difference. Possible according to </a:t>
            </a:r>
            <a:r>
              <a:rPr lang="en-US" dirty="0" err="1" smtClean="0"/>
              <a:t>Joerg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orbit cannot be restored, we can always set up all collimators for a new orbit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prefer not to, as this takes quite a bit of time.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Orbit: Temperature Effects Seen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5" y="908532"/>
            <a:ext cx="8657510" cy="3463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344" y="5030930"/>
            <a:ext cx="777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possible to correct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Weekend reference orbit saved before BPM calibration.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Ref Orbit with BPM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880"/>
            <a:ext cx="8686800" cy="5334000"/>
          </a:xfrm>
        </p:spPr>
        <p:txBody>
          <a:bodyPr/>
          <a:lstStyle/>
          <a:p>
            <a:r>
              <a:rPr lang="en-US" sz="2000" dirty="0" smtClean="0"/>
              <a:t>Corrected back to start of collimation setup with crossing angle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Then performed BPM calibration (R. Jones)</a:t>
            </a:r>
          </a:p>
          <a:p>
            <a:r>
              <a:rPr lang="en-US" sz="2000" dirty="0" smtClean="0"/>
              <a:t>Then saved new reference with fresh BPM calibration.</a:t>
            </a:r>
          </a:p>
          <a:p>
            <a:r>
              <a:rPr lang="en-US" sz="2000" dirty="0" smtClean="0"/>
              <a:t>U</a:t>
            </a:r>
            <a:r>
              <a:rPr lang="en-US" sz="2000" dirty="0" smtClean="0"/>
              <a:t>nderstanding: After BPM calibration (should be performed regularly) come back to “BPM-calibrated” reference much better.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5082"/>
          <a:stretch>
            <a:fillRect/>
          </a:stretch>
        </p:blipFill>
        <p:spPr>
          <a:xfrm>
            <a:off x="386879" y="1295938"/>
            <a:ext cx="8280000" cy="1818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45255"/>
          <a:stretch>
            <a:fillRect/>
          </a:stretch>
        </p:blipFill>
        <p:spPr>
          <a:xfrm>
            <a:off x="386879" y="4555930"/>
            <a:ext cx="8280000" cy="1813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1766" y="5155153"/>
            <a:ext cx="340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BPM calibration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good?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7.9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22h20: 450 </a:t>
            </a:r>
            <a:r>
              <a:rPr lang="en-US" dirty="0" err="1" smtClean="0"/>
              <a:t>GeV</a:t>
            </a:r>
            <a:r>
              <a:rPr lang="en-US" dirty="0" smtClean="0"/>
              <a:t> collimation setup complete, loss maps mostly done: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TCT’s</a:t>
            </a:r>
            <a:r>
              <a:rPr lang="en-US" dirty="0" smtClean="0"/>
              <a:t> around experiments set up to nominal crossing angle (170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TCT’s</a:t>
            </a:r>
            <a:r>
              <a:rPr lang="en-US" dirty="0" smtClean="0"/>
              <a:t> at injection set to 8.5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: ~expected triplet aperture (no margin to calculated triplet aperture, assume n1 calculation has some margin).</a:t>
            </a:r>
          </a:p>
          <a:p>
            <a:pPr lvl="1"/>
            <a:r>
              <a:rPr lang="en-US" dirty="0" smtClean="0"/>
              <a:t>Total margin from protection to TCT/triplet: ~0.8 mm. </a:t>
            </a:r>
            <a:r>
              <a:rPr lang="en-US" dirty="0" smtClean="0"/>
              <a:t>R</a:t>
            </a:r>
            <a:r>
              <a:rPr lang="en-US" dirty="0" smtClean="0"/>
              <a:t>equires orbit tolerance ~0.2 mm.</a:t>
            </a:r>
          </a:p>
          <a:p>
            <a:pPr lvl="1"/>
            <a:r>
              <a:rPr lang="en-US" dirty="0" smtClean="0"/>
              <a:t>Injection protection collimators checked: Problem found and corrected with loss maps.</a:t>
            </a:r>
          </a:p>
          <a:p>
            <a:pPr lvl="1"/>
            <a:r>
              <a:rPr lang="en-US" dirty="0" smtClean="0"/>
              <a:t>7 out of 10 loss maps done.</a:t>
            </a:r>
          </a:p>
          <a:p>
            <a:pPr lvl="1"/>
            <a:r>
              <a:rPr lang="en-US" dirty="0" smtClean="0"/>
              <a:t>Intervention on </a:t>
            </a:r>
            <a:r>
              <a:rPr lang="en-US" dirty="0" err="1" smtClean="0"/>
              <a:t>BLM’s</a:t>
            </a:r>
            <a:r>
              <a:rPr lang="en-US" dirty="0" smtClean="0"/>
              <a:t>: </a:t>
            </a:r>
            <a:r>
              <a:rPr lang="en-US" dirty="0" smtClean="0"/>
              <a:t>Exchanged one BLETC module which detected to have one broken link by the newly introduced automatic optical link check</a:t>
            </a:r>
            <a:r>
              <a:rPr lang="en-US" dirty="0" smtClean="0"/>
              <a:t>. There </a:t>
            </a:r>
            <a:r>
              <a:rPr lang="en-US" dirty="0" smtClean="0"/>
              <a:t>is redundancy on the links and it has worked correctly as expected. The safety has not been compromised at any way</a:t>
            </a:r>
            <a:r>
              <a:rPr lang="en-US" dirty="0" smtClean="0"/>
              <a:t>. This </a:t>
            </a:r>
            <a:r>
              <a:rPr lang="en-US" dirty="0" smtClean="0"/>
              <a:t>was the first time we have been able to act in advance of a ?false dump request? from degraded electronics. Completed the intervention by driving the settings on the new card and running the MCS and Sanity Checks. </a:t>
            </a:r>
            <a:endParaRPr lang="en-US" dirty="0" smtClean="0"/>
          </a:p>
          <a:p>
            <a:r>
              <a:rPr lang="en-US" dirty="0" smtClean="0"/>
              <a:t>23h40: Start of transverse damper studies.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30114</TotalTime>
  <Words>1304</Words>
  <Application>Microsoft Macintosh PowerPoint</Application>
  <PresentationFormat>On-screen Show (4:3)</PresentationFormat>
  <Paragraphs>167</Paragraphs>
  <Slides>24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Tuesday 7.9.</vt:lpstr>
      <vt:lpstr>BI Ring Intensity Measurements</vt:lpstr>
      <vt:lpstr>RF Voltage Change for Injection</vt:lpstr>
      <vt:lpstr>New Reference Orbit in IR3: Diff to May 5</vt:lpstr>
      <vt:lpstr>New Reference Orbit in IR7: Diff to May 5</vt:lpstr>
      <vt:lpstr>Impact on IR3/IR7 Collimation Setup</vt:lpstr>
      <vt:lpstr>Orbit: Temperature Effects Seen</vt:lpstr>
      <vt:lpstr>New Ref Orbit with BPM Calibration</vt:lpstr>
      <vt:lpstr>Tuesday 7.9.</vt:lpstr>
      <vt:lpstr>New OP Tool Checked During Setup</vt:lpstr>
      <vt:lpstr>New Collimation Settings</vt:lpstr>
      <vt:lpstr>Loss Map B1 V</vt:lpstr>
      <vt:lpstr>Loss Map B1 H</vt:lpstr>
      <vt:lpstr>Loss Map B2 V</vt:lpstr>
      <vt:lpstr>Loss Map B2 H</vt:lpstr>
      <vt:lpstr>Loss Map Off-Momentum B2 (neg. E)</vt:lpstr>
      <vt:lpstr>Loss Map B2 V With  Inj Coll in</vt:lpstr>
      <vt:lpstr>Loss Map B2 V With  Inj Coll in</vt:lpstr>
      <vt:lpstr>Loss Map B1 V With  Inj Coll in</vt:lpstr>
      <vt:lpstr>Loss Map B1 V With  Inj Coll in</vt:lpstr>
      <vt:lpstr>Losses at Injection: Prel. Summary</vt:lpstr>
      <vt:lpstr>Wednesday 8.9.</vt:lpstr>
      <vt:lpstr>Week Planning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Ralph Assmann</cp:lastModifiedBy>
  <cp:revision>742</cp:revision>
  <dcterms:created xsi:type="dcterms:W3CDTF">2010-09-07T21:36:23Z</dcterms:created>
  <dcterms:modified xsi:type="dcterms:W3CDTF">2010-09-07T23:35:59Z</dcterms:modified>
</cp:coreProperties>
</file>