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660" r:id="rId2"/>
    <p:sldId id="661" r:id="rId3"/>
    <p:sldId id="664" r:id="rId4"/>
    <p:sldId id="670" r:id="rId5"/>
    <p:sldId id="677" r:id="rId6"/>
    <p:sldId id="678" r:id="rId7"/>
    <p:sldId id="679" r:id="rId8"/>
    <p:sldId id="680" r:id="rId9"/>
    <p:sldId id="673" r:id="rId10"/>
    <p:sldId id="674" r:id="rId11"/>
    <p:sldId id="675" r:id="rId12"/>
    <p:sldId id="676" r:id="rId13"/>
    <p:sldId id="668" r:id="rId14"/>
    <p:sldId id="663" r:id="rId15"/>
    <p:sldId id="681" r:id="rId16"/>
    <p:sldId id="683" r:id="rId17"/>
    <p:sldId id="682" r:id="rId18"/>
    <p:sldId id="649" r:id="rId19"/>
    <p:sldId id="654" r:id="rId2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960663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1752600"/>
          </a:xfrm>
        </p:spPr>
        <p:txBody>
          <a:bodyPr/>
          <a:lstStyle/>
          <a:p>
            <a:r>
              <a:rPr lang="en-GB" dirty="0" smtClean="0"/>
              <a:t>LHC status - Week 35</a:t>
            </a:r>
          </a:p>
          <a:p>
            <a:r>
              <a:rPr lang="en-GB" dirty="0" smtClean="0"/>
              <a:t>G. Arduini, M. Lamont</a:t>
            </a:r>
          </a:p>
          <a:p>
            <a:endParaRPr lang="en-GB" dirty="0" smtClean="0"/>
          </a:p>
          <a:p>
            <a:pPr algn="l"/>
            <a:r>
              <a:rPr lang="en-GB" sz="2800" dirty="0" smtClean="0"/>
              <a:t>Main aims:</a:t>
            </a:r>
          </a:p>
          <a:p>
            <a:pPr marL="447675" indent="-447675" algn="l">
              <a:buFont typeface="Arial" pitchFamily="34" charset="0"/>
              <a:buChar char="•"/>
            </a:pPr>
            <a:r>
              <a:rPr lang="en-GB" sz="2400" dirty="0" smtClean="0"/>
              <a:t>Recovery after technical stop</a:t>
            </a:r>
          </a:p>
          <a:p>
            <a:pPr marL="447675" indent="-447675" algn="l">
              <a:buFont typeface="Arial" pitchFamily="34" charset="0"/>
              <a:buChar char="•"/>
            </a:pPr>
            <a:r>
              <a:rPr lang="en-GB" sz="2400" dirty="0" smtClean="0"/>
              <a:t>Commissioning of ramp with 10 A/s </a:t>
            </a:r>
          </a:p>
          <a:p>
            <a:pPr marL="447675" indent="-447675" algn="l">
              <a:buFont typeface="Arial" pitchFamily="34" charset="0"/>
              <a:buChar char="•"/>
            </a:pPr>
            <a:r>
              <a:rPr lang="en-GB" sz="2400" dirty="0" smtClean="0"/>
              <a:t>Commissioning of bunch trains with 150 ns spacing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Squeeze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Beta-beating measurements: reproducible</a:t>
            </a:r>
          </a:p>
          <a:p>
            <a:endParaRPr lang="en-GB" sz="2400" dirty="0" smtClean="0"/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20100905051846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4600"/>
            <a:ext cx="4572001" cy="3201828"/>
          </a:xfrm>
          <a:prstGeom prst="rect">
            <a:avLst/>
          </a:prstGeom>
        </p:spPr>
      </p:pic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\\cern.ch\dfs\Users\a\arduini\Public\2010090505193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22220"/>
            <a:ext cx="4648200" cy="3269170"/>
          </a:xfrm>
          <a:prstGeom prst="rect">
            <a:avLst/>
          </a:prstGeom>
          <a:noFill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Squeeze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Correction of beta*: below 20%. Clear improvement in the V-plane. Verification and possible second iteration ongoing (issues with the incorporation of the trims being addressed)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1025" name="Picture 1" descr="\\cern.ch\dfs\Users\a\arduini\Public\2010090506033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28912"/>
            <a:ext cx="4576763" cy="3214688"/>
          </a:xfrm>
          <a:prstGeom prst="rect">
            <a:avLst/>
          </a:prstGeom>
          <a:noFill/>
        </p:spPr>
      </p:pic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\\cern.ch\dfs\Users\a\arduini\Public\20100905060407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2724150"/>
            <a:ext cx="4581525" cy="3219450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sz="1600" dirty="0" smtClean="0"/>
              <a:t>After correction</a:t>
            </a:r>
          </a:p>
          <a:p>
            <a:endParaRPr lang="en-GB" sz="1600" dirty="0" smtClean="0"/>
          </a:p>
          <a:p>
            <a:r>
              <a:rPr lang="en-GB" sz="1600" dirty="0" smtClean="0"/>
              <a:t>Beam1: </a:t>
            </a:r>
            <a:br>
              <a:rPr lang="en-GB" sz="1600" dirty="0" smtClean="0"/>
            </a:br>
            <a:r>
              <a:rPr lang="en-GB" sz="1600" dirty="0" smtClean="0"/>
              <a:t>	X		Y</a:t>
            </a:r>
            <a:br>
              <a:rPr lang="en-GB" sz="1600" dirty="0" smtClean="0"/>
            </a:br>
            <a:r>
              <a:rPr lang="en-GB" sz="1600" dirty="0" smtClean="0"/>
              <a:t>IP1	3.87±0.04		3.82±0.58 </a:t>
            </a:r>
            <a:br>
              <a:rPr lang="en-GB" sz="1600" dirty="0" smtClean="0"/>
            </a:br>
            <a:r>
              <a:rPr lang="en-GB" sz="1600" dirty="0" smtClean="0"/>
              <a:t>IP2	3.53±0.25		3.45±0.06 </a:t>
            </a:r>
            <a:br>
              <a:rPr lang="en-GB" sz="1600" dirty="0" smtClean="0"/>
            </a:br>
            <a:r>
              <a:rPr lang="en-GB" sz="1600" dirty="0" smtClean="0"/>
              <a:t>IP5	3.67±0.13		3.35±0.13 </a:t>
            </a:r>
            <a:br>
              <a:rPr lang="en-GB" sz="1600" dirty="0" smtClean="0"/>
            </a:br>
            <a:r>
              <a:rPr lang="en-GB" sz="1600" dirty="0" smtClean="0"/>
              <a:t>IP8 	3.30±0.05		3.62±0.11 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Beam2: </a:t>
            </a:r>
            <a:br>
              <a:rPr lang="en-GB" sz="1600" dirty="0" smtClean="0"/>
            </a:br>
            <a:r>
              <a:rPr lang="en-GB" sz="1600" dirty="0" smtClean="0"/>
              <a:t>	X		Y</a:t>
            </a:r>
            <a:br>
              <a:rPr lang="en-GB" sz="1600" dirty="0" smtClean="0"/>
            </a:br>
            <a:r>
              <a:rPr lang="en-GB" sz="1600" dirty="0" smtClean="0"/>
              <a:t>IP1	3.41±0.70		3.84±0.19 </a:t>
            </a:r>
            <a:br>
              <a:rPr lang="en-GB" sz="1600" dirty="0" smtClean="0"/>
            </a:br>
            <a:r>
              <a:rPr lang="en-GB" sz="1600" dirty="0" smtClean="0"/>
              <a:t>IP2	3.85±0.43		3.57±0.15 </a:t>
            </a:r>
            <a:br>
              <a:rPr lang="en-GB" sz="1600" dirty="0" smtClean="0"/>
            </a:br>
            <a:r>
              <a:rPr lang="en-GB" sz="1600" dirty="0" smtClean="0"/>
              <a:t>IP5	3.70±0.10		3.79±0.06 </a:t>
            </a:r>
            <a:br>
              <a:rPr lang="en-GB" sz="1600" dirty="0" smtClean="0"/>
            </a:br>
            <a:r>
              <a:rPr lang="en-GB" sz="1600" dirty="0" smtClean="0"/>
              <a:t>IP8	3.67±0.06		3.36±0.05</a:t>
            </a:r>
          </a:p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sp>
        <p:nvSpPr>
          <p:cNvPr id="71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Squeeze (Beta*)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648200" cy="5257800"/>
          </a:xfrm>
        </p:spPr>
        <p:txBody>
          <a:bodyPr/>
          <a:lstStyle/>
          <a:p>
            <a:r>
              <a:rPr lang="en-GB" sz="1600" dirty="0" smtClean="0"/>
              <a:t>Before correction (June-July measurements)</a:t>
            </a:r>
          </a:p>
          <a:p>
            <a:endParaRPr lang="en-GB" sz="1600" dirty="0" smtClean="0"/>
          </a:p>
          <a:p>
            <a:r>
              <a:rPr lang="en-GB" sz="1600" dirty="0" smtClean="0"/>
              <a:t>Beam1:</a:t>
            </a:r>
          </a:p>
          <a:p>
            <a:pPr>
              <a:buNone/>
            </a:pPr>
            <a:r>
              <a:rPr lang="en-GB" sz="1600" dirty="0" smtClean="0"/>
              <a:t>		X		Y</a:t>
            </a:r>
            <a:br>
              <a:rPr lang="en-GB" sz="1600" dirty="0" smtClean="0"/>
            </a:br>
            <a:r>
              <a:rPr lang="en-GB" sz="1600" dirty="0" smtClean="0"/>
              <a:t>IP1	3.75±0.1		4.04±0.28 </a:t>
            </a:r>
            <a:br>
              <a:rPr lang="en-GB" sz="1600" dirty="0" smtClean="0"/>
            </a:br>
            <a:r>
              <a:rPr lang="en-GB" sz="1600" dirty="0" smtClean="0"/>
              <a:t>IP2	3.36±0.68		2.91±0.50 </a:t>
            </a:r>
            <a:br>
              <a:rPr lang="en-GB" sz="1600" dirty="0" smtClean="0"/>
            </a:br>
            <a:r>
              <a:rPr lang="en-GB" sz="1600" dirty="0" smtClean="0"/>
              <a:t>IP5	3.80±0.67		3.10±0.51 </a:t>
            </a:r>
            <a:br>
              <a:rPr lang="en-GB" sz="1600" dirty="0" smtClean="0"/>
            </a:br>
            <a:r>
              <a:rPr lang="en-GB" sz="1600" dirty="0" smtClean="0"/>
              <a:t>IP8	3.25±0.39		3.63±0.45 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Beam2: </a:t>
            </a:r>
          </a:p>
          <a:p>
            <a:pPr>
              <a:buNone/>
            </a:pPr>
            <a:r>
              <a:rPr lang="en-GB" sz="1600" dirty="0" smtClean="0"/>
              <a:t>		</a:t>
            </a:r>
            <a:r>
              <a:rPr lang="en-GB" sz="1600" dirty="0" err="1" smtClean="0"/>
              <a:t>X</a:t>
            </a:r>
            <a:r>
              <a:rPr lang="en-GB" sz="1600" dirty="0" smtClean="0"/>
              <a:t>		Y</a:t>
            </a:r>
            <a:br>
              <a:rPr lang="en-GB" sz="1600" dirty="0" smtClean="0"/>
            </a:br>
            <a:r>
              <a:rPr lang="en-GB" sz="1600" dirty="0" smtClean="0"/>
              <a:t>IP1	3.69±0.32		3.44±0.05 </a:t>
            </a:r>
            <a:br>
              <a:rPr lang="en-GB" sz="1600" dirty="0" smtClean="0"/>
            </a:br>
            <a:r>
              <a:rPr lang="en-GB" sz="1600" dirty="0" smtClean="0"/>
              <a:t>IP2	3.37±0.06		4.03±0.14 </a:t>
            </a:r>
            <a:br>
              <a:rPr lang="en-GB" sz="1600" dirty="0" smtClean="0"/>
            </a:br>
            <a:r>
              <a:rPr lang="en-GB" sz="1600" dirty="0" smtClean="0"/>
              <a:t>IP5	3.80±0.13		4.12±0.14 </a:t>
            </a:r>
            <a:br>
              <a:rPr lang="en-GB" sz="1600" dirty="0" smtClean="0"/>
            </a:br>
            <a:r>
              <a:rPr lang="en-GB" sz="1600" dirty="0" smtClean="0"/>
              <a:t>IP8	3.77±0.07		2.92±0.25</a:t>
            </a:r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protection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GB" sz="2000" dirty="0" smtClean="0"/>
              <a:t>Beam 1:</a:t>
            </a:r>
          </a:p>
          <a:p>
            <a:pPr lvl="1"/>
            <a:r>
              <a:rPr lang="en-GB" sz="1600" dirty="0" smtClean="0"/>
              <a:t>Injection protection collimators re-</a:t>
            </a:r>
            <a:r>
              <a:rPr lang="en-GB" sz="1600" dirty="0" err="1" smtClean="0"/>
              <a:t>centered</a:t>
            </a:r>
            <a:r>
              <a:rPr lang="en-GB" sz="1600" dirty="0" smtClean="0"/>
              <a:t> with (vertical) crossing angle ON</a:t>
            </a:r>
            <a:br>
              <a:rPr lang="en-GB" sz="1600" dirty="0" smtClean="0"/>
            </a:br>
            <a:r>
              <a:rPr lang="en-GB" sz="1600" dirty="0" smtClean="0"/>
              <a:t>TDI: angular scan performed. A further control on the sign of the tilt for the upper jaw is needed.</a:t>
            </a:r>
            <a:br>
              <a:rPr lang="en-GB" sz="1600" dirty="0" smtClean="0"/>
            </a:br>
            <a:r>
              <a:rPr lang="en-GB" sz="1600" dirty="0" smtClean="0"/>
              <a:t>TCLIA and TCLIB have been re-</a:t>
            </a:r>
            <a:r>
              <a:rPr lang="en-GB" sz="1600" dirty="0" err="1" smtClean="0"/>
              <a:t>centered</a:t>
            </a:r>
            <a:r>
              <a:rPr lang="en-GB" sz="1600" dirty="0" smtClean="0"/>
              <a:t> for B1. 5 mm orbit offset found at TCLIA.</a:t>
            </a:r>
          </a:p>
          <a:p>
            <a:r>
              <a:rPr lang="en-GB" sz="2000" dirty="0" smtClean="0"/>
              <a:t>Beam 2: </a:t>
            </a:r>
          </a:p>
          <a:p>
            <a:pPr lvl="1"/>
            <a:r>
              <a:rPr lang="en-GB" sz="1600" dirty="0" err="1" smtClean="0"/>
              <a:t>Centering</a:t>
            </a:r>
            <a:r>
              <a:rPr lang="en-GB" sz="1600" dirty="0" smtClean="0"/>
              <a:t> of injection protection collimators: no relevant difference has been recorded, as expected (horizontal crossing). </a:t>
            </a:r>
          </a:p>
          <a:p>
            <a:r>
              <a:rPr lang="en-GB" sz="2000" dirty="0" smtClean="0"/>
              <a:t>All new settings and thresholds have been updated in the trim application for the </a:t>
            </a:r>
            <a:r>
              <a:rPr lang="en-GB" sz="2000" dirty="0" err="1" smtClean="0"/>
              <a:t>fastRamp</a:t>
            </a:r>
            <a:r>
              <a:rPr lang="en-GB" sz="2000" dirty="0" smtClean="0"/>
              <a:t> beam process.</a:t>
            </a:r>
          </a:p>
          <a:p>
            <a:r>
              <a:rPr lang="en-GB" sz="2000" dirty="0" smtClean="0"/>
              <a:t>Settings and threshold tested via the sequencer.</a:t>
            </a:r>
          </a:p>
          <a:p>
            <a:r>
              <a:rPr lang="en-GB" sz="2000" dirty="0" smtClean="0"/>
              <a:t>Injection of nominal bunch OK</a:t>
            </a:r>
            <a:br>
              <a:rPr lang="en-GB" sz="2000" dirty="0" smtClean="0"/>
            </a:br>
            <a:endParaRPr lang="en-GB" sz="2000" dirty="0" smtClean="0"/>
          </a:p>
          <a:p>
            <a:endParaRPr lang="en-GB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638800" y="4876800"/>
            <a:ext cx="27656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C. Bracco, B. Goddard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Transverse feedback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839200" cy="2286000"/>
          </a:xfrm>
        </p:spPr>
        <p:txBody>
          <a:bodyPr/>
          <a:lstStyle/>
          <a:p>
            <a:r>
              <a:rPr lang="en-GB" sz="2000" dirty="0" smtClean="0"/>
              <a:t>Noise reduction of the BPM by factor ~2 by optimization of the dynamic range. Saturation level set to ±2 mm for 1 ns bunch length and 1.3x10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Before improvement it varied between 1.8 um and 2.8 um.</a:t>
            </a:r>
          </a:p>
          <a:p>
            <a:r>
              <a:rPr lang="en-GB" sz="2000" dirty="0" smtClean="0"/>
              <a:t>Main aim: allow detecting smaller oscillation amplitudes (e.g. Hump) and allow operation at larger gain</a:t>
            </a:r>
          </a:p>
          <a:p>
            <a:r>
              <a:rPr lang="en-GB" sz="2000" dirty="0" smtClean="0"/>
              <a:t>During tests observed problem:</a:t>
            </a:r>
            <a:br>
              <a:rPr lang="en-GB" sz="2000" dirty="0" smtClean="0"/>
            </a:br>
            <a:r>
              <a:rPr lang="en-GB" sz="2000" dirty="0" smtClean="0"/>
              <a:t>“Close to zero there is a small glitch observed” </a:t>
            </a:r>
            <a:r>
              <a:rPr lang="en-GB" sz="2000" dirty="0" smtClean="0">
                <a:sym typeface="Wingdings" pitchFamily="2" charset="2"/>
              </a:rPr>
              <a:t> to be further investigated</a:t>
            </a:r>
            <a:endParaRPr lang="en-GB" sz="2000" dirty="0" smtClean="0"/>
          </a:p>
        </p:txBody>
      </p:sp>
      <p:sp>
        <p:nvSpPr>
          <p:cNvPr id="19457" name="AutoShape 1" descr="https://ab-dep-op-elogbook.web.cern.ch/ab-dep-op-elogbook/elogbook/attach.php?attachId=1102712&amp;type=png&amp;fname=beam%201%20Qkick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58" name="AutoShape 2" descr="https://ab-dep-op-elogbook.web.cern.ch/ab-dep-op-elogbook/elogbook/attach.php?attachId=1102712&amp;type=png&amp;fname=beam%201%20Qkick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9" name="Picture 3" descr="\\cern.ch\dfs\Users\a\arduini\Public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05200"/>
            <a:ext cx="4229100" cy="2819400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24400" y="5943600"/>
            <a:ext cx="27656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W. </a:t>
            </a:r>
            <a:r>
              <a:rPr lang="en-US" b="1" dirty="0" err="1" smtClean="0">
                <a:solidFill>
                  <a:srgbClr val="FFFF00"/>
                </a:solidFill>
              </a:rPr>
              <a:t>Hoefle</a:t>
            </a:r>
            <a:r>
              <a:rPr lang="en-US" b="1" dirty="0" smtClean="0">
                <a:solidFill>
                  <a:srgbClr val="FFFF00"/>
                </a:solidFill>
              </a:rPr>
              <a:t>, D. Valuch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5257800"/>
          </a:xfrm>
        </p:spPr>
        <p:txBody>
          <a:bodyPr/>
          <a:lstStyle/>
          <a:p>
            <a:r>
              <a:rPr lang="en-GB" sz="2000" dirty="0" smtClean="0"/>
              <a:t>New RF functions:</a:t>
            </a:r>
            <a:br>
              <a:rPr lang="en-GB" sz="2000" dirty="0" smtClean="0"/>
            </a:br>
            <a:r>
              <a:rPr lang="en-GB" sz="2000" dirty="0" smtClean="0"/>
              <a:t>capture voltage set to a fixed 3.5 MV during flat bottom using -+ 60 deg counter-phasing and scalar 7 MV total in order to allow operation with all cavities ON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during first 50 s of ramp, zero counter-phasing and reduce scalar voltage from 7 to 3.5 MV. Voltage seen by beam ~ constant 3.5 MV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then ramp voltage linear from 3.5 MV to 8 MV (reached at end ramp)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start long blow-up when voltage reaches 5 MV (one third of ramp)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4400" y="5943600"/>
            <a:ext cx="27656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P. Baudrenghien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train setting-up in the injectors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5257800"/>
          </a:xfrm>
        </p:spPr>
        <p:txBody>
          <a:bodyPr/>
          <a:lstStyle/>
          <a:p>
            <a:r>
              <a:rPr lang="en-GB" sz="2400" dirty="0" smtClean="0"/>
              <a:t>Cycle for up to 4 x 12 bunches with 150 ns spacing commissioned. Bunch population ~1x10</a:t>
            </a:r>
            <a:r>
              <a:rPr lang="en-GB" sz="2400" baseline="30000" dirty="0" smtClean="0"/>
              <a:t>11</a:t>
            </a:r>
          </a:p>
          <a:p>
            <a:r>
              <a:rPr lang="en-GB" sz="2400" dirty="0" smtClean="0"/>
              <a:t>Transverse </a:t>
            </a:r>
            <a:r>
              <a:rPr lang="en-GB" sz="2400" dirty="0" err="1" smtClean="0"/>
              <a:t>emittances</a:t>
            </a:r>
            <a:r>
              <a:rPr lang="en-GB" sz="2400" dirty="0" smtClean="0"/>
              <a:t> in the range 2.5-2.7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 (initially obtained by transverse blow-up in the PS and SPS) since yesterday completely done in the PS</a:t>
            </a:r>
          </a:p>
          <a:p>
            <a:r>
              <a:rPr lang="en-GB" sz="2400" dirty="0" smtClean="0"/>
              <a:t>From time to time observed long bunches at injection in the SPS</a:t>
            </a:r>
          </a:p>
          <a:p>
            <a:r>
              <a:rPr lang="en-GB" sz="2400" dirty="0" smtClean="0"/>
              <a:t>Transfer line setting-up to be performed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GB" sz="2400" dirty="0" smtClean="0"/>
              <a:t>Splash events for CMS (Beam 1) last night: took longer than expected: Inject &amp; dump limited by XPOC analysis time+ FMCM interlocks from time to time on the SPS extraction septum.</a:t>
            </a:r>
            <a:endParaRPr lang="en-GB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Squeeze with beta-beating correction incorporated on-going together with verification of the non-closure of the crossing </a:t>
            </a:r>
            <a:r>
              <a:rPr lang="en-GB" sz="2400" smtClean="0"/>
              <a:t>angles. Expected </a:t>
            </a:r>
            <a:r>
              <a:rPr lang="en-GB" sz="2400" dirty="0" smtClean="0"/>
              <a:t>to continue until midday</a:t>
            </a:r>
          </a:p>
          <a:p>
            <a:r>
              <a:rPr lang="en-GB" sz="2400" dirty="0" smtClean="0"/>
              <a:t>Injection/Injection protection set-up</a:t>
            </a:r>
          </a:p>
          <a:p>
            <a:r>
              <a:rPr lang="en-GB" sz="2400" dirty="0" smtClean="0"/>
              <a:t>Collimation set-up at 450 </a:t>
            </a:r>
            <a:r>
              <a:rPr lang="en-GB" sz="2400" dirty="0" err="1" smtClean="0"/>
              <a:t>GeV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Next coordination team: R. Assmann, R. Bailey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Pending requests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Access in point 2 for scope removal (K. Dahlerup-Petersen) – 3 hours (including re-qualification of the QPS after intervention)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Sector 78 energy extraction test (K. Dahlerup-Petersen) – 2 hours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From the end of the technical stop (Thu 2/9 at 18:00 to Mon 6/9 07:00)</a:t>
            </a:r>
          </a:p>
          <a:p>
            <a:pPr lvl="1"/>
            <a:r>
              <a:rPr lang="en-GB" sz="2000" dirty="0" smtClean="0"/>
              <a:t>Beam: 48 %</a:t>
            </a:r>
          </a:p>
          <a:p>
            <a:pPr lvl="1"/>
            <a:r>
              <a:rPr lang="en-GB" sz="2000" dirty="0" smtClean="0"/>
              <a:t>Set-up without beam: 18 %</a:t>
            </a:r>
          </a:p>
          <a:p>
            <a:pPr lvl="1"/>
            <a:r>
              <a:rPr lang="en-GB" sz="2000" dirty="0" smtClean="0"/>
              <a:t>Faults: 34 %</a:t>
            </a:r>
          </a:p>
          <a:p>
            <a:endParaRPr lang="en-GB" sz="2400" dirty="0" smtClean="0"/>
          </a:p>
          <a:p>
            <a:r>
              <a:rPr lang="en-GB" sz="2400" dirty="0" smtClean="0"/>
              <a:t>Major stops: </a:t>
            </a:r>
          </a:p>
          <a:p>
            <a:pPr lvl="1"/>
            <a:r>
              <a:rPr lang="en-GB" sz="2000" dirty="0" smtClean="0"/>
              <a:t>Cryogenics Sector 34 (~13 h), QPS (~6 h), XPOC (~3 h), PS MPS cooling &amp; RF trip of 4 cavities (~2 h)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RB.A23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372600" cy="5257800"/>
          </a:xfrm>
        </p:spPr>
        <p:txBody>
          <a:bodyPr/>
          <a:lstStyle/>
          <a:p>
            <a:r>
              <a:rPr lang="en-US" sz="2000" dirty="0" smtClean="0"/>
              <a:t>Switch-opening test on RB.A23 caused quenches in 4 magnets:</a:t>
            </a:r>
          </a:p>
          <a:p>
            <a:pPr lvl="1"/>
            <a:r>
              <a:rPr lang="en-US" sz="1600" dirty="0" smtClean="0"/>
              <a:t>B23R2 at 22:38:55.196 	Elec. perturbation of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switch triggers old QPS (board B)</a:t>
            </a:r>
          </a:p>
          <a:p>
            <a:pPr lvl="1"/>
            <a:r>
              <a:rPr lang="en-US" sz="1600" dirty="0" smtClean="0"/>
              <a:t>A23R2 at 22:38:55.704 	500 ms later, </a:t>
            </a:r>
            <a:r>
              <a:rPr lang="en-US" sz="1600" dirty="0" smtClean="0">
                <a:solidFill>
                  <a:srgbClr val="FF0000"/>
                </a:solidFill>
              </a:rPr>
              <a:t>little understood propagation phenomenon</a:t>
            </a:r>
          </a:p>
          <a:p>
            <a:pPr lvl="1"/>
            <a:r>
              <a:rPr lang="en-US" sz="1600" dirty="0" smtClean="0"/>
              <a:t>C23R2 at 22:41:19 		</a:t>
            </a:r>
            <a:r>
              <a:rPr lang="en-US" sz="1600" dirty="0" smtClean="0">
                <a:solidFill>
                  <a:srgbClr val="FF0000"/>
                </a:solidFill>
              </a:rPr>
              <a:t>symmetric quench</a:t>
            </a:r>
            <a:r>
              <a:rPr lang="en-US" sz="1600" dirty="0" smtClean="0"/>
              <a:t> by thermal propagation @ 400 A</a:t>
            </a:r>
          </a:p>
          <a:p>
            <a:pPr lvl="1"/>
            <a:r>
              <a:rPr lang="en-US" sz="1600" dirty="0" smtClean="0"/>
              <a:t>B22R2 at 22:41:19 		heaters fired as 3 neighbors were quenched</a:t>
            </a:r>
          </a:p>
          <a:p>
            <a:r>
              <a:rPr lang="en-US" sz="2000" dirty="0" smtClean="0"/>
              <a:t>A23R2 previously measured excess splice resistance by </a:t>
            </a:r>
            <a:r>
              <a:rPr lang="en-US" sz="2000" dirty="0" err="1" smtClean="0"/>
              <a:t>nQPS</a:t>
            </a:r>
            <a:r>
              <a:rPr lang="en-US" sz="2000" dirty="0" smtClean="0"/>
              <a:t>: 28 </a:t>
            </a:r>
            <a:r>
              <a:rPr lang="en-US" sz="2000" dirty="0" err="1" smtClean="0"/>
              <a:t>nOhm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Measurement individual aperture- and inter-aperture-splice resistances.</a:t>
            </a:r>
          </a:p>
          <a:p>
            <a:pPr lvl="1"/>
            <a:r>
              <a:rPr lang="en-US" sz="1600" dirty="0" smtClean="0"/>
              <a:t>preliminary analysis confirms the order of 30 </a:t>
            </a:r>
            <a:r>
              <a:rPr lang="en-US" sz="1600" dirty="0" err="1" smtClean="0"/>
              <a:t>nOhm</a:t>
            </a:r>
            <a:r>
              <a:rPr lang="en-US" sz="1600" dirty="0" smtClean="0"/>
              <a:t> – </a:t>
            </a:r>
            <a:r>
              <a:rPr lang="en-US" sz="1600" dirty="0" smtClean="0">
                <a:solidFill>
                  <a:srgbClr val="FF0000"/>
                </a:solidFill>
              </a:rPr>
              <a:t>no degradation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Excess resistance is not concentrated in one splice but is distributed in both apertures.</a:t>
            </a:r>
          </a:p>
          <a:p>
            <a:pPr lvl="1"/>
            <a:r>
              <a:rPr lang="en-US" sz="1600" dirty="0" smtClean="0"/>
              <a:t>OK for powering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43200" y="6553200"/>
            <a:ext cx="3581400" cy="1682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3733800" y="3886200"/>
            <a:ext cx="5410200" cy="2971800"/>
            <a:chOff x="1752600" y="2743200"/>
            <a:chExt cx="5943600" cy="33637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2600" y="2743200"/>
              <a:ext cx="5943600" cy="33637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4343400"/>
              <a:ext cx="8386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1</a:t>
              </a:r>
              <a:r>
                <a:rPr lang="en-US" sz="1200" baseline="30000" dirty="0" smtClean="0">
                  <a:latin typeface="Trebuchet MS" pitchFamily="34" charset="0"/>
                </a:rPr>
                <a:t>st</a:t>
              </a:r>
              <a:r>
                <a:rPr lang="en-US" sz="1200" dirty="0" smtClean="0">
                  <a:latin typeface="Trebuchet MS" pitchFamily="34" charset="0"/>
                </a:rPr>
                <a:t> switch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4980801"/>
              <a:ext cx="8669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2</a:t>
              </a:r>
              <a:r>
                <a:rPr lang="en-US" sz="1200" baseline="30000" dirty="0" smtClean="0">
                  <a:latin typeface="Trebuchet MS" pitchFamily="34" charset="0"/>
                </a:rPr>
                <a:t>nd</a:t>
              </a:r>
              <a:r>
                <a:rPr lang="en-US" sz="1200" dirty="0" smtClean="0">
                  <a:latin typeface="Trebuchet MS" pitchFamily="34" charset="0"/>
                </a:rPr>
                <a:t> switch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H="1">
              <a:off x="3276600" y="4572000"/>
              <a:ext cx="1524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581400" y="4876800"/>
              <a:ext cx="1524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11375" y="3228201"/>
              <a:ext cx="6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B23R2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69693" y="3228201"/>
              <a:ext cx="607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A23R2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600" y="3228201"/>
              <a:ext cx="6907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U_HDS: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3600" y="4752201"/>
              <a:ext cx="6803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U_QS0: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495800" y="4648200"/>
              <a:ext cx="228600" cy="228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495800" y="4828401"/>
              <a:ext cx="19397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rebuchet MS" pitchFamily="34" charset="0"/>
                </a:rPr>
                <a:t>A23R2 resistive transition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Crossing angles setting-up </a:t>
            </a:r>
          </a:p>
          <a:p>
            <a:r>
              <a:rPr lang="en-GB" sz="2800" dirty="0" smtClean="0"/>
              <a:t>10 A/s ramp and squeeze</a:t>
            </a:r>
          </a:p>
          <a:p>
            <a:r>
              <a:rPr lang="en-GB" sz="2800" dirty="0" smtClean="0"/>
              <a:t>Injection/Injection protection</a:t>
            </a:r>
          </a:p>
          <a:p>
            <a:r>
              <a:rPr lang="en-GB" sz="2800" dirty="0" smtClean="0"/>
              <a:t>RF and Transverse feedback</a:t>
            </a:r>
          </a:p>
          <a:p>
            <a:r>
              <a:rPr lang="en-GB" sz="2800" dirty="0" smtClean="0"/>
              <a:t>Bunch train setting-up in the injectors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 steps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Crossing angles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Polarities for ALICE solenoid/spectrometer: + + (last time changed in May!)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Polarity for </a:t>
            </a:r>
            <a:r>
              <a:rPr lang="en-GB" sz="2400" dirty="0" err="1" smtClean="0">
                <a:sym typeface="Wingdings" pitchFamily="2" charset="2"/>
              </a:rPr>
              <a:t>LHCb</a:t>
            </a:r>
            <a:r>
              <a:rPr lang="en-GB" sz="2400" dirty="0" smtClean="0">
                <a:sym typeface="Wingdings" pitchFamily="2" charset="2"/>
              </a:rPr>
              <a:t> spectrometer: -</a:t>
            </a: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External crossing angles: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IR1: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IR2: ±170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±110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squeeze+collision</a:t>
            </a: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IR5: +170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+100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IR8: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IP2 with parallel separation (3 to 4 </a:t>
            </a:r>
            <a:r>
              <a:rPr lang="en-GB" sz="2000" dirty="0" err="1" smtClean="0"/>
              <a:t>sigmas</a:t>
            </a:r>
            <a:r>
              <a:rPr lang="en-GB" sz="2000" dirty="0" smtClean="0"/>
              <a:t>).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ALICE Polarity Change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3074" name="Picture 2" descr="http://elogbook.cern.ch/eLogbook/attach_reader?attach_id=11025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210550" cy="3284220"/>
          </a:xfrm>
          <a:prstGeom prst="rect">
            <a:avLst/>
          </a:prstGeom>
          <a:noFill/>
        </p:spPr>
      </p:pic>
      <p:sp>
        <p:nvSpPr>
          <p:cNvPr id="5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4267200"/>
            <a:ext cx="8991600" cy="1676400"/>
          </a:xfrm>
        </p:spPr>
        <p:txBody>
          <a:bodyPr/>
          <a:lstStyle/>
          <a:p>
            <a:pPr lvl="0"/>
            <a:r>
              <a:rPr lang="en-US" sz="2400" dirty="0" smtClean="0"/>
              <a:t>Can be corrected using compensator magnets and MCBX </a:t>
            </a:r>
            <a:r>
              <a:rPr lang="en-US" sz="2400" dirty="0" smtClean="0">
                <a:sym typeface="Wingdings" pitchFamily="2" charset="2"/>
              </a:rPr>
              <a:t> need time to verify corrections to be implemented for each polarity.</a:t>
            </a:r>
          </a:p>
          <a:p>
            <a:pPr lvl="0">
              <a:buNone/>
            </a:pPr>
            <a:r>
              <a:rPr lang="en-US" sz="2400" dirty="0" smtClean="0">
                <a:sym typeface="Wingdings" pitchFamily="2" charset="2"/>
              </a:rPr>
              <a:t>  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Crossing angles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4098" name="Picture 2" descr="http://elogbook.cern.ch/eLogbook/attach_reader?attach_id=1102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5953125" cy="2381250"/>
          </a:xfrm>
          <a:prstGeom prst="rect">
            <a:avLst/>
          </a:prstGeom>
          <a:noFill/>
        </p:spPr>
      </p:pic>
      <p:pic>
        <p:nvPicPr>
          <p:cNvPr id="4100" name="Picture 4" descr="http://elogbook.cern.ch/eLogbook/attach_reader?attach_id=11028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657600"/>
            <a:ext cx="5953125" cy="2381250"/>
          </a:xfrm>
          <a:prstGeom prst="rect">
            <a:avLst/>
          </a:prstGeom>
          <a:noFill/>
        </p:spPr>
      </p:pic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4267200"/>
            <a:ext cx="2971800" cy="1905000"/>
          </a:xfrm>
        </p:spPr>
        <p:txBody>
          <a:bodyPr/>
          <a:lstStyle/>
          <a:p>
            <a:pPr lvl="0"/>
            <a:r>
              <a:rPr lang="en-GB" sz="1600" dirty="0" smtClean="0"/>
              <a:t>Non-closures (</a:t>
            </a:r>
            <a:r>
              <a:rPr lang="en-GB" sz="1600" dirty="0" err="1" smtClean="0"/>
              <a:t>rms</a:t>
            </a:r>
            <a:r>
              <a:rPr lang="en-GB" sz="1600" dirty="0" smtClean="0"/>
              <a:t>): </a:t>
            </a:r>
            <a:br>
              <a:rPr lang="en-GB" sz="1600" dirty="0" smtClean="0"/>
            </a:br>
            <a:r>
              <a:rPr lang="en-GB" sz="1600" dirty="0" smtClean="0"/>
              <a:t>- B1 H/V : 0.44/0.27 mm </a:t>
            </a:r>
            <a:br>
              <a:rPr lang="en-GB" sz="1600" dirty="0" smtClean="0"/>
            </a:br>
            <a:r>
              <a:rPr lang="en-GB" sz="1600" dirty="0" smtClean="0"/>
              <a:t>- B2 H/V : 0.14/0.31 mm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Calculated corrections for each point separately </a:t>
            </a:r>
            <a:br>
              <a:rPr lang="en-GB" sz="1600" dirty="0" smtClean="0"/>
            </a:br>
            <a:endParaRPr lang="en-GB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3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r>
              <a:rPr lang="en-GB" sz="2000" dirty="0" smtClean="0"/>
              <a:t>Non closure corrected Golden orbit defined at 450 </a:t>
            </a:r>
            <a:r>
              <a:rPr lang="en-GB" sz="2000" dirty="0" err="1" smtClean="0"/>
              <a:t>GeV</a:t>
            </a:r>
            <a:r>
              <a:rPr lang="en-GB" sz="2000" dirty="0" smtClean="0"/>
              <a:t>/c. Ramp with crossing angles ON done. Measurement and non closure correction calculation during the squeeze.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Crossing angles</a:t>
            </a:r>
            <a:endParaRPr lang="en-GB" dirty="0"/>
          </a:p>
        </p:txBody>
      </p:sp>
      <p:pic>
        <p:nvPicPr>
          <p:cNvPr id="20482" name="Picture 2" descr="\\cern.ch\dfs\Users\a\arduini\Public\201009051817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84320"/>
            <a:ext cx="6410325" cy="2564130"/>
          </a:xfrm>
          <a:prstGeom prst="rect">
            <a:avLst/>
          </a:prstGeom>
          <a:noFill/>
        </p:spPr>
      </p:pic>
      <p:pic>
        <p:nvPicPr>
          <p:cNvPr id="20483" name="Picture 3" descr="\\cern.ch\dfs\Users\a\arduini\Public\2010090518174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676275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10 A/s ramp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Chromaticity during the ramp  </a:t>
            </a:r>
            <a:r>
              <a:rPr lang="en-US" sz="2400" dirty="0" err="1" smtClean="0">
                <a:sym typeface="Wingdings" pitchFamily="2" charset="2"/>
              </a:rPr>
              <a:t>feedforward</a:t>
            </a:r>
            <a:r>
              <a:rPr lang="en-US" sz="2400" dirty="0" smtClean="0">
                <a:sym typeface="Wingdings" pitchFamily="2" charset="2"/>
              </a:rPr>
              <a:t> to be implemented today via expert application</a:t>
            </a:r>
          </a:p>
          <a:p>
            <a:endParaRPr lang="en-GB" sz="2400" dirty="0" smtClean="0"/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Steinhagen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45080"/>
            <a:ext cx="4556760" cy="33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440" y="2545080"/>
            <a:ext cx="4556760" cy="33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17032</TotalTime>
  <Words>683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LHCpresentations</vt:lpstr>
      <vt:lpstr>Slide 1</vt:lpstr>
      <vt:lpstr>Statistics</vt:lpstr>
      <vt:lpstr>RB.A23</vt:lpstr>
      <vt:lpstr>Commissioning steps</vt:lpstr>
      <vt:lpstr>Crossing angles</vt:lpstr>
      <vt:lpstr>ALICE Polarity Change</vt:lpstr>
      <vt:lpstr>Crossing angles</vt:lpstr>
      <vt:lpstr>Crossing angles</vt:lpstr>
      <vt:lpstr>10 A/s ramp</vt:lpstr>
      <vt:lpstr>Squeeze</vt:lpstr>
      <vt:lpstr>Squeeze</vt:lpstr>
      <vt:lpstr>Squeeze (Beta*)</vt:lpstr>
      <vt:lpstr>Injection protection</vt:lpstr>
      <vt:lpstr>Transverse feedback</vt:lpstr>
      <vt:lpstr>RF</vt:lpstr>
      <vt:lpstr>Bunch train setting-up in the injectors</vt:lpstr>
      <vt:lpstr>Others</vt:lpstr>
      <vt:lpstr>Plan</vt:lpstr>
      <vt:lpstr>Pending requests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1687</cp:revision>
  <dcterms:created xsi:type="dcterms:W3CDTF">2010-04-25T23:23:07Z</dcterms:created>
  <dcterms:modified xsi:type="dcterms:W3CDTF">2010-09-06T06:25:22Z</dcterms:modified>
</cp:coreProperties>
</file>