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474" r:id="rId2"/>
    <p:sldId id="475" r:id="rId3"/>
    <p:sldId id="476" r:id="rId4"/>
    <p:sldId id="521" r:id="rId5"/>
    <p:sldId id="518" r:id="rId6"/>
    <p:sldId id="514" r:id="rId7"/>
    <p:sldId id="515" r:id="rId8"/>
    <p:sldId id="516" r:id="rId9"/>
    <p:sldId id="517" r:id="rId10"/>
    <p:sldId id="519" r:id="rId11"/>
    <p:sldId id="482" r:id="rId12"/>
    <p:sldId id="522" r:id="rId13"/>
    <p:sldId id="523" r:id="rId14"/>
    <p:sldId id="477" r:id="rId15"/>
    <p:sldId id="478" r:id="rId16"/>
    <p:sldId id="479" r:id="rId17"/>
    <p:sldId id="524" r:id="rId18"/>
    <p:sldId id="539" r:id="rId19"/>
    <p:sldId id="538" r:id="rId20"/>
    <p:sldId id="483" r:id="rId21"/>
    <p:sldId id="526" r:id="rId22"/>
    <p:sldId id="527" r:id="rId23"/>
    <p:sldId id="528" r:id="rId24"/>
    <p:sldId id="548" r:id="rId25"/>
    <p:sldId id="529" r:id="rId26"/>
    <p:sldId id="530" r:id="rId27"/>
    <p:sldId id="531" r:id="rId28"/>
    <p:sldId id="532" r:id="rId29"/>
    <p:sldId id="533" r:id="rId30"/>
    <p:sldId id="534" r:id="rId31"/>
    <p:sldId id="535" r:id="rId32"/>
    <p:sldId id="536" r:id="rId33"/>
    <p:sldId id="537" r:id="rId34"/>
    <p:sldId id="540" r:id="rId35"/>
    <p:sldId id="544" r:id="rId36"/>
    <p:sldId id="545" r:id="rId37"/>
    <p:sldId id="549" r:id="rId38"/>
    <p:sldId id="541" r:id="rId39"/>
    <p:sldId id="542" r:id="rId40"/>
    <p:sldId id="490" r:id="rId41"/>
    <p:sldId id="550" r:id="rId42"/>
    <p:sldId id="551" r:id="rId43"/>
    <p:sldId id="55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48" autoAdjust="0"/>
  </p:normalViewPr>
  <p:slideViewPr>
    <p:cSldViewPr snapToGrid="0" snapToObjects="1">
      <p:cViewPr varScale="1">
        <p:scale>
          <a:sx n="70" d="100"/>
          <a:sy n="70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8/30/2010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70DB85-18BB-4572-A621-B2DA82869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D1DC-E2E6-4FB6-B1A0-253AC9EB9D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0" y="799508"/>
            <a:ext cx="9039174" cy="5842592"/>
          </a:xfrm>
        </p:spPr>
        <p:txBody>
          <a:bodyPr/>
          <a:lstStyle/>
          <a:p>
            <a:r>
              <a:rPr lang="en-US" dirty="0" smtClean="0"/>
              <a:t>Physics fills (bunch intensity 0.9 </a:t>
            </a:r>
            <a:r>
              <a:rPr lang="en-US" dirty="0" smtClean="0">
                <a:sym typeface="Wingdings" pitchFamily="2" charset="2"/>
              </a:rPr>
              <a:t> 1.1e11 p)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#1298 (Sun/Mon): 48b x 48b. Beam dump due to fast beam losses in IR3 (MQ22.R3). (8h18).</a:t>
            </a:r>
          </a:p>
          <a:p>
            <a:pPr lvl="1"/>
            <a:r>
              <a:rPr lang="en-US" dirty="0" smtClean="0"/>
              <a:t>#1299 (Tue): 48b x 48b. Duration physics 3h16. Beams dumped due to RD1.R2 trip.</a:t>
            </a:r>
          </a:p>
          <a:p>
            <a:pPr lvl="1"/>
            <a:r>
              <a:rPr lang="en-US" dirty="0" smtClean="0"/>
              <a:t>#1301 (Tue/Wed): 50b x 50b. Duration physics 14h26. End-of-fill studies.</a:t>
            </a:r>
          </a:p>
          <a:p>
            <a:pPr lvl="1"/>
            <a:r>
              <a:rPr lang="en-US" dirty="0" smtClean="0"/>
              <a:t>#1303 (Thu): 50b x 50b. Duration physics 13h14. Beams dumped with fast beam loss event Q25.R5. </a:t>
            </a:r>
            <a:r>
              <a:rPr lang="en-US" b="1" dirty="0" smtClean="0">
                <a:solidFill>
                  <a:srgbClr val="FF0000"/>
                </a:solidFill>
              </a:rPr>
              <a:t>Luminosity &gt; 10</a:t>
            </a:r>
            <a:r>
              <a:rPr lang="en-US" b="1" baseline="30000" dirty="0" smtClean="0">
                <a:solidFill>
                  <a:srgbClr val="FF0000"/>
                </a:solidFill>
              </a:rPr>
              <a:t>31 </a:t>
            </a:r>
            <a:r>
              <a:rPr lang="en-US" b="1" dirty="0" smtClean="0">
                <a:solidFill>
                  <a:srgbClr val="FF0000"/>
                </a:solidFill>
              </a:rPr>
              <a:t>in ATLAS and CMS!</a:t>
            </a:r>
          </a:p>
          <a:p>
            <a:pPr lvl="1"/>
            <a:r>
              <a:rPr lang="en-US" dirty="0" smtClean="0"/>
              <a:t>#1305 (Fri): 50b x 50b. Duration physics 3h30. End-of-fill studies. </a:t>
            </a:r>
            <a:r>
              <a:rPr lang="en-US" b="1" dirty="0" smtClean="0">
                <a:solidFill>
                  <a:srgbClr val="FF0000"/>
                </a:solidFill>
              </a:rPr>
              <a:t>Delivered integrated luminosity in 2010 &gt; 3,000 nb</a:t>
            </a:r>
            <a:r>
              <a:rPr lang="en-US" b="1" baseline="30000" dirty="0" smtClean="0">
                <a:solidFill>
                  <a:srgbClr val="FF0000"/>
                </a:solidFill>
              </a:rPr>
              <a:t>-1</a:t>
            </a:r>
          </a:p>
          <a:p>
            <a:pPr lvl="1"/>
            <a:r>
              <a:rPr lang="en-US" dirty="0" smtClean="0"/>
              <a:t>#1308 (Sat/Sun): 50b x 50b. Duration physics 13h42. Programmed dump.</a:t>
            </a:r>
          </a:p>
          <a:p>
            <a:pPr lvl="1"/>
            <a:r>
              <a:rPr lang="en-US" dirty="0" smtClean="0"/>
              <a:t>#1309(Sun/Mon): 50b x 50b. Duration physics </a:t>
            </a:r>
            <a:r>
              <a:rPr lang="en-US" dirty="0" smtClean="0"/>
              <a:t>11</a:t>
            </a:r>
            <a:r>
              <a:rPr lang="en-US" dirty="0" smtClean="0"/>
              <a:t>h00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Total time in physics in past 7 days: </a:t>
            </a:r>
            <a:r>
              <a:rPr lang="en-US" dirty="0" smtClean="0"/>
              <a:t>67h26 </a:t>
            </a:r>
            <a:r>
              <a:rPr lang="en-US" dirty="0" smtClean="0"/>
              <a:t>(~40% of time), </a:t>
            </a:r>
            <a:r>
              <a:rPr lang="en-US" dirty="0" smtClean="0">
                <a:solidFill>
                  <a:srgbClr val="FF0000"/>
                </a:solidFill>
              </a:rPr>
              <a:t>&gt; 1.5 pb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In addition, commissioning work…</a:t>
            </a:r>
          </a:p>
          <a:p>
            <a:r>
              <a:rPr lang="en-US" dirty="0" smtClean="0"/>
              <a:t>About 3 shifts lost with access in LHC or injectors.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Physics 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0" y="799508"/>
            <a:ext cx="9039174" cy="5842592"/>
          </a:xfrm>
        </p:spPr>
        <p:txBody>
          <a:bodyPr/>
          <a:lstStyle/>
          <a:p>
            <a:r>
              <a:rPr lang="en-US" dirty="0" smtClean="0"/>
              <a:t>In total 7 physics </a:t>
            </a:r>
            <a:r>
              <a:rPr lang="en-US" dirty="0" smtClean="0"/>
              <a:t>fills over last week.</a:t>
            </a:r>
            <a:endParaRPr lang="en-US" dirty="0" smtClean="0"/>
          </a:p>
          <a:p>
            <a:r>
              <a:rPr lang="en-US" dirty="0" smtClean="0"/>
              <a:t>2 fills dumped by fast loss events: MQ22.R3 and Q25.R5.</a:t>
            </a:r>
          </a:p>
          <a:p>
            <a:r>
              <a:rPr lang="en-US" dirty="0" smtClean="0"/>
              <a:t>1 fill dumped by QPS trip</a:t>
            </a:r>
          </a:p>
          <a:p>
            <a:r>
              <a:rPr lang="en-US" dirty="0" smtClean="0"/>
              <a:t>2 fills ended with end-of-fill studies (normal end).</a:t>
            </a:r>
          </a:p>
          <a:p>
            <a:r>
              <a:rPr lang="en-US" dirty="0" smtClean="0"/>
              <a:t>2</a:t>
            </a:r>
            <a:r>
              <a:rPr lang="en-US" dirty="0" smtClean="0"/>
              <a:t> fills </a:t>
            </a:r>
            <a:r>
              <a:rPr lang="en-US" dirty="0" smtClean="0"/>
              <a:t>ended with programmed dump (normal end).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173656" cy="762000"/>
          </a:xfrm>
        </p:spPr>
        <p:txBody>
          <a:bodyPr/>
          <a:lstStyle/>
          <a:p>
            <a:r>
              <a:rPr lang="en-US" dirty="0" smtClean="0"/>
              <a:t>Beam Dump</a:t>
            </a:r>
            <a:r>
              <a:rPr lang="en-US" dirty="0" smtClean="0"/>
              <a:t> with</a:t>
            </a:r>
            <a:r>
              <a:rPr lang="en-US" dirty="0" smtClean="0"/>
              <a:t> </a:t>
            </a:r>
            <a:r>
              <a:rPr lang="en-US" dirty="0" smtClean="0"/>
              <a:t>Fast </a:t>
            </a:r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8129" name="Picture 1" descr="https://ab-dep-op-elogbook.web.cern.ch/ab-dep-op-elogbook/elogbook/attach.php?attachId=1101226&amp;type=png&amp;fname=201008261737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825" y="762000"/>
            <a:ext cx="7810500" cy="59012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29063" y="5173884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Q25.R5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with Fast Loss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03.08.2010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giulia papotti (BE/OP/LHC)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6497" name="Picture 1" descr="https://ab-dep-op-elogbook.web.cern.ch/ab-dep-op-elogbook/elogbook/attach.php?attachId=1100319&amp;type=png&amp;fname=20100823143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" y="792163"/>
            <a:ext cx="7825740" cy="59127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29063" y="5173884"/>
            <a:ext cx="1275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Q22.R3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Beam Loss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0" y="799508"/>
            <a:ext cx="9039174" cy="5842592"/>
          </a:xfrm>
        </p:spPr>
        <p:txBody>
          <a:bodyPr/>
          <a:lstStyle/>
          <a:p>
            <a:r>
              <a:rPr lang="en-US" dirty="0" smtClean="0"/>
              <a:t>Fast beam loss spike at primary collimators.</a:t>
            </a:r>
          </a:p>
          <a:p>
            <a:r>
              <a:rPr lang="en-US" dirty="0" smtClean="0"/>
              <a:t>RF trips.</a:t>
            </a:r>
          </a:p>
          <a:p>
            <a:r>
              <a:rPr lang="en-US" dirty="0" smtClean="0"/>
              <a:t>Beam dump due to losses during chromaticity measurement.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Spikes in Stable Beams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5" name="Picture 1" descr="https://ab-dep-op-elogbook.web.cern.ch/ab-dep-op-elogbook/elogbook/attach.php?attachId=1101059&amp;type=png&amp;fname=201008260958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882" y="880509"/>
            <a:ext cx="8390862" cy="557639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7546236" y="2384385"/>
            <a:ext cx="325016" cy="31483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3530278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Intensities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8690" y="4687748"/>
            <a:ext cx="298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Loss at primary collimators B1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Spikes in Stable Beams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6081" name="Picture 1" descr="https://ab-dep-op-elogbook.web.cern.ch/ab-dep-op-elogbook/elogbook/attach.php?attachId=1101063&amp;type=png&amp;fname=201008261004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688" y="769108"/>
            <a:ext cx="8837161" cy="5872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97302" y="3588152"/>
            <a:ext cx="118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factor ~30 in BLM at TCP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6799" y="4603548"/>
            <a:ext cx="288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not visible in lifetime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~50 h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731161" y="2384385"/>
            <a:ext cx="475023" cy="3148314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Trip: cavity 2B1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7105" name="Picture 1" descr="https://ab-dep-op-elogbook.web.cern.ch/ab-dep-op-elogbook/elogbook/attach.php?attachId=1101114&amp;type=png&amp;fname=201008261218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462" y="831450"/>
            <a:ext cx="3640238" cy="2408624"/>
          </a:xfrm>
          <a:prstGeom prst="rect">
            <a:avLst/>
          </a:prstGeom>
          <a:noFill/>
        </p:spPr>
      </p:pic>
      <p:pic>
        <p:nvPicPr>
          <p:cNvPr id="47107" name="Picture 3" descr="https://ab-dep-op-elogbook.web.cern.ch/ab-dep-op-elogbook/elogbook/attach.php?attachId=1101118&amp;type=png&amp;fname=201008261225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0624"/>
            <a:ext cx="5020881" cy="3515850"/>
          </a:xfrm>
          <a:prstGeom prst="rect">
            <a:avLst/>
          </a:prstGeom>
          <a:noFill/>
        </p:spPr>
      </p:pic>
      <p:pic>
        <p:nvPicPr>
          <p:cNvPr id="47106" name="Picture 2" descr="https://ab-dep-op-elogbook.web.cern.ch/ab-dep-op-elogbook/elogbook/attach.php?attachId=1101116&amp;type=png&amp;fname=20100826121900.png"/>
          <p:cNvPicPr>
            <a:picLocks noChangeAspect="1" noChangeArrowheads="1"/>
          </p:cNvPicPr>
          <p:nvPr/>
        </p:nvPicPr>
        <p:blipFill>
          <a:blip r:embed="rId4"/>
          <a:srcRect l="1805" t="60759" r="50671" b="5010"/>
          <a:stretch>
            <a:fillRect/>
          </a:stretch>
        </p:blipFill>
        <p:spPr bwMode="auto">
          <a:xfrm>
            <a:off x="3865942" y="820962"/>
            <a:ext cx="5158542" cy="32648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 During </a:t>
            </a:r>
            <a:r>
              <a:rPr lang="en-US" dirty="0" err="1" smtClean="0"/>
              <a:t>Chroma</a:t>
            </a:r>
            <a:r>
              <a:rPr lang="en-US" dirty="0" smtClean="0"/>
              <a:t> Measurement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121" name="AutoShape 1" descr="https://ab-dep-op-elogbook.web.cern.ch/ab-dep-op-elogbook/elogbook/attach.php?attachId=1101646&amp;type=png&amp;fname=20100828121513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u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56" y="762000"/>
            <a:ext cx="7970899" cy="602245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 on Physics Beams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0" y="799508"/>
            <a:ext cx="9039174" cy="5842592"/>
          </a:xfrm>
        </p:spPr>
        <p:txBody>
          <a:bodyPr/>
          <a:lstStyle/>
          <a:p>
            <a:r>
              <a:rPr lang="en-US" dirty="0" smtClean="0"/>
              <a:t>Tune feedback</a:t>
            </a:r>
          </a:p>
          <a:p>
            <a:r>
              <a:rPr lang="en-US" dirty="0" smtClean="0"/>
              <a:t>Loss maps for regular collimation monitoring</a:t>
            </a:r>
          </a:p>
          <a:p>
            <a:r>
              <a:rPr lang="en-US" dirty="0" smtClean="0"/>
              <a:t>Beam distribution and loss modulation</a:t>
            </a:r>
          </a:p>
          <a:p>
            <a:r>
              <a:rPr lang="en-US" dirty="0" smtClean="0"/>
              <a:t>Luminosity-Induced Losses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Detection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8450"/>
            <a:ext cx="4250803" cy="5334000"/>
          </a:xfrm>
        </p:spPr>
        <p:txBody>
          <a:bodyPr/>
          <a:lstStyle/>
          <a:p>
            <a:r>
              <a:rPr lang="en-US" sz="2000" dirty="0" smtClean="0"/>
              <a:t>Tune detection affected by noise ion the beam.</a:t>
            </a:r>
          </a:p>
          <a:p>
            <a:r>
              <a:rPr lang="en-US" sz="2000" dirty="0" smtClean="0"/>
              <a:t>Reducing the time-constant responsible for the DC suppression of the peak voltage variations of the longitudinal carrier to help reliable detection. </a:t>
            </a:r>
          </a:p>
          <a:p>
            <a:r>
              <a:rPr lang="en-US" sz="2000" dirty="0" smtClean="0"/>
              <a:t>N.B. gains stayed the same.</a:t>
            </a:r>
          </a:p>
          <a:p>
            <a:r>
              <a:rPr lang="en-US" sz="2000" dirty="0" smtClean="0"/>
              <a:t>See curves: Blue before, red after change.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4817" name="Picture 1" descr="https://ab-dep-op-elogbook.web.cern.ch/ab-dep-op-elogbook/elogbook/attach.php?attachId=1101046&amp;type=png&amp;fname=20100826_BBQ_integration_time_consta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2669" y="762000"/>
            <a:ext cx="4473456" cy="58801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01071" y="6018835"/>
            <a:ext cx="146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R. </a:t>
            </a:r>
            <a:r>
              <a:rPr lang="en-US" dirty="0" err="1" smtClean="0">
                <a:solidFill>
                  <a:srgbClr val="000000"/>
                </a:solidFill>
              </a:rPr>
              <a:t>Steinhagen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History (up to Sun noon)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w34_fastbct_b1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289"/>
            <a:ext cx="9144000" cy="3973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4212" y="1072957"/>
            <a:ext cx="179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Massi</a:t>
            </a:r>
            <a:r>
              <a:rPr lang="en-US" dirty="0" smtClean="0"/>
              <a:t> Ferro-</a:t>
            </a:r>
            <a:r>
              <a:rPr lang="en-US" dirty="0" err="1" smtClean="0"/>
              <a:t>Luzzi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414997" y="5183946"/>
            <a:ext cx="1322363" cy="9847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V="1">
            <a:off x="1026941" y="4346917"/>
            <a:ext cx="2608436" cy="15474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flipV="1">
            <a:off x="1026941" y="4572001"/>
            <a:ext cx="3164059" cy="13223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3895" y="5991051"/>
            <a:ext cx="11015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48b x 48b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5198906" y="5466193"/>
            <a:ext cx="856343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V="1">
            <a:off x="5627874" y="5038815"/>
            <a:ext cx="1716338" cy="85554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61282" y="5991051"/>
            <a:ext cx="27331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Bunch-train commissioning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75491" y="3305908"/>
            <a:ext cx="11015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50b x 50b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100726" cy="762000"/>
          </a:xfrm>
        </p:spPr>
        <p:txBody>
          <a:bodyPr/>
          <a:lstStyle/>
          <a:p>
            <a:r>
              <a:rPr lang="en-US" dirty="0" smtClean="0"/>
              <a:t>Beam Loss Maps (Regular Monitoring)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1" descr="https://ab-dep-op-elogbook.web.cern.ch/ab-dep-op-elogbook/elogbook/attach.php?attachId=1101361&amp;type=png&amp;fname=201008270114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35607"/>
            <a:ext cx="4572000" cy="3530560"/>
          </a:xfrm>
          <a:prstGeom prst="rect">
            <a:avLst/>
          </a:prstGeom>
          <a:noFill/>
        </p:spPr>
      </p:pic>
      <p:pic>
        <p:nvPicPr>
          <p:cNvPr id="8" name="Picture 1" descr="https://ab-dep-op-elogbook.web.cern.ch/ab-dep-op-elogbook/elogbook/attach.php?attachId=1101357&amp;type=png&amp;fname=2010082701094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" y="935607"/>
            <a:ext cx="4572001" cy="35305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55889" y="2187222"/>
            <a:ext cx="16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1 vertical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2187222"/>
            <a:ext cx="16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2 vertical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9335" y="4811890"/>
            <a:ext cx="869339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 smtClean="0"/>
              <a:t>IR7 cleaning still quite good since June 12 setup. Being analyzed in detail.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IR3 anomaly probably also seen for beam 2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will be fixed with bunch train setup. Not done yet.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 bwMode="auto">
          <a:xfrm>
            <a:off x="5672667" y="3245556"/>
            <a:ext cx="663222" cy="98777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143001" y="3245556"/>
            <a:ext cx="663222" cy="98777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Tails (10 min end-of-fill)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6865" name="Picture 1" descr="https://ab-dep-op-elogbook.web.cern.ch/ab-dep-op-elogbook/elogbook/attach.php?attachId=1100762&amp;type=png&amp;fname=20100825080357.png"/>
          <p:cNvPicPr>
            <a:picLocks noChangeAspect="1" noChangeArrowheads="1"/>
          </p:cNvPicPr>
          <p:nvPr/>
        </p:nvPicPr>
        <p:blipFill>
          <a:blip r:embed="rId2"/>
          <a:srcRect l="40922" t="12229" r="2149" b="13288"/>
          <a:stretch>
            <a:fillRect/>
          </a:stretch>
        </p:blipFill>
        <p:spPr bwMode="auto">
          <a:xfrm>
            <a:off x="284749" y="762000"/>
            <a:ext cx="5955630" cy="5853699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 bwMode="auto">
          <a:xfrm rot="5400000" flipH="1" flipV="1">
            <a:off x="5598695" y="4860758"/>
            <a:ext cx="1700463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481805" y="4258997"/>
            <a:ext cx="192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Jaw towards beam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2127" y="1371418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Beam Loss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3712" y="4443663"/>
            <a:ext cx="1391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Jaw position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TCP.D6R7.B2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Intensity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451014" y="810126"/>
            <a:ext cx="7756599" cy="5590674"/>
            <a:chOff x="378695" y="1172052"/>
            <a:chExt cx="3462777" cy="2495844"/>
          </a:xfrm>
        </p:grpSpPr>
        <p:pic>
          <p:nvPicPr>
            <p:cNvPr id="37889" name="Picture 1" descr="https://ab-dep-op-elogbook.web.cern.ch/ab-dep-op-elogbook/elogbook/attach.php?attachId=1100763&amp;type=png&amp;fname=20100825080756.png"/>
            <p:cNvPicPr>
              <a:picLocks noChangeAspect="1" noChangeArrowheads="1"/>
            </p:cNvPicPr>
            <p:nvPr/>
          </p:nvPicPr>
          <p:blipFill>
            <a:blip r:embed="rId2"/>
            <a:srcRect l="1103" t="10779" r="91088" b="63533"/>
            <a:stretch>
              <a:fillRect/>
            </a:stretch>
          </p:blipFill>
          <p:spPr bwMode="auto">
            <a:xfrm>
              <a:off x="378695" y="1172052"/>
              <a:ext cx="892642" cy="2028349"/>
            </a:xfrm>
            <a:prstGeom prst="rect">
              <a:avLst/>
            </a:prstGeom>
            <a:noFill/>
          </p:spPr>
        </p:pic>
        <p:pic>
          <p:nvPicPr>
            <p:cNvPr id="7" name="Picture 1" descr="https://ab-dep-op-elogbook.web.cern.ch/ab-dep-op-elogbook/elogbook/attach.php?attachId=1100763&amp;type=png&amp;fname=20100825080756.png"/>
            <p:cNvPicPr>
              <a:picLocks noChangeAspect="1" noChangeArrowheads="1"/>
            </p:cNvPicPr>
            <p:nvPr/>
          </p:nvPicPr>
          <p:blipFill>
            <a:blip r:embed="rId2"/>
            <a:srcRect l="74597" t="10881" r="1374" b="63432"/>
            <a:stretch>
              <a:fillRect/>
            </a:stretch>
          </p:blipFill>
          <p:spPr bwMode="auto">
            <a:xfrm>
              <a:off x="1094875" y="1172052"/>
              <a:ext cx="2746596" cy="2028349"/>
            </a:xfrm>
            <a:prstGeom prst="rect">
              <a:avLst/>
            </a:prstGeom>
            <a:noFill/>
          </p:spPr>
        </p:pic>
        <p:pic>
          <p:nvPicPr>
            <p:cNvPr id="8" name="Picture 1" descr="https://ab-dep-op-elogbook.web.cern.ch/ab-dep-op-elogbook/elogbook/attach.php?attachId=1100763&amp;type=png&amp;fname=20100825080756.png"/>
            <p:cNvPicPr>
              <a:picLocks noChangeAspect="1" noChangeArrowheads="1"/>
            </p:cNvPicPr>
            <p:nvPr/>
          </p:nvPicPr>
          <p:blipFill>
            <a:blip r:embed="rId2"/>
            <a:srcRect l="1103" t="88274" r="91088" b="5806"/>
            <a:stretch>
              <a:fillRect/>
            </a:stretch>
          </p:blipFill>
          <p:spPr bwMode="auto">
            <a:xfrm>
              <a:off x="378695" y="3200401"/>
              <a:ext cx="892642" cy="467495"/>
            </a:xfrm>
            <a:prstGeom prst="rect">
              <a:avLst/>
            </a:prstGeom>
            <a:noFill/>
          </p:spPr>
        </p:pic>
        <p:pic>
          <p:nvPicPr>
            <p:cNvPr id="9" name="Picture 1" descr="https://ab-dep-op-elogbook.web.cern.ch/ab-dep-op-elogbook/elogbook/attach.php?attachId=1100763&amp;type=png&amp;fname=20100825080756.png"/>
            <p:cNvPicPr>
              <a:picLocks noChangeAspect="1" noChangeArrowheads="1"/>
            </p:cNvPicPr>
            <p:nvPr/>
          </p:nvPicPr>
          <p:blipFill>
            <a:blip r:embed="rId2"/>
            <a:srcRect l="74597" t="88375" r="1374" b="5704"/>
            <a:stretch>
              <a:fillRect/>
            </a:stretch>
          </p:blipFill>
          <p:spPr bwMode="auto">
            <a:xfrm>
              <a:off x="1094875" y="3200401"/>
              <a:ext cx="2746597" cy="467495"/>
            </a:xfrm>
            <a:prstGeom prst="rect">
              <a:avLst/>
            </a:prstGeom>
            <a:noFill/>
          </p:spPr>
        </p:pic>
      </p:grpSp>
      <p:cxnSp>
        <p:nvCxnSpPr>
          <p:cNvPr id="12" name="Straight Connector 11"/>
          <p:cNvCxnSpPr/>
          <p:nvPr/>
        </p:nvCxnSpPr>
        <p:spPr bwMode="auto">
          <a:xfrm>
            <a:off x="2055253" y="3481137"/>
            <a:ext cx="58214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737684" y="3906251"/>
            <a:ext cx="11630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251033" y="4002503"/>
            <a:ext cx="1864613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- 1.5e11 p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- 3.5 %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7451561" y="3481132"/>
            <a:ext cx="256673" cy="42511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3221" y="4540932"/>
            <a:ext cx="3160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Beam dumped from beam loss on Q5 in IR7 (warm) with 84 s integration time!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Distribution: Beam 2 Tail 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242570" y="1005839"/>
            <a:ext cx="6912209" cy="5227321"/>
            <a:chOff x="242570" y="1005839"/>
            <a:chExt cx="6912209" cy="5227321"/>
          </a:xfrm>
        </p:grpSpPr>
        <p:grpSp>
          <p:nvGrpSpPr>
            <p:cNvPr id="6" name="Group 8"/>
            <p:cNvGrpSpPr/>
            <p:nvPr/>
          </p:nvGrpSpPr>
          <p:grpSpPr>
            <a:xfrm>
              <a:off x="242570" y="1005839"/>
              <a:ext cx="6912209" cy="5227321"/>
              <a:chOff x="227330" y="944879"/>
              <a:chExt cx="6912209" cy="522732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r="40279" b="955"/>
              <a:stretch>
                <a:fillRect/>
              </a:stretch>
            </p:blipFill>
            <p:spPr bwMode="auto">
              <a:xfrm>
                <a:off x="227330" y="944879"/>
                <a:ext cx="5106670" cy="5227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55087" r="-8817" b="955"/>
              <a:stretch>
                <a:fillRect/>
              </a:stretch>
            </p:blipFill>
            <p:spPr bwMode="auto">
              <a:xfrm>
                <a:off x="2545080" y="944879"/>
                <a:ext cx="4594459" cy="5227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2194560" y="5105400"/>
                <a:ext cx="350520" cy="441960"/>
              </a:xfrm>
              <a:prstGeom prst="rect">
                <a:avLst/>
              </a:prstGeom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n>
                    <a:solidFill>
                      <a:srgbClr val="FFFFFF"/>
                    </a:solidFill>
                  </a:ln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6088380" y="4556760"/>
              <a:ext cx="350520" cy="441960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 bwMode="auto">
          <a:xfrm>
            <a:off x="3137236" y="3240505"/>
            <a:ext cx="185085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751445" y="5944038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000" b="1" dirty="0" err="1" smtClean="0">
                <a:solidFill>
                  <a:srgbClr val="FF0000"/>
                </a:solidFill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</a:rPr>
              <a:t> = 0.27 mm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 flipH="1" flipV="1">
            <a:off x="1140795" y="3018322"/>
            <a:ext cx="39928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185362" y="1058416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~ 5.7 </a:t>
            </a: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 sz="2400" dirty="0">
              <a:solidFill>
                <a:srgbClr val="000000"/>
              </a:solidFill>
              <a:latin typeface="Symbol" pitchFamily="18" charset="2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 flipH="1" flipV="1">
            <a:off x="3009689" y="3042386"/>
            <a:ext cx="39928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022172" y="1066438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~ 4.7 </a:t>
            </a: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 sz="2400" dirty="0">
              <a:solidFill>
                <a:srgbClr val="000000"/>
              </a:solidFill>
              <a:latin typeface="Symbol" pitchFamily="18" charset="2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5022172" y="3232485"/>
            <a:ext cx="185085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 flipH="1" flipV="1">
            <a:off x="4862541" y="3034366"/>
            <a:ext cx="39928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891066" y="1058418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~ 3.7 </a:t>
            </a: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 sz="24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60022" y="3242093"/>
            <a:ext cx="1415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3.5%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of beam within 1.5 </a:t>
            </a: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 sz="2400" b="1" dirty="0">
              <a:solidFill>
                <a:srgbClr val="00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2 H Tail after 3h30 of Physics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614"/>
          <a:stretch>
            <a:fillRect/>
          </a:stretch>
        </p:blipFill>
        <p:spPr bwMode="auto">
          <a:xfrm>
            <a:off x="788741" y="818272"/>
            <a:ext cx="7517059" cy="521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52096" y="6131728"/>
            <a:ext cx="203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Florian</a:t>
            </a:r>
            <a:r>
              <a:rPr lang="en-US" dirty="0" smtClean="0"/>
              <a:t> </a:t>
            </a:r>
            <a:r>
              <a:rPr lang="en-US" dirty="0" err="1" smtClean="0"/>
              <a:t>Burkart</a:t>
            </a:r>
            <a:r>
              <a:rPr lang="en-US" dirty="0" smtClean="0"/>
              <a:t> et al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Locations Around 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8913" name="Picture 1" descr="https://ab-dep-op-elogbook.web.cern.ch/ab-dep-op-elogbook/elogbook/attach.php?attachId=1100943&amp;type=png&amp;fname=20100825192713.png"/>
          <p:cNvPicPr>
            <a:picLocks noChangeAspect="1" noChangeArrowheads="1"/>
          </p:cNvPicPr>
          <p:nvPr/>
        </p:nvPicPr>
        <p:blipFill>
          <a:blip r:embed="rId2"/>
          <a:srcRect t="64219" b="3157"/>
          <a:stretch>
            <a:fillRect/>
          </a:stretch>
        </p:blipFill>
        <p:spPr bwMode="auto">
          <a:xfrm>
            <a:off x="6350" y="56152"/>
            <a:ext cx="9144000" cy="2253911"/>
          </a:xfrm>
          <a:prstGeom prst="rect">
            <a:avLst/>
          </a:prstGeom>
          <a:noFill/>
        </p:spPr>
      </p:pic>
      <p:pic>
        <p:nvPicPr>
          <p:cNvPr id="38914" name="Picture 2" descr="https://ab-dep-op-elogbook.web.cern.ch/ab-dep-op-elogbook/elogbook/attach.php?attachId=1100944&amp;type=png&amp;fname=20100825192759.png"/>
          <p:cNvPicPr>
            <a:picLocks noChangeAspect="1" noChangeArrowheads="1"/>
          </p:cNvPicPr>
          <p:nvPr/>
        </p:nvPicPr>
        <p:blipFill>
          <a:blip r:embed="rId3"/>
          <a:srcRect t="64396" b="3406"/>
          <a:stretch>
            <a:fillRect/>
          </a:stretch>
        </p:blipFill>
        <p:spPr bwMode="auto">
          <a:xfrm>
            <a:off x="0" y="2310064"/>
            <a:ext cx="9150350" cy="2226050"/>
          </a:xfrm>
          <a:prstGeom prst="rect">
            <a:avLst/>
          </a:prstGeom>
          <a:noFill/>
        </p:spPr>
      </p:pic>
      <p:pic>
        <p:nvPicPr>
          <p:cNvPr id="38915" name="Picture 3" descr="https://ab-dep-op-elogbook.web.cern.ch/ab-dep-op-elogbook/elogbook/attach.php?attachId=1100945&amp;type=png&amp;fname=20100825192824.png"/>
          <p:cNvPicPr>
            <a:picLocks noChangeAspect="1" noChangeArrowheads="1"/>
          </p:cNvPicPr>
          <p:nvPr/>
        </p:nvPicPr>
        <p:blipFill>
          <a:blip r:embed="rId4"/>
          <a:srcRect t="64396" b="2875"/>
          <a:stretch>
            <a:fillRect/>
          </a:stretch>
        </p:blipFill>
        <p:spPr bwMode="auto">
          <a:xfrm>
            <a:off x="6350" y="4536114"/>
            <a:ext cx="9137650" cy="22596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95673" y="762000"/>
            <a:ext cx="329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IR7 TCP: 30,000 </a:t>
            </a:r>
            <a:r>
              <a:rPr lang="en-US" sz="2800" b="1" dirty="0" err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800" b="1" dirty="0" err="1" smtClean="0">
                <a:solidFill>
                  <a:srgbClr val="000000"/>
                </a:solidFill>
              </a:rPr>
              <a:t>G</a:t>
            </a:r>
            <a:r>
              <a:rPr lang="en-US" sz="2800" b="1" dirty="0" smtClean="0">
                <a:solidFill>
                  <a:srgbClr val="000000"/>
                </a:solidFill>
              </a:rPr>
              <a:t>/s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7708" y="3070211"/>
            <a:ext cx="4154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IR7 Q5 (warm): 1,700 </a:t>
            </a:r>
            <a:r>
              <a:rPr lang="en-US" sz="2800" b="1" dirty="0" err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800" b="1" dirty="0" err="1" smtClean="0">
                <a:solidFill>
                  <a:srgbClr val="000000"/>
                </a:solidFill>
              </a:rPr>
              <a:t>G</a:t>
            </a:r>
            <a:r>
              <a:rPr lang="en-US" sz="2800" b="1" dirty="0" smtClean="0">
                <a:solidFill>
                  <a:srgbClr val="000000"/>
                </a:solidFill>
              </a:rPr>
              <a:t>/s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8073" y="5235896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IR7 Q8 (SC): 18 </a:t>
            </a:r>
            <a:r>
              <a:rPr lang="en-US" sz="2800" b="1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</a:rPr>
              <a:t>/s</a:t>
            </a:r>
          </a:p>
        </p:txBody>
      </p:sp>
      <p:cxnSp>
        <p:nvCxnSpPr>
          <p:cNvPr id="13" name="Straight Arrow Connector 12"/>
          <p:cNvCxnSpPr>
            <a:stCxn id="9" idx="3"/>
          </p:cNvCxnSpPr>
          <p:nvPr/>
        </p:nvCxnSpPr>
        <p:spPr bwMode="auto">
          <a:xfrm flipV="1">
            <a:off x="4687087" y="762000"/>
            <a:ext cx="3618713" cy="261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334000" y="2919663"/>
            <a:ext cx="2939716" cy="433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0800000">
            <a:off x="8452008" y="5235896"/>
            <a:ext cx="31002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8417283" y="489608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8 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9937" name="Picture 1" descr="https://ab-dep-op-elogbook.web.cern.ch/ab-dep-op-elogbook/elogbook/attach.php?attachId=1100946&amp;type=png&amp;fname=20100825192859.png"/>
          <p:cNvPicPr>
            <a:picLocks noChangeAspect="1" noChangeArrowheads="1"/>
          </p:cNvPicPr>
          <p:nvPr/>
        </p:nvPicPr>
        <p:blipFill>
          <a:blip r:embed="rId2"/>
          <a:srcRect t="64750" b="3118"/>
          <a:stretch>
            <a:fillRect/>
          </a:stretch>
        </p:blipFill>
        <p:spPr bwMode="auto">
          <a:xfrm>
            <a:off x="6350" y="48126"/>
            <a:ext cx="9137650" cy="2218380"/>
          </a:xfrm>
          <a:prstGeom prst="rect">
            <a:avLst/>
          </a:prstGeom>
          <a:noFill/>
        </p:spPr>
      </p:pic>
      <p:pic>
        <p:nvPicPr>
          <p:cNvPr id="39938" name="Picture 2" descr="https://ab-dep-op-elogbook.web.cern.ch/ab-dep-op-elogbook/elogbook/attach.php?attachId=1100947&amp;type=png&amp;fname=20100825192945.png"/>
          <p:cNvPicPr>
            <a:picLocks noChangeAspect="1" noChangeArrowheads="1"/>
          </p:cNvPicPr>
          <p:nvPr/>
        </p:nvPicPr>
        <p:blipFill>
          <a:blip r:embed="rId3"/>
          <a:srcRect t="64750" b="3279"/>
          <a:stretch>
            <a:fillRect/>
          </a:stretch>
        </p:blipFill>
        <p:spPr bwMode="auto">
          <a:xfrm>
            <a:off x="0" y="2266506"/>
            <a:ext cx="9137650" cy="2207268"/>
          </a:xfrm>
          <a:prstGeom prst="rect">
            <a:avLst/>
          </a:prstGeom>
          <a:noFill/>
        </p:spPr>
      </p:pic>
      <p:pic>
        <p:nvPicPr>
          <p:cNvPr id="39939" name="Picture 3" descr="https://ab-dep-op-elogbook.web.cern.ch/ab-dep-op-elogbook/elogbook/attach.php?attachId=1100948&amp;type=png&amp;fname=20100825193051.png"/>
          <p:cNvPicPr>
            <a:picLocks noChangeAspect="1" noChangeArrowheads="1"/>
          </p:cNvPicPr>
          <p:nvPr/>
        </p:nvPicPr>
        <p:blipFill>
          <a:blip r:embed="rId4"/>
          <a:srcRect t="64750" b="3384"/>
          <a:stretch>
            <a:fillRect/>
          </a:stretch>
        </p:blipFill>
        <p:spPr bwMode="auto">
          <a:xfrm>
            <a:off x="6351" y="4443594"/>
            <a:ext cx="9131300" cy="21985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80952" y="516432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IR7 Q10 (SC): 0.8 </a:t>
            </a:r>
            <a:r>
              <a:rPr lang="en-US" sz="2800" b="1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</a:rPr>
              <a:t>/s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8783" y="3022085"/>
            <a:ext cx="3123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IR6 TCSG: 900 </a:t>
            </a:r>
            <a:r>
              <a:rPr lang="en-US" sz="2800" b="1" dirty="0" err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800" b="1" dirty="0" err="1" smtClean="0">
                <a:solidFill>
                  <a:srgbClr val="000000"/>
                </a:solidFill>
              </a:rPr>
              <a:t>G</a:t>
            </a:r>
            <a:r>
              <a:rPr lang="en-US" sz="2800" b="1" dirty="0" smtClean="0">
                <a:solidFill>
                  <a:srgbClr val="000000"/>
                </a:solidFill>
              </a:rPr>
              <a:t>/s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8974" y="5123601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IR6 Q5 (SC): 12 </a:t>
            </a:r>
            <a:r>
              <a:rPr lang="en-US" sz="2800" b="1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</a:rPr>
              <a:t>/s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61" name="Picture 1" descr="https://ab-dep-op-elogbook.web.cern.ch/ab-dep-op-elogbook/elogbook/attach.php?attachId=1100949&amp;type=png&amp;fname=20100825193201.png"/>
          <p:cNvPicPr>
            <a:picLocks noChangeAspect="1" noChangeArrowheads="1"/>
          </p:cNvPicPr>
          <p:nvPr/>
        </p:nvPicPr>
        <p:blipFill>
          <a:blip r:embed="rId2"/>
          <a:srcRect t="64232" b="3623"/>
          <a:stretch>
            <a:fillRect/>
          </a:stretch>
        </p:blipFill>
        <p:spPr bwMode="auto">
          <a:xfrm>
            <a:off x="6350" y="112294"/>
            <a:ext cx="9156384" cy="2223837"/>
          </a:xfrm>
          <a:prstGeom prst="rect">
            <a:avLst/>
          </a:prstGeom>
          <a:noFill/>
        </p:spPr>
      </p:pic>
      <p:pic>
        <p:nvPicPr>
          <p:cNvPr id="40963" name="Picture 3" descr="https://ab-dep-op-elogbook.web.cern.ch/ab-dep-op-elogbook/elogbook/attach.php?attachId=1100951&amp;type=png&amp;fname=20100825193442.png"/>
          <p:cNvPicPr>
            <a:picLocks noChangeAspect="1" noChangeArrowheads="1"/>
          </p:cNvPicPr>
          <p:nvPr/>
        </p:nvPicPr>
        <p:blipFill>
          <a:blip r:embed="rId3"/>
          <a:srcRect t="64962" b="3205"/>
          <a:stretch>
            <a:fillRect/>
          </a:stretch>
        </p:blipFill>
        <p:spPr bwMode="auto">
          <a:xfrm>
            <a:off x="6350" y="2336131"/>
            <a:ext cx="9162734" cy="2203784"/>
          </a:xfrm>
          <a:prstGeom prst="rect">
            <a:avLst/>
          </a:prstGeom>
          <a:noFill/>
        </p:spPr>
      </p:pic>
      <p:pic>
        <p:nvPicPr>
          <p:cNvPr id="40964" name="Picture 4" descr="https://ab-dep-op-elogbook.web.cern.ch/ab-dep-op-elogbook/elogbook/attach.php?attachId=1100954&amp;type=png&amp;fname=20100825193823.png"/>
          <p:cNvPicPr>
            <a:picLocks noChangeAspect="1" noChangeArrowheads="1"/>
          </p:cNvPicPr>
          <p:nvPr/>
        </p:nvPicPr>
        <p:blipFill>
          <a:blip r:embed="rId4"/>
          <a:srcRect t="64986" b="3049"/>
          <a:stretch>
            <a:fillRect/>
          </a:stretch>
        </p:blipFill>
        <p:spPr bwMode="auto">
          <a:xfrm>
            <a:off x="-25084" y="4539915"/>
            <a:ext cx="9169084" cy="22144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45119" y="762000"/>
            <a:ext cx="2961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IR5 TCTH: 6.5 </a:t>
            </a:r>
            <a:r>
              <a:rPr lang="en-US" sz="2800" b="1" dirty="0" err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800" b="1" dirty="0" err="1" smtClean="0">
                <a:solidFill>
                  <a:srgbClr val="000000"/>
                </a:solidFill>
              </a:rPr>
              <a:t>G</a:t>
            </a:r>
            <a:r>
              <a:rPr lang="en-US" sz="2800" b="1" dirty="0" smtClean="0">
                <a:solidFill>
                  <a:srgbClr val="000000"/>
                </a:solidFill>
              </a:rPr>
              <a:t>/s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3141" y="2903608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IR5 Q11 (SC): 1.3 </a:t>
            </a:r>
            <a:r>
              <a:rPr lang="en-US" sz="2800" b="1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</a:rPr>
              <a:t>/s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1543" y="5109384"/>
            <a:ext cx="264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IR3 TCLA: 8 </a:t>
            </a:r>
            <a:r>
              <a:rPr lang="en-US" sz="2800" b="1" dirty="0" err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800" b="1" dirty="0" err="1" smtClean="0">
                <a:solidFill>
                  <a:srgbClr val="000000"/>
                </a:solidFill>
              </a:rPr>
              <a:t>G</a:t>
            </a:r>
            <a:r>
              <a:rPr lang="en-US" sz="2800" b="1" dirty="0" smtClean="0">
                <a:solidFill>
                  <a:srgbClr val="000000"/>
                </a:solidFill>
              </a:rPr>
              <a:t>/s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1985" name="Picture 1" descr="https://ab-dep-op-elogbook.web.cern.ch/ab-dep-op-elogbook/elogbook/attach.php?attachId=1100956&amp;type=png&amp;fname=20100825194055.png"/>
          <p:cNvPicPr>
            <a:picLocks noChangeAspect="1" noChangeArrowheads="1"/>
          </p:cNvPicPr>
          <p:nvPr/>
        </p:nvPicPr>
        <p:blipFill>
          <a:blip r:embed="rId2"/>
          <a:srcRect t="64880" b="3541"/>
          <a:stretch>
            <a:fillRect/>
          </a:stretch>
        </p:blipFill>
        <p:spPr bwMode="auto">
          <a:xfrm>
            <a:off x="0" y="144380"/>
            <a:ext cx="9144000" cy="2181726"/>
          </a:xfrm>
          <a:prstGeom prst="rect">
            <a:avLst/>
          </a:prstGeom>
          <a:noFill/>
        </p:spPr>
      </p:pic>
      <p:pic>
        <p:nvPicPr>
          <p:cNvPr id="41986" name="Picture 2" descr="https://ab-dep-op-elogbook.web.cern.ch/ab-dep-op-elogbook/elogbook/attach.php?attachId=1100972&amp;type=png&amp;fname=20100825195421.png"/>
          <p:cNvPicPr>
            <a:picLocks noChangeAspect="1" noChangeArrowheads="1"/>
          </p:cNvPicPr>
          <p:nvPr/>
        </p:nvPicPr>
        <p:blipFill>
          <a:blip r:embed="rId3"/>
          <a:srcRect t="64890" b="3531"/>
          <a:stretch>
            <a:fillRect/>
          </a:stretch>
        </p:blipFill>
        <p:spPr bwMode="auto">
          <a:xfrm>
            <a:off x="6350" y="2326106"/>
            <a:ext cx="9144000" cy="2181725"/>
          </a:xfrm>
          <a:prstGeom prst="rect">
            <a:avLst/>
          </a:prstGeom>
          <a:noFill/>
        </p:spPr>
      </p:pic>
      <p:pic>
        <p:nvPicPr>
          <p:cNvPr id="41987" name="Picture 3" descr="https://ab-dep-op-elogbook.web.cern.ch/ab-dep-op-elogbook/elogbook/attach.php?attachId=1100966&amp;type=png&amp;fname=20100825195221.png"/>
          <p:cNvPicPr>
            <a:picLocks noChangeAspect="1" noChangeArrowheads="1"/>
          </p:cNvPicPr>
          <p:nvPr/>
        </p:nvPicPr>
        <p:blipFill>
          <a:blip r:embed="rId4"/>
          <a:srcRect t="64890" b="3386"/>
          <a:stretch>
            <a:fillRect/>
          </a:stretch>
        </p:blipFill>
        <p:spPr bwMode="auto">
          <a:xfrm>
            <a:off x="0" y="4507831"/>
            <a:ext cx="9144000" cy="219175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7165" y="762000"/>
            <a:ext cx="3148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IR2 TCTVB: 5.5 </a:t>
            </a:r>
            <a:r>
              <a:rPr lang="en-US" sz="2800" b="1" dirty="0" err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800" b="1" dirty="0" err="1" smtClean="0">
                <a:solidFill>
                  <a:srgbClr val="000000"/>
                </a:solidFill>
              </a:rPr>
              <a:t>G</a:t>
            </a:r>
            <a:r>
              <a:rPr lang="en-US" sz="2800" b="1" dirty="0" smtClean="0">
                <a:solidFill>
                  <a:srgbClr val="000000"/>
                </a:solidFill>
              </a:rPr>
              <a:t>/s</a:t>
            </a:r>
          </a:p>
          <a:p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165" y="2781454"/>
            <a:ext cx="2682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IR2 TCTH: 1 </a:t>
            </a:r>
            <a:r>
              <a:rPr lang="en-US" sz="2800" b="1" dirty="0" err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800" b="1" dirty="0" err="1" smtClean="0">
                <a:solidFill>
                  <a:srgbClr val="000000"/>
                </a:solidFill>
              </a:rPr>
              <a:t>G</a:t>
            </a:r>
            <a:r>
              <a:rPr lang="en-US" sz="2800" b="1" dirty="0" smtClean="0">
                <a:solidFill>
                  <a:srgbClr val="000000"/>
                </a:solidFill>
              </a:rPr>
              <a:t>/s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3313" y="5091517"/>
            <a:ext cx="3145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IR1 TCTVA: 3.7 </a:t>
            </a:r>
            <a:r>
              <a:rPr lang="en-US" sz="2800" b="1" dirty="0" err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800" b="1" dirty="0" err="1" smtClean="0">
                <a:solidFill>
                  <a:srgbClr val="000000"/>
                </a:solidFill>
              </a:rPr>
              <a:t>G</a:t>
            </a:r>
            <a:r>
              <a:rPr lang="en-US" sz="2800" b="1" dirty="0" smtClean="0">
                <a:solidFill>
                  <a:srgbClr val="000000"/>
                </a:solidFill>
              </a:rPr>
              <a:t>/s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3009" name="Picture 1" descr="https://ab-dep-op-elogbook.web.cern.ch/ab-dep-op-elogbook/elogbook/attach.php?attachId=1100962&amp;type=png&amp;fname=20100825194828.png"/>
          <p:cNvPicPr>
            <a:picLocks noChangeAspect="1" noChangeArrowheads="1"/>
          </p:cNvPicPr>
          <p:nvPr/>
        </p:nvPicPr>
        <p:blipFill>
          <a:blip r:embed="rId2"/>
          <a:srcRect t="64648" b="3309"/>
          <a:stretch>
            <a:fillRect/>
          </a:stretch>
        </p:blipFill>
        <p:spPr bwMode="auto">
          <a:xfrm>
            <a:off x="6350" y="80211"/>
            <a:ext cx="9144000" cy="22138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61333" y="762000"/>
            <a:ext cx="2869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IR8 TCTVB: 4 </a:t>
            </a:r>
            <a:r>
              <a:rPr lang="en-US" sz="2800" b="1" dirty="0" err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800" b="1" dirty="0" err="1" smtClean="0">
                <a:solidFill>
                  <a:srgbClr val="000000"/>
                </a:solidFill>
              </a:rPr>
              <a:t>G</a:t>
            </a:r>
            <a:r>
              <a:rPr lang="en-US" sz="2800" b="1" dirty="0" smtClean="0">
                <a:solidFill>
                  <a:srgbClr val="000000"/>
                </a:solidFill>
              </a:rPr>
              <a:t>/s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559" y="2627454"/>
            <a:ext cx="85674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401638">
              <a:spcBef>
                <a:spcPts val="1200"/>
              </a:spcBef>
              <a:buFont typeface="Wingdings"/>
              <a:buChar char="à"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Easily identify all collimation-related losses around the ring.</a:t>
            </a:r>
          </a:p>
          <a:p>
            <a:pPr marL="401638" indent="-401638">
              <a:spcBef>
                <a:spcPts val="1200"/>
              </a:spcBef>
              <a:buFont typeface="Wingdings"/>
              <a:buChar char="à"/>
            </a:pPr>
            <a:r>
              <a:rPr lang="en-US" sz="2400" dirty="0" smtClean="0">
                <a:solidFill>
                  <a:srgbClr val="000000"/>
                </a:solidFill>
              </a:rPr>
              <a:t>Notice temporal shift between measurements around ring (8s). Could explain puzzling previous observations: cold losses before losses at collimators!</a:t>
            </a:r>
          </a:p>
          <a:p>
            <a:pPr marL="401638" indent="-401638">
              <a:spcBef>
                <a:spcPts val="1200"/>
              </a:spcBef>
              <a:buFont typeface="Wingdings"/>
              <a:buChar char="à"/>
            </a:pPr>
            <a:r>
              <a:rPr lang="en-US" sz="2400" dirty="0" smtClean="0">
                <a:solidFill>
                  <a:srgbClr val="000000"/>
                </a:solidFill>
              </a:rPr>
              <a:t>See loss distribution and efficiency for vertical losses.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Record </a:t>
            </a:r>
            <a:r>
              <a:rPr lang="en-US" dirty="0" err="1" smtClean="0"/>
              <a:t>Lumi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5" name="Picture 1" descr="https://ab-dep-op-elogbook.web.cern.ch/ab-dep-op-elogbook/elogbook/attach.php?attachId=1101039&amp;type=png&amp;fname=20100826042448.png"/>
          <p:cNvPicPr>
            <a:picLocks noChangeAspect="1" noChangeArrowheads="1"/>
          </p:cNvPicPr>
          <p:nvPr/>
        </p:nvPicPr>
        <p:blipFill>
          <a:blip r:embed="rId2"/>
          <a:srcRect t="9195" b="53962"/>
          <a:stretch>
            <a:fillRect/>
          </a:stretch>
        </p:blipFill>
        <p:spPr bwMode="auto">
          <a:xfrm>
            <a:off x="6350" y="889324"/>
            <a:ext cx="9163974" cy="287245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3125164" y="1724631"/>
            <a:ext cx="729205" cy="2662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21706" y="1724631"/>
            <a:ext cx="729205" cy="2662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pic>
        <p:nvPicPr>
          <p:cNvPr id="1026" name="Picture 2" descr="https://ab-dep-op-elogbook.web.cern.ch/ab-dep-op-elogbook/elogbook/attach.php?attachId=1101042&amp;type=png&amp;fname=20100826043124.png"/>
          <p:cNvPicPr>
            <a:picLocks noChangeAspect="1" noChangeArrowheads="1"/>
          </p:cNvPicPr>
          <p:nvPr/>
        </p:nvPicPr>
        <p:blipFill>
          <a:blip r:embed="rId3"/>
          <a:srcRect t="58770"/>
          <a:stretch>
            <a:fillRect/>
          </a:stretch>
        </p:blipFill>
        <p:spPr bwMode="auto">
          <a:xfrm>
            <a:off x="0" y="3761775"/>
            <a:ext cx="9170324" cy="25017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762000"/>
          </a:xfrm>
        </p:spPr>
        <p:txBody>
          <a:bodyPr/>
          <a:lstStyle/>
          <a:p>
            <a:r>
              <a:rPr lang="en-US" dirty="0" smtClean="0"/>
              <a:t>Luminosity-Induced Losses IR1: Selection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30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4033" name="Picture 1" descr="https://ab-dep-op-elogbook.web.cern.ch/ab-dep-op-elogbook/elogbook/attach.php?attachId=1100963&amp;type=png&amp;fname=20100825195011.png"/>
          <p:cNvPicPr>
            <a:picLocks noChangeAspect="1" noChangeArrowheads="1"/>
          </p:cNvPicPr>
          <p:nvPr/>
        </p:nvPicPr>
        <p:blipFill>
          <a:blip r:embed="rId2"/>
          <a:srcRect t="65099" b="3751"/>
          <a:stretch>
            <a:fillRect/>
          </a:stretch>
        </p:blipFill>
        <p:spPr bwMode="auto">
          <a:xfrm>
            <a:off x="6350" y="617622"/>
            <a:ext cx="9198849" cy="2165016"/>
          </a:xfrm>
          <a:prstGeom prst="rect">
            <a:avLst/>
          </a:prstGeom>
          <a:noFill/>
        </p:spPr>
      </p:pic>
      <p:pic>
        <p:nvPicPr>
          <p:cNvPr id="44035" name="Picture 3" descr="https://ab-dep-op-elogbook.web.cern.ch/ab-dep-op-elogbook/elogbook/attach.php?attachId=1100967&amp;type=png&amp;fname=20100825195245.png"/>
          <p:cNvPicPr>
            <a:picLocks noChangeAspect="1" noChangeArrowheads="1"/>
          </p:cNvPicPr>
          <p:nvPr/>
        </p:nvPicPr>
        <p:blipFill>
          <a:blip r:embed="rId3"/>
          <a:srcRect t="64573" b="3214"/>
          <a:stretch>
            <a:fillRect/>
          </a:stretch>
        </p:blipFill>
        <p:spPr bwMode="auto">
          <a:xfrm>
            <a:off x="6350" y="2657904"/>
            <a:ext cx="9205199" cy="2240419"/>
          </a:xfrm>
          <a:prstGeom prst="rect">
            <a:avLst/>
          </a:prstGeom>
          <a:noFill/>
        </p:spPr>
      </p:pic>
      <p:pic>
        <p:nvPicPr>
          <p:cNvPr id="44034" name="Picture 2" descr="https://ab-dep-op-elogbook.web.cern.ch/ab-dep-op-elogbook/elogbook/attach.php?attachId=1100965&amp;type=png&amp;fname=20100825195116.png"/>
          <p:cNvPicPr>
            <a:picLocks noChangeAspect="1" noChangeArrowheads="1"/>
          </p:cNvPicPr>
          <p:nvPr/>
        </p:nvPicPr>
        <p:blipFill>
          <a:blip r:embed="rId4"/>
          <a:srcRect t="64750" b="3406"/>
          <a:stretch>
            <a:fillRect/>
          </a:stretch>
        </p:blipFill>
        <p:spPr bwMode="auto">
          <a:xfrm>
            <a:off x="0" y="4729442"/>
            <a:ext cx="9205199" cy="22147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4693" y="1594338"/>
            <a:ext cx="1586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IR1 TAN L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4693" y="3583559"/>
            <a:ext cx="1636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IR1 TAN 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0953" y="5717159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IR1 Q3L (SC)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5649330" y="3772462"/>
            <a:ext cx="57392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184594" y="891249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Beam dump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762000"/>
          </a:xfrm>
        </p:spPr>
        <p:txBody>
          <a:bodyPr/>
          <a:lstStyle/>
          <a:p>
            <a:r>
              <a:rPr lang="en-US" dirty="0" smtClean="0"/>
              <a:t>Luminosity-Induced Losses IR5: Selection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5057" name="Picture 1" descr="https://ab-dep-op-elogbook.web.cern.ch/ab-dep-op-elogbook/elogbook/attach.php?attachId=1100973&amp;type=png&amp;fname=20100825195547.png"/>
          <p:cNvPicPr>
            <a:picLocks noChangeAspect="1" noChangeArrowheads="1"/>
          </p:cNvPicPr>
          <p:nvPr/>
        </p:nvPicPr>
        <p:blipFill>
          <a:blip r:embed="rId2"/>
          <a:srcRect t="64890" b="3309"/>
          <a:stretch>
            <a:fillRect/>
          </a:stretch>
        </p:blipFill>
        <p:spPr bwMode="auto">
          <a:xfrm>
            <a:off x="0" y="634666"/>
            <a:ext cx="9144000" cy="2197100"/>
          </a:xfrm>
          <a:prstGeom prst="rect">
            <a:avLst/>
          </a:prstGeom>
          <a:noFill/>
        </p:spPr>
      </p:pic>
      <p:pic>
        <p:nvPicPr>
          <p:cNvPr id="45058" name="Picture 2" descr="https://ab-dep-op-elogbook.web.cern.ch/ab-dep-op-elogbook/elogbook/attach.php?attachId=1100976&amp;type=png&amp;fname=20100825195653.png"/>
          <p:cNvPicPr>
            <a:picLocks noChangeAspect="1" noChangeArrowheads="1"/>
          </p:cNvPicPr>
          <p:nvPr/>
        </p:nvPicPr>
        <p:blipFill>
          <a:blip r:embed="rId3"/>
          <a:srcRect t="64890" b="3188"/>
          <a:stretch>
            <a:fillRect/>
          </a:stretch>
        </p:blipFill>
        <p:spPr bwMode="auto">
          <a:xfrm>
            <a:off x="6350" y="2655304"/>
            <a:ext cx="9144000" cy="2205455"/>
          </a:xfrm>
          <a:prstGeom prst="rect">
            <a:avLst/>
          </a:prstGeom>
          <a:noFill/>
        </p:spPr>
      </p:pic>
      <p:pic>
        <p:nvPicPr>
          <p:cNvPr id="45059" name="Picture 3" descr="https://ab-dep-op-elogbook.web.cern.ch/ab-dep-op-elogbook/elogbook/attach.php?attachId=1100974&amp;type=png&amp;fname=20100825195625.png"/>
          <p:cNvPicPr>
            <a:picLocks noChangeAspect="1" noChangeArrowheads="1"/>
          </p:cNvPicPr>
          <p:nvPr/>
        </p:nvPicPr>
        <p:blipFill>
          <a:blip r:embed="rId4"/>
          <a:srcRect t="64914" b="3297"/>
          <a:stretch>
            <a:fillRect/>
          </a:stretch>
        </p:blipFill>
        <p:spPr bwMode="auto">
          <a:xfrm>
            <a:off x="-6350" y="4668255"/>
            <a:ext cx="9150350" cy="2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84693" y="1594338"/>
            <a:ext cx="1586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IR5 TAN L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4693" y="3583559"/>
            <a:ext cx="1636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IR1 TAN 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0953" y="5717159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IR1 Q1R (SC)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5579880" y="3772462"/>
            <a:ext cx="57392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184594" y="891249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Beam dump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762000"/>
          </a:xfrm>
        </p:spPr>
        <p:txBody>
          <a:bodyPr/>
          <a:lstStyle/>
          <a:p>
            <a:r>
              <a:rPr lang="en-US" dirty="0" smtClean="0"/>
              <a:t>Luminosity-Induced Losses IR8: Selection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6081" name="Picture 1" descr="https://ab-dep-op-elogbook.web.cern.ch/ab-dep-op-elogbook/elogbook/attach.php?attachId=1100958&amp;type=png&amp;fname=20100825194557.png"/>
          <p:cNvPicPr>
            <a:picLocks noChangeAspect="1" noChangeArrowheads="1"/>
          </p:cNvPicPr>
          <p:nvPr/>
        </p:nvPicPr>
        <p:blipFill>
          <a:blip r:embed="rId2"/>
          <a:srcRect t="64667" b="3173"/>
          <a:stretch>
            <a:fillRect/>
          </a:stretch>
        </p:blipFill>
        <p:spPr bwMode="auto">
          <a:xfrm>
            <a:off x="0" y="745958"/>
            <a:ext cx="9144000" cy="2221832"/>
          </a:xfrm>
          <a:prstGeom prst="rect">
            <a:avLst/>
          </a:prstGeom>
          <a:noFill/>
        </p:spPr>
      </p:pic>
      <p:pic>
        <p:nvPicPr>
          <p:cNvPr id="46082" name="Picture 2" descr="https://ab-dep-op-elogbook.web.cern.ch/ab-dep-op-elogbook/elogbook/attach.php?attachId=1100959&amp;type=png&amp;fname=20100825194607.png"/>
          <p:cNvPicPr>
            <a:picLocks noChangeAspect="1" noChangeArrowheads="1"/>
          </p:cNvPicPr>
          <p:nvPr/>
        </p:nvPicPr>
        <p:blipFill>
          <a:blip r:embed="rId3"/>
          <a:srcRect t="64573" b="3406"/>
          <a:stretch>
            <a:fillRect/>
          </a:stretch>
        </p:blipFill>
        <p:spPr bwMode="auto">
          <a:xfrm>
            <a:off x="6350" y="2967790"/>
            <a:ext cx="9137650" cy="22107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12498" y="1668379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IR8 Q1L (SC)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0520" y="3826029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IR8 Q1R (SC)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6587504" y="3038724"/>
            <a:ext cx="4275714" cy="39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381369" y="995424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Beam dump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762000"/>
          </a:xfrm>
        </p:spPr>
        <p:txBody>
          <a:bodyPr/>
          <a:lstStyle/>
          <a:p>
            <a:r>
              <a:rPr lang="en-US" dirty="0" smtClean="0"/>
              <a:t>Luminosity-Induced Losses IR3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7105" name="Picture 1" descr="https://ab-dep-op-elogbook.web.cern.ch/ab-dep-op-elogbook/elogbook/attach.php?attachId=1100988&amp;type=png&amp;fname=20100825215859.png"/>
          <p:cNvPicPr>
            <a:picLocks noChangeAspect="1" noChangeArrowheads="1"/>
          </p:cNvPicPr>
          <p:nvPr/>
        </p:nvPicPr>
        <p:blipFill>
          <a:blip r:embed="rId2"/>
          <a:srcRect t="64667" b="3289"/>
          <a:stretch>
            <a:fillRect/>
          </a:stretch>
        </p:blipFill>
        <p:spPr bwMode="auto">
          <a:xfrm>
            <a:off x="0" y="898358"/>
            <a:ext cx="9144000" cy="22138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622" y="3221436"/>
            <a:ext cx="86988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Luminosity:							~ 5e30 cm-2 s-1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Induced losses Q7.L3:					5e-7 </a:t>
            </a:r>
            <a:r>
              <a:rPr lang="en-US" sz="2400" dirty="0" err="1" smtClean="0">
                <a:solidFill>
                  <a:srgbClr val="000000"/>
                </a:solidFill>
              </a:rPr>
              <a:t>Gy</a:t>
            </a:r>
            <a:r>
              <a:rPr lang="en-US" sz="2400" dirty="0" smtClean="0">
                <a:solidFill>
                  <a:srgbClr val="000000"/>
                </a:solidFill>
              </a:rPr>
              <a:t>/s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Quench limit Q7 at 3.5 </a:t>
            </a:r>
            <a:r>
              <a:rPr lang="en-US" sz="2400" dirty="0" err="1" smtClean="0">
                <a:solidFill>
                  <a:srgbClr val="000000"/>
                </a:solidFill>
              </a:rPr>
              <a:t>TeV</a:t>
            </a:r>
            <a:r>
              <a:rPr lang="en-US" sz="2400" dirty="0" smtClean="0">
                <a:solidFill>
                  <a:srgbClr val="000000"/>
                </a:solidFill>
              </a:rPr>
              <a:t>:			4.7e-3 </a:t>
            </a:r>
            <a:r>
              <a:rPr lang="en-US" sz="2400" dirty="0" err="1" smtClean="0">
                <a:solidFill>
                  <a:srgbClr val="000000"/>
                </a:solidFill>
              </a:rPr>
              <a:t>Gy</a:t>
            </a:r>
            <a:r>
              <a:rPr lang="en-US" sz="2400" dirty="0" smtClean="0">
                <a:solidFill>
                  <a:srgbClr val="000000"/>
                </a:solidFill>
              </a:rPr>
              <a:t>/s</a:t>
            </a:r>
          </a:p>
          <a:p>
            <a:pPr>
              <a:spcBef>
                <a:spcPts val="1200"/>
              </a:spcBef>
            </a:pPr>
            <a:r>
              <a:rPr lang="en-US" sz="400" dirty="0" smtClean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factor 10,000 margin at 3.5 </a:t>
            </a:r>
            <a:r>
              <a:rPr lang="en-US" sz="2400" dirty="0" err="1" smtClean="0">
                <a:solidFill>
                  <a:srgbClr val="000000"/>
                </a:solidFill>
              </a:rPr>
              <a:t>TeV</a:t>
            </a:r>
            <a:r>
              <a:rPr lang="en-US" sz="2400" dirty="0" smtClean="0">
                <a:solidFill>
                  <a:srgbClr val="000000"/>
                </a:solidFill>
              </a:rPr>
              <a:t> for factor 2,000 in </a:t>
            </a:r>
            <a:r>
              <a:rPr lang="en-US" sz="2400" dirty="0" err="1" smtClean="0">
                <a:solidFill>
                  <a:srgbClr val="000000"/>
                </a:solidFill>
              </a:rPr>
              <a:t>lumi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 might become critical for luminosity at 7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TeV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with lower quench limit (predicted bottleneck – high dispersion)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2970" y="1406769"/>
            <a:ext cx="207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IR3 Q7 L (SC)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7677848" y="1832630"/>
            <a:ext cx="1863527" cy="39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265619" y="856524"/>
            <a:ext cx="134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Beam dump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Train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0" y="799508"/>
            <a:ext cx="9039174" cy="5842592"/>
          </a:xfrm>
        </p:spPr>
        <p:txBody>
          <a:bodyPr/>
          <a:lstStyle/>
          <a:p>
            <a:r>
              <a:rPr lang="en-US" dirty="0" smtClean="0"/>
              <a:t>Work hampered by bad quality of injected 150 ns trains.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SPS tune kicker acting randomly.</a:t>
            </a:r>
          </a:p>
          <a:p>
            <a:pPr lvl="1"/>
            <a:r>
              <a:rPr lang="en-US" dirty="0" smtClean="0"/>
              <a:t>SPS transverse blow-up not working.</a:t>
            </a:r>
          </a:p>
          <a:p>
            <a:pPr lvl="1"/>
            <a:r>
              <a:rPr lang="en-US" dirty="0" smtClean="0"/>
              <a:t>SPS scraper breaking.</a:t>
            </a:r>
          </a:p>
          <a:p>
            <a:r>
              <a:rPr lang="en-US" dirty="0" smtClean="0"/>
              <a:t>Some injections OK, then really bad losses.</a:t>
            </a:r>
          </a:p>
          <a:p>
            <a:r>
              <a:rPr lang="en-US" dirty="0" smtClean="0"/>
              <a:t>Might have seen first SEU error due to heavy beam loss at transfer line collimator.</a:t>
            </a:r>
          </a:p>
          <a:p>
            <a:r>
              <a:rPr lang="en-US" dirty="0" smtClean="0"/>
              <a:t>Seen interesting effects on beam lifetime. </a:t>
            </a:r>
          </a:p>
          <a:p>
            <a:r>
              <a:rPr lang="en-US" dirty="0" smtClean="0"/>
              <a:t>In the end out of 2 shifts only a few hours for work on transverse damper.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in TI2 and LHC Ring (14h03)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3" name="Picture 1" descr="https://ab-dep-op-elogbook.web.cern.ch/ab-dep-op-elogbook/elogbook/attach.php?attachId=1101519&amp;type=png&amp;fname=20100827140319.png"/>
          <p:cNvPicPr>
            <a:picLocks noChangeAspect="1" noChangeArrowheads="1"/>
          </p:cNvPicPr>
          <p:nvPr/>
        </p:nvPicPr>
        <p:blipFill>
          <a:blip r:embed="rId2"/>
          <a:srcRect t="32480" b="16146"/>
          <a:stretch>
            <a:fillRect/>
          </a:stretch>
        </p:blipFill>
        <p:spPr bwMode="auto">
          <a:xfrm>
            <a:off x="0" y="1041009"/>
            <a:ext cx="9137650" cy="2110154"/>
          </a:xfrm>
          <a:prstGeom prst="rect">
            <a:avLst/>
          </a:prstGeom>
          <a:noFill/>
        </p:spPr>
      </p:pic>
      <p:pic>
        <p:nvPicPr>
          <p:cNvPr id="3074" name="Picture 2" descr="https://ab-dep-op-elogbook.web.cern.ch/ab-dep-op-elogbook/elogbook/attach.php?attachId=1101520&amp;type=png&amp;fname=201008271403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0937" y="3151163"/>
            <a:ext cx="4686713" cy="35410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56603" y="384048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Beam 1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Inj. Losses (16h14, Beam 2)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49" name="Picture 1" descr="https://ab-dep-op-elogbook.web.cern.ch/ab-dep-op-elogbook/elogbook/attach.php?attachId=1101588&amp;type=png&amp;fname=20100827164241.png"/>
          <p:cNvPicPr>
            <a:picLocks noChangeAspect="1" noChangeArrowheads="1"/>
          </p:cNvPicPr>
          <p:nvPr/>
        </p:nvPicPr>
        <p:blipFill>
          <a:blip r:embed="rId2"/>
          <a:srcRect l="14769" t="34715" r="9873" b="6512"/>
          <a:stretch>
            <a:fillRect/>
          </a:stretch>
        </p:blipFill>
        <p:spPr bwMode="auto">
          <a:xfrm>
            <a:off x="189234" y="958952"/>
            <a:ext cx="3730380" cy="2222109"/>
          </a:xfrm>
          <a:prstGeom prst="rect">
            <a:avLst/>
          </a:prstGeom>
          <a:noFill/>
        </p:spPr>
      </p:pic>
      <p:pic>
        <p:nvPicPr>
          <p:cNvPr id="2051" name="Picture 3" descr="https://ab-dep-op-elogbook.web.cern.ch/ab-dep-op-elogbook/elogbook/attach.php?attachId=1101582&amp;type=png&amp;fname=20100827163628.png"/>
          <p:cNvPicPr>
            <a:picLocks noChangeAspect="1" noChangeArrowheads="1"/>
          </p:cNvPicPr>
          <p:nvPr/>
        </p:nvPicPr>
        <p:blipFill>
          <a:blip r:embed="rId3"/>
          <a:srcRect t="30873" b="39030"/>
          <a:stretch>
            <a:fillRect/>
          </a:stretch>
        </p:blipFill>
        <p:spPr bwMode="auto">
          <a:xfrm>
            <a:off x="6350" y="3450707"/>
            <a:ext cx="9137650" cy="207789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 bwMode="auto">
          <a:xfrm rot="10800000">
            <a:off x="1097281" y="3577319"/>
            <a:ext cx="5247249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6344530" y="2152357"/>
            <a:ext cx="1961270" cy="1424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6484681" y="5528602"/>
            <a:ext cx="2645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 same time:</a:t>
            </a:r>
          </a:p>
          <a:p>
            <a:r>
              <a:rPr lang="en-US" dirty="0" smtClean="0"/>
              <a:t>Loss of QPS-OK on RB.A81, on magnet A8R8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77579" y="1758857"/>
            <a:ext cx="196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nominal bunches</a:t>
            </a:r>
          </a:p>
          <a:p>
            <a:r>
              <a:rPr lang="en-US" dirty="0" smtClean="0"/>
              <a:t>injected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762000"/>
          </a:xfrm>
        </p:spPr>
        <p:txBody>
          <a:bodyPr/>
          <a:lstStyle/>
          <a:p>
            <a:r>
              <a:rPr lang="en-US" dirty="0" smtClean="0"/>
              <a:t>Long-Range Effects on Lifetime (450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378655" y="956604"/>
            <a:ext cx="8230773" cy="5170638"/>
            <a:chOff x="3348110" y="1688124"/>
            <a:chExt cx="3812345" cy="2394946"/>
          </a:xfrm>
        </p:grpSpPr>
        <p:pic>
          <p:nvPicPr>
            <p:cNvPr id="31745" name="Picture 1" descr="https://ab-dep-op-elogbook.web.cern.ch/ab-dep-op-elogbook/elogbook/attach.php?attachId=1101551&amp;type=png&amp;fname=20100827154218.png"/>
            <p:cNvPicPr>
              <a:picLocks noChangeAspect="1" noChangeArrowheads="1"/>
            </p:cNvPicPr>
            <p:nvPr/>
          </p:nvPicPr>
          <p:blipFill>
            <a:blip r:embed="rId2"/>
            <a:srcRect l="1724" t="17299" r="93237" b="44569"/>
            <a:stretch>
              <a:fillRect/>
            </a:stretch>
          </p:blipFill>
          <p:spPr bwMode="auto">
            <a:xfrm>
              <a:off x="3348110" y="1688124"/>
              <a:ext cx="478302" cy="2394946"/>
            </a:xfrm>
            <a:prstGeom prst="rect">
              <a:avLst/>
            </a:prstGeom>
            <a:noFill/>
          </p:spPr>
        </p:pic>
        <p:pic>
          <p:nvPicPr>
            <p:cNvPr id="7" name="Picture 1" descr="https://ab-dep-op-elogbook.web.cern.ch/ab-dep-op-elogbook/elogbook/attach.php?attachId=1101551&amp;type=png&amp;fname=20100827154218.png"/>
            <p:cNvPicPr>
              <a:picLocks noChangeAspect="1" noChangeArrowheads="1"/>
            </p:cNvPicPr>
            <p:nvPr/>
          </p:nvPicPr>
          <p:blipFill>
            <a:blip r:embed="rId2"/>
            <a:srcRect l="37169" t="17299" r="27707" b="44569"/>
            <a:stretch>
              <a:fillRect/>
            </a:stretch>
          </p:blipFill>
          <p:spPr bwMode="auto">
            <a:xfrm>
              <a:off x="3826412" y="1688124"/>
              <a:ext cx="3334043" cy="2394946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1523839" y="3398627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1b x 1e10</a:t>
            </a:r>
          </a:p>
          <a:p>
            <a:r>
              <a:rPr lang="en-US" b="1" dirty="0" smtClean="0"/>
              <a:t>per beam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77579" y="2794101"/>
            <a:ext cx="191430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4b x 1e11 without</a:t>
            </a:r>
          </a:p>
          <a:p>
            <a:r>
              <a:rPr lang="en-US" b="1" dirty="0" smtClean="0"/>
              <a:t>crossing angle</a:t>
            </a:r>
            <a:br>
              <a:rPr lang="en-US" b="1" dirty="0" smtClean="0"/>
            </a:br>
            <a:r>
              <a:rPr lang="en-US" b="1" dirty="0" smtClean="0"/>
              <a:t>2 beams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35375" y="1632634"/>
            <a:ext cx="213391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4b x 1e11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1b x 1e10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no crossing angle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 bwMode="auto">
          <a:xfrm rot="10800000" flipV="1">
            <a:off x="3108965" y="1955800"/>
            <a:ext cx="526411" cy="604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1"/>
          </p:cNvCxnSpPr>
          <p:nvPr/>
        </p:nvCxnSpPr>
        <p:spPr bwMode="auto">
          <a:xfrm rot="10800000" flipV="1">
            <a:off x="3108965" y="1955800"/>
            <a:ext cx="526411" cy="2377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343345" y="3551026"/>
            <a:ext cx="16740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4b x 1e11 with</a:t>
            </a:r>
          </a:p>
          <a:p>
            <a:r>
              <a:rPr lang="en-US" b="1" dirty="0" smtClean="0"/>
              <a:t>crossing angle in ATLAS&amp;CMS </a:t>
            </a:r>
          </a:p>
          <a:p>
            <a:r>
              <a:rPr lang="en-US" b="1" dirty="0" smtClean="0"/>
              <a:t>2 beams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 bwMode="auto">
          <a:xfrm rot="16200000" flipV="1">
            <a:off x="7805426" y="3176079"/>
            <a:ext cx="475565" cy="2743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6200000" flipH="1">
            <a:off x="4167412" y="3731312"/>
            <a:ext cx="611056" cy="5638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5891364" y="1378634"/>
            <a:ext cx="889260" cy="4023360"/>
          </a:xfrm>
          <a:prstGeom prst="rect">
            <a:avLst/>
          </a:prstGeom>
          <a:solidFill>
            <a:srgbClr val="9999FF">
              <a:alpha val="1882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Beam 2, horizontal plane, kicking a batch of 4 bunches/150ns by Q kicker. Graph shows how oscillation of each individual bunch is damped. Beam was gone before measurement of bunch 4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38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8129" name="Picture 1" descr="https://ab-dep-op-elogbook.web.cern.ch/ab-dep-op-elogbook/elogbook/attach.php?attachId=1100983&amp;type=png&amp;fname=\3bunchesQkick.png"/>
          <p:cNvPicPr>
            <a:picLocks noChangeAspect="1" noChangeArrowheads="1"/>
          </p:cNvPicPr>
          <p:nvPr/>
        </p:nvPicPr>
        <p:blipFill>
          <a:blip r:embed="rId2"/>
          <a:srcRect t="2408" b="3638"/>
          <a:stretch>
            <a:fillRect/>
          </a:stretch>
        </p:blipFill>
        <p:spPr bwMode="auto">
          <a:xfrm>
            <a:off x="371475" y="890338"/>
            <a:ext cx="8543925" cy="5575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855" y="5165558"/>
            <a:ext cx="457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0000"/>
                </a:solidFill>
              </a:rPr>
              <a:t>Daniel Valuch, Maarten Schokker, Gerd Kotzian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Verification of damping times for different electronic gain values. 150ns settings, beam 1, horizontal plane. Note that currently used gain at injection is set to -20dB.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39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2225" name="Picture 1" descr="https://ab-dep-op-elogbook.web.cern.ch/ab-dep-op-elogbook/elogbook/attach.php?attachId=1100984&amp;type=png&amp;fname=\dampingtimes_150ns_settings.png"/>
          <p:cNvPicPr>
            <a:picLocks noChangeAspect="1" noChangeArrowheads="1"/>
          </p:cNvPicPr>
          <p:nvPr/>
        </p:nvPicPr>
        <p:blipFill>
          <a:blip r:embed="rId2"/>
          <a:srcRect t="2408" b="3638"/>
          <a:stretch>
            <a:fillRect/>
          </a:stretch>
        </p:blipFill>
        <p:spPr bwMode="auto">
          <a:xfrm>
            <a:off x="355433" y="873626"/>
            <a:ext cx="8543925" cy="5575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855" y="5165558"/>
            <a:ext cx="457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0000"/>
                </a:solidFill>
              </a:rPr>
              <a:t>Daniel Valuch, Maarten Schokker, Gerd Kotzian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</a:t>
            </a:r>
            <a:r>
              <a:rPr lang="en-US" dirty="0" smtClean="0"/>
              <a:t>Luminosity in 1 Fill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3" name="Picture 1" descr="https://ab-dep-op-elogbook.web.cern.ch/ab-dep-op-elogbook/elogbook/attach.php?attachId=1101219&amp;type=png&amp;fname=20100826172341.png"/>
          <p:cNvPicPr>
            <a:picLocks noChangeAspect="1" noChangeArrowheads="1"/>
          </p:cNvPicPr>
          <p:nvPr/>
        </p:nvPicPr>
        <p:blipFill>
          <a:blip r:embed="rId2"/>
          <a:srcRect l="6255" t="28688" r="7459" b="18644"/>
          <a:stretch>
            <a:fillRect/>
          </a:stretch>
        </p:blipFill>
        <p:spPr bwMode="auto">
          <a:xfrm>
            <a:off x="0" y="944278"/>
            <a:ext cx="9143999" cy="36045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54774" y="5111931"/>
            <a:ext cx="3792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370 nb-1 over  13 hours.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610565" y="838200"/>
            <a:ext cx="3727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black"/>
                </a:solidFill>
              </a:rPr>
              <a:t>Transverse Damper Planning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000" y="20574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complete low noise set-up with new firmware for all dampers, started 27.08.2010</a:t>
            </a:r>
          </a:p>
          <a:p>
            <a:pPr defTabSz="914400"/>
            <a:endParaRPr lang="en-US" dirty="0" smtClean="0">
              <a:solidFill>
                <a:prstClr val="black"/>
              </a:solidFill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evaluate the 150 ns scheme now deployed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run for Physics with this scheme (already used in a few fills)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defTabSz="914400"/>
            <a:r>
              <a:rPr lang="en-US" dirty="0" smtClean="0">
                <a:solidFill>
                  <a:srgbClr val="FF0000"/>
                </a:solidFill>
              </a:rPr>
              <a:t>introduce the required improvements after 20.09.2010</a:t>
            </a:r>
          </a:p>
          <a:p>
            <a:pPr defTabSz="914400"/>
            <a:r>
              <a:rPr lang="en-US" i="1" dirty="0" smtClean="0">
                <a:solidFill>
                  <a:prstClr val="black"/>
                </a:solidFill>
              </a:rPr>
              <a:t>required improvements are: 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full damping strength for edges of batches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full damping strength for bunches at large spacing</a:t>
            </a:r>
          </a:p>
          <a:p>
            <a:pPr defTabSz="914400"/>
            <a:endParaRPr lang="en-US" dirty="0" smtClean="0">
              <a:solidFill>
                <a:prstClr val="black"/>
              </a:solidFill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improvements may need a filling scheme identifier from control system (LSA) communicated to damper software / crates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0723" y="6200715"/>
            <a:ext cx="109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 </a:t>
            </a:r>
            <a:r>
              <a:rPr lang="en-US" dirty="0" err="1" smtClean="0"/>
              <a:t>Hoefle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Bunch Train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0" y="799508"/>
            <a:ext cx="9039174" cy="5842592"/>
          </a:xfrm>
        </p:spPr>
        <p:txBody>
          <a:bodyPr/>
          <a:lstStyle/>
          <a:p>
            <a:r>
              <a:rPr lang="en-US" dirty="0" smtClean="0"/>
              <a:t>See </a:t>
            </a:r>
            <a:r>
              <a:rPr lang="en-US" dirty="0" err="1" smtClean="0"/>
              <a:t>Malika’s</a:t>
            </a:r>
            <a:r>
              <a:rPr lang="en-US" dirty="0" smtClean="0"/>
              <a:t> presentation at last LMC. </a:t>
            </a:r>
          </a:p>
          <a:p>
            <a:r>
              <a:rPr lang="en-US" dirty="0" smtClean="0"/>
              <a:t>Possible sequence of detailed tasks (my view):</a:t>
            </a:r>
          </a:p>
          <a:p>
            <a:pPr lvl="1"/>
            <a:r>
              <a:rPr lang="en-US" dirty="0" smtClean="0"/>
              <a:t>Recover machine from technical stop. </a:t>
            </a:r>
            <a:r>
              <a:rPr lang="en-US" dirty="0" smtClean="0">
                <a:solidFill>
                  <a:srgbClr val="FF0000"/>
                </a:solidFill>
              </a:rPr>
              <a:t>Run 1 nominal bunch through full cycle with present setup.</a:t>
            </a:r>
          </a:p>
          <a:p>
            <a:pPr lvl="1"/>
            <a:r>
              <a:rPr lang="en-US" dirty="0" smtClean="0"/>
              <a:t>At 3.5 </a:t>
            </a:r>
            <a:r>
              <a:rPr lang="en-US" dirty="0" err="1" smtClean="0"/>
              <a:t>TeV</a:t>
            </a:r>
            <a:r>
              <a:rPr lang="en-US" dirty="0" smtClean="0"/>
              <a:t> measure beta*, triplet-to-beam offsets with 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change technique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At 450 </a:t>
            </a:r>
            <a:r>
              <a:rPr lang="en-US" dirty="0" err="1" smtClean="0"/>
              <a:t>GeV</a:t>
            </a:r>
            <a:r>
              <a:rPr lang="en-US" dirty="0" smtClean="0"/>
              <a:t>, introduce crossing angles. </a:t>
            </a:r>
          </a:p>
          <a:p>
            <a:pPr lvl="1"/>
            <a:r>
              <a:rPr lang="en-US" dirty="0" smtClean="0"/>
              <a:t>Commission </a:t>
            </a:r>
            <a:r>
              <a:rPr lang="en-US" dirty="0" smtClean="0">
                <a:solidFill>
                  <a:srgbClr val="FF0000"/>
                </a:solidFill>
              </a:rPr>
              <a:t>injection (incl. protection) for at least 12 bunches per train </a:t>
            </a:r>
            <a:r>
              <a:rPr lang="en-US" dirty="0" smtClean="0"/>
              <a:t>(nominal bunch intensity). Sufficient for factor 3 intensity increase.</a:t>
            </a:r>
          </a:p>
          <a:p>
            <a:pPr lvl="1"/>
            <a:r>
              <a:rPr lang="en-US" dirty="0" smtClean="0"/>
              <a:t>Check </a:t>
            </a:r>
            <a:r>
              <a:rPr lang="en-US" dirty="0" smtClean="0">
                <a:solidFill>
                  <a:srgbClr val="FF0000"/>
                </a:solidFill>
              </a:rPr>
              <a:t>instrumentation, RF and transverse damper</a:t>
            </a:r>
            <a:r>
              <a:rPr lang="en-US" dirty="0" smtClean="0"/>
              <a:t>. Tune if necessary.</a:t>
            </a:r>
          </a:p>
          <a:p>
            <a:pPr lvl="1"/>
            <a:r>
              <a:rPr lang="en-US" dirty="0" smtClean="0"/>
              <a:t>Re-establish </a:t>
            </a:r>
            <a:r>
              <a:rPr lang="en-US" dirty="0" smtClean="0">
                <a:solidFill>
                  <a:srgbClr val="FF0000"/>
                </a:solidFill>
              </a:rPr>
              <a:t>reference orbit </a:t>
            </a:r>
            <a:r>
              <a:rPr lang="en-US" dirty="0" smtClean="0"/>
              <a:t>for 450 </a:t>
            </a:r>
            <a:r>
              <a:rPr lang="en-US" dirty="0" err="1" smtClean="0"/>
              <a:t>GeV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Perform required re-setup of </a:t>
            </a:r>
            <a:r>
              <a:rPr lang="en-US" dirty="0" smtClean="0">
                <a:solidFill>
                  <a:srgbClr val="FF0000"/>
                </a:solidFill>
              </a:rPr>
              <a:t>ring collimators </a:t>
            </a:r>
            <a:r>
              <a:rPr lang="en-US" dirty="0" smtClean="0"/>
              <a:t>(depends on orbit changes). Regenerate </a:t>
            </a:r>
            <a:r>
              <a:rPr lang="en-US" dirty="0" smtClean="0">
                <a:solidFill>
                  <a:srgbClr val="FF0000"/>
                </a:solidFill>
              </a:rPr>
              <a:t>collimator functions for ramp</a:t>
            </a:r>
            <a:r>
              <a:rPr lang="en-US" dirty="0" smtClean="0"/>
              <a:t>, including change to 10 A/</a:t>
            </a:r>
            <a:r>
              <a:rPr lang="en-US" dirty="0" err="1" smtClean="0"/>
              <a:t>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Qualify collimation and protection with </a:t>
            </a:r>
            <a:r>
              <a:rPr lang="en-US" dirty="0" smtClean="0">
                <a:solidFill>
                  <a:srgbClr val="FF0000"/>
                </a:solidFill>
              </a:rPr>
              <a:t>loss maps </a:t>
            </a:r>
            <a:r>
              <a:rPr lang="en-US" dirty="0" smtClean="0"/>
              <a:t>at 450 </a:t>
            </a:r>
            <a:r>
              <a:rPr lang="en-US" dirty="0" err="1" smtClean="0"/>
              <a:t>GeV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Asynchronous dump test.</a:t>
            </a:r>
          </a:p>
          <a:p>
            <a:pPr lvl="1"/>
            <a:r>
              <a:rPr lang="en-US" dirty="0" smtClean="0"/>
              <a:t>Commission </a:t>
            </a:r>
            <a:r>
              <a:rPr lang="en-US" dirty="0" smtClean="0">
                <a:solidFill>
                  <a:srgbClr val="FF0000"/>
                </a:solidFill>
              </a:rPr>
              <a:t>ramp to 3.5 </a:t>
            </a:r>
            <a:r>
              <a:rPr lang="en-US" dirty="0" err="1" smtClean="0">
                <a:solidFill>
                  <a:srgbClr val="FF0000"/>
                </a:solidFill>
              </a:rPr>
              <a:t>TeV</a:t>
            </a:r>
            <a:r>
              <a:rPr lang="en-US" dirty="0" smtClean="0">
                <a:solidFill>
                  <a:srgbClr val="FF0000"/>
                </a:solidFill>
              </a:rPr>
              <a:t> with 10 A/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with crossing angles.</a:t>
            </a:r>
          </a:p>
          <a:p>
            <a:pPr lvl="1"/>
            <a:r>
              <a:rPr lang="en-US" dirty="0" smtClean="0"/>
              <a:t>Re-establish </a:t>
            </a:r>
            <a:r>
              <a:rPr lang="en-US" dirty="0" smtClean="0">
                <a:solidFill>
                  <a:srgbClr val="FF0000"/>
                </a:solidFill>
              </a:rPr>
              <a:t>reference orbit </a:t>
            </a:r>
            <a:r>
              <a:rPr lang="en-US" dirty="0" smtClean="0"/>
              <a:t>at 3.5 </a:t>
            </a:r>
            <a:r>
              <a:rPr lang="en-US" dirty="0" err="1" smtClean="0"/>
              <a:t>TeV</a:t>
            </a:r>
            <a:r>
              <a:rPr lang="en-US" dirty="0" smtClean="0"/>
              <a:t> before squeeze.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41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Bunch Train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0" y="799508"/>
            <a:ext cx="9039174" cy="5842592"/>
          </a:xfrm>
        </p:spPr>
        <p:txBody>
          <a:bodyPr/>
          <a:lstStyle/>
          <a:p>
            <a:r>
              <a:rPr lang="en-US" dirty="0" smtClean="0"/>
              <a:t>Continued…</a:t>
            </a:r>
          </a:p>
          <a:p>
            <a:pPr lvl="1"/>
            <a:r>
              <a:rPr lang="en-US" dirty="0" smtClean="0"/>
              <a:t>Perform required re-setup of </a:t>
            </a:r>
            <a:r>
              <a:rPr lang="en-US" dirty="0" smtClean="0">
                <a:solidFill>
                  <a:srgbClr val="FF0000"/>
                </a:solidFill>
              </a:rPr>
              <a:t>ring collimators </a:t>
            </a:r>
            <a:r>
              <a:rPr lang="en-US" dirty="0" smtClean="0"/>
              <a:t>(depends on orbit changes). Include new setup for momentum cleaning of beam 2 (not working).</a:t>
            </a:r>
          </a:p>
          <a:p>
            <a:pPr lvl="1"/>
            <a:r>
              <a:rPr lang="en-US" dirty="0" smtClean="0"/>
              <a:t>Qualify collimation and protection with </a:t>
            </a:r>
            <a:r>
              <a:rPr lang="en-US" dirty="0" smtClean="0">
                <a:solidFill>
                  <a:srgbClr val="FF0000"/>
                </a:solidFill>
              </a:rPr>
              <a:t>loss maps </a:t>
            </a:r>
            <a:r>
              <a:rPr lang="en-US" dirty="0" smtClean="0"/>
              <a:t>at 3.5 </a:t>
            </a:r>
            <a:r>
              <a:rPr lang="en-US" dirty="0" err="1" smtClean="0"/>
              <a:t>TeV</a:t>
            </a:r>
            <a:r>
              <a:rPr lang="en-US" dirty="0" smtClean="0"/>
              <a:t> before squeeze. Asynchronous dump test.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Re-commission the squeeze</a:t>
            </a:r>
            <a:r>
              <a:rPr lang="en-US" dirty="0" smtClean="0"/>
              <a:t>, with any possibly required changes in beta* for IR2 (from 3.5m to 10m?).</a:t>
            </a:r>
          </a:p>
          <a:p>
            <a:pPr lvl="1"/>
            <a:r>
              <a:rPr lang="en-US" dirty="0" smtClean="0"/>
              <a:t>Measure beta* and triplet-to-beam offsets with 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change technique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Optimize </a:t>
            </a:r>
            <a:r>
              <a:rPr lang="en-US" dirty="0" smtClean="0">
                <a:solidFill>
                  <a:srgbClr val="FF0000"/>
                </a:solidFill>
              </a:rPr>
              <a:t>collision</a:t>
            </a:r>
            <a:r>
              <a:rPr lang="en-US" dirty="0" smtClean="0"/>
              <a:t> point.</a:t>
            </a:r>
          </a:p>
          <a:p>
            <a:pPr lvl="1"/>
            <a:r>
              <a:rPr lang="en-US" dirty="0" smtClean="0"/>
              <a:t>Re-establish </a:t>
            </a:r>
            <a:r>
              <a:rPr lang="en-US" dirty="0" smtClean="0">
                <a:solidFill>
                  <a:srgbClr val="FF0000"/>
                </a:solidFill>
              </a:rPr>
              <a:t>reference orbit </a:t>
            </a:r>
            <a:r>
              <a:rPr lang="en-US" dirty="0" smtClean="0"/>
              <a:t>at 3.5 </a:t>
            </a:r>
            <a:r>
              <a:rPr lang="en-US" dirty="0" err="1" smtClean="0"/>
              <a:t>TeV</a:t>
            </a:r>
            <a:r>
              <a:rPr lang="en-US" dirty="0" smtClean="0"/>
              <a:t> after squeeze.</a:t>
            </a:r>
          </a:p>
          <a:p>
            <a:pPr lvl="1"/>
            <a:r>
              <a:rPr lang="en-US" dirty="0" smtClean="0"/>
              <a:t>Perform required re-setup of </a:t>
            </a:r>
            <a:r>
              <a:rPr lang="en-US" dirty="0" smtClean="0">
                <a:solidFill>
                  <a:srgbClr val="FF0000"/>
                </a:solidFill>
              </a:rPr>
              <a:t>ring collimators </a:t>
            </a:r>
            <a:r>
              <a:rPr lang="en-US" dirty="0" smtClean="0"/>
              <a:t>(depends on orbit changes). </a:t>
            </a:r>
          </a:p>
          <a:p>
            <a:pPr lvl="1"/>
            <a:r>
              <a:rPr lang="en-US" dirty="0" smtClean="0"/>
              <a:t>Qualify collimation and protection with </a:t>
            </a:r>
            <a:r>
              <a:rPr lang="en-US" dirty="0" smtClean="0">
                <a:solidFill>
                  <a:srgbClr val="FF0000"/>
                </a:solidFill>
              </a:rPr>
              <a:t>loss maps </a:t>
            </a:r>
            <a:r>
              <a:rPr lang="en-US" dirty="0" smtClean="0"/>
              <a:t>at 3.5 </a:t>
            </a:r>
            <a:r>
              <a:rPr lang="en-US" dirty="0" err="1" smtClean="0"/>
              <a:t>TeV</a:t>
            </a:r>
            <a:r>
              <a:rPr lang="en-US" dirty="0" smtClean="0"/>
              <a:t> after squeeze. </a:t>
            </a:r>
            <a:r>
              <a:rPr lang="en-US" dirty="0" smtClean="0">
                <a:solidFill>
                  <a:srgbClr val="FF0000"/>
                </a:solidFill>
              </a:rPr>
              <a:t>Asynchronous dump test.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Ramp with high intensities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Check </a:t>
            </a:r>
            <a:r>
              <a:rPr lang="en-US" dirty="0" smtClean="0">
                <a:solidFill>
                  <a:srgbClr val="FF0000"/>
                </a:solidFill>
              </a:rPr>
              <a:t>instrumentation, RF, transverse damper and feedbacks </a:t>
            </a:r>
            <a:r>
              <a:rPr lang="en-US" dirty="0" smtClean="0"/>
              <a:t>at 3.5 </a:t>
            </a:r>
            <a:r>
              <a:rPr lang="en-US" dirty="0" err="1" smtClean="0"/>
              <a:t>TeV</a:t>
            </a:r>
            <a:r>
              <a:rPr lang="en-US" dirty="0" smtClean="0"/>
              <a:t>. Tune if necessary.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42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0" y="799508"/>
            <a:ext cx="9039174" cy="5842592"/>
          </a:xfrm>
        </p:spPr>
        <p:txBody>
          <a:bodyPr/>
          <a:lstStyle/>
          <a:p>
            <a:r>
              <a:rPr lang="en-US" dirty="0" smtClean="0"/>
              <a:t>This week: Mike Lamont and </a:t>
            </a:r>
            <a:r>
              <a:rPr lang="en-US" dirty="0" err="1" smtClean="0"/>
              <a:t>Gianluigi</a:t>
            </a:r>
            <a:r>
              <a:rPr lang="en-US" dirty="0" smtClean="0"/>
              <a:t> </a:t>
            </a:r>
            <a:r>
              <a:rPr lang="en-US" dirty="0" err="1" smtClean="0"/>
              <a:t>Arduini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43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New Fill Pattern</a:t>
            </a:r>
            <a:endParaRPr lang="en-GB" sz="4000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4730" y="799508"/>
            <a:ext cx="9039174" cy="5842592"/>
          </a:xfrm>
        </p:spPr>
        <p:txBody>
          <a:bodyPr/>
          <a:lstStyle/>
          <a:p>
            <a:r>
              <a:rPr lang="en-US" dirty="0" smtClean="0"/>
              <a:t>Goal: Avoid parasitic crossings in IR2 and IR8.</a:t>
            </a:r>
          </a:p>
          <a:p>
            <a:r>
              <a:rPr lang="en-US" dirty="0" smtClean="0"/>
              <a:t>Therefore: 		48b </a:t>
            </a:r>
            <a:r>
              <a:rPr lang="en-US" dirty="0" err="1" smtClean="0"/>
              <a:t>x</a:t>
            </a:r>
            <a:r>
              <a:rPr lang="en-US" dirty="0" smtClean="0"/>
              <a:t> 48 </a:t>
            </a:r>
            <a:r>
              <a:rPr lang="en-US" dirty="0" err="1" smtClean="0"/>
              <a:t>b</a:t>
            </a:r>
            <a:r>
              <a:rPr lang="en-US" dirty="0" smtClean="0"/>
              <a:t>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  50b </a:t>
            </a:r>
            <a:r>
              <a:rPr lang="en-US" dirty="0" err="1" smtClean="0">
                <a:sym typeface="Wingdings"/>
              </a:rPr>
              <a:t>x</a:t>
            </a:r>
            <a:r>
              <a:rPr lang="en-US" dirty="0" smtClean="0">
                <a:sym typeface="Wingdings"/>
              </a:rPr>
              <a:t> 50b</a:t>
            </a:r>
          </a:p>
          <a:p>
            <a:r>
              <a:rPr lang="en-US" dirty="0" smtClean="0">
                <a:sym typeface="Wingdings"/>
              </a:rPr>
              <a:t>Expect: Lower losses and higher luminosity lifetime.</a:t>
            </a: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03.08.2010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Intensity Loss Fill 1298 (first 2 </a:t>
            </a:r>
            <a:r>
              <a:rPr lang="en-GB" sz="4000" dirty="0" err="1" smtClean="0"/>
              <a:t>h</a:t>
            </a:r>
            <a:r>
              <a:rPr lang="en-GB" sz="4000" dirty="0" smtClean="0"/>
              <a:t>)</a:t>
            </a:r>
            <a:endParaRPr lang="en-GB" sz="4000" dirty="0"/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76200" y="6019800"/>
            <a:ext cx="4114800" cy="304800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9388" lvl="1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IPs: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808080"/>
                </a:solidFill>
              </a:rPr>
              <a:t>1 5 2 8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9900"/>
                </a:solidFill>
              </a:rPr>
              <a:t>1 5</a:t>
            </a:r>
            <a:r>
              <a:rPr lang="en-US" sz="1400" b="1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9900"/>
                </a:solidFill>
              </a:rPr>
              <a:t>8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FF00FF"/>
                </a:solidFill>
              </a:rPr>
              <a:t>1 5 2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FF0000"/>
                </a:solidFill>
              </a:rPr>
              <a:t>1 5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CCFF"/>
                </a:solidFill>
              </a:rPr>
              <a:t>2 8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 </a:t>
            </a:r>
            <a:r>
              <a:rPr lang="en-US" sz="1400" b="1" smtClean="0">
                <a:solidFill>
                  <a:srgbClr val="0000FF"/>
                </a:solidFill>
              </a:rPr>
              <a:t>8</a:t>
            </a:r>
            <a:endParaRPr lang="en-GB" sz="1400" b="1" smtClean="0">
              <a:solidFill>
                <a:srgbClr val="0000FF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52400" y="1143000"/>
            <a:ext cx="8839200" cy="3400425"/>
            <a:chOff x="96" y="720"/>
            <a:chExt cx="5568" cy="2142"/>
          </a:xfrm>
        </p:grpSpPr>
        <p:pic>
          <p:nvPicPr>
            <p:cNvPr id="277528" name="Picture 24" descr="f_lossintcoll129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720"/>
              <a:ext cx="5568" cy="2142"/>
            </a:xfrm>
            <a:prstGeom prst="rect">
              <a:avLst/>
            </a:prstGeom>
            <a:noFill/>
          </p:spPr>
        </p:pic>
        <p:sp>
          <p:nvSpPr>
            <p:cNvPr id="277510" name="Text Box 6"/>
            <p:cNvSpPr txBox="1">
              <a:spLocks noChangeArrowheads="1"/>
            </p:cNvSpPr>
            <p:nvPr/>
          </p:nvSpPr>
          <p:spPr bwMode="auto">
            <a:xfrm>
              <a:off x="1536" y="942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0000FF"/>
                  </a:solidFill>
                </a:rPr>
                <a:t>1 LR in 2 (33m)</a:t>
              </a:r>
            </a:p>
          </p:txBody>
        </p:sp>
        <p:sp>
          <p:nvSpPr>
            <p:cNvPr id="277511" name="Text Box 7"/>
            <p:cNvSpPr txBox="1">
              <a:spLocks noChangeArrowheads="1"/>
            </p:cNvSpPr>
            <p:nvPr/>
          </p:nvSpPr>
          <p:spPr bwMode="auto">
            <a:xfrm>
              <a:off x="3981" y="990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0000FF"/>
                  </a:solidFill>
                </a:rPr>
                <a:t>1 LR in 2 (33m)</a:t>
              </a:r>
            </a:p>
          </p:txBody>
        </p:sp>
        <p:sp>
          <p:nvSpPr>
            <p:cNvPr id="277512" name="Text Box 8"/>
            <p:cNvSpPr txBox="1">
              <a:spLocks noChangeArrowheads="1"/>
            </p:cNvSpPr>
            <p:nvPr/>
          </p:nvSpPr>
          <p:spPr bwMode="auto">
            <a:xfrm>
              <a:off x="1917" y="1374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FF0000"/>
                  </a:solidFill>
                </a:rPr>
                <a:t>1 LR in 8 (33m)</a:t>
              </a:r>
            </a:p>
          </p:txBody>
        </p:sp>
        <p:sp>
          <p:nvSpPr>
            <p:cNvPr id="277513" name="Text Box 9"/>
            <p:cNvSpPr txBox="1">
              <a:spLocks noChangeArrowheads="1"/>
            </p:cNvSpPr>
            <p:nvPr/>
          </p:nvSpPr>
          <p:spPr bwMode="auto">
            <a:xfrm>
              <a:off x="4464" y="1374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FF00FF"/>
                  </a:solidFill>
                </a:rPr>
                <a:t>1 LR in 8 (33m)</a:t>
              </a:r>
            </a:p>
          </p:txBody>
        </p:sp>
        <p:sp>
          <p:nvSpPr>
            <p:cNvPr id="277514" name="Text Box 10"/>
            <p:cNvSpPr txBox="1">
              <a:spLocks noChangeArrowheads="1"/>
            </p:cNvSpPr>
            <p:nvPr/>
          </p:nvSpPr>
          <p:spPr bwMode="auto">
            <a:xfrm>
              <a:off x="4704" y="1854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009900"/>
                  </a:solidFill>
                </a:rPr>
                <a:t>1 LR in 2 (22m)</a:t>
              </a:r>
            </a:p>
          </p:txBody>
        </p:sp>
        <p:sp>
          <p:nvSpPr>
            <p:cNvPr id="277515" name="Text Box 11"/>
            <p:cNvSpPr txBox="1">
              <a:spLocks noChangeArrowheads="1"/>
            </p:cNvSpPr>
            <p:nvPr/>
          </p:nvSpPr>
          <p:spPr bwMode="auto">
            <a:xfrm>
              <a:off x="2064" y="1806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009900"/>
                  </a:solidFill>
                </a:rPr>
                <a:t>1 LR in 2 (22m)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400800" y="5410200"/>
            <a:ext cx="2286000" cy="914400"/>
            <a:chOff x="4080" y="3408"/>
            <a:chExt cx="1440" cy="576"/>
          </a:xfrm>
        </p:grpSpPr>
        <p:sp>
          <p:nvSpPr>
            <p:cNvPr id="277517" name="Oval 13"/>
            <p:cNvSpPr>
              <a:spLocks noChangeArrowheads="1"/>
            </p:cNvSpPr>
            <p:nvPr/>
          </p:nvSpPr>
          <p:spPr bwMode="auto">
            <a:xfrm>
              <a:off x="4130" y="3485"/>
              <a:ext cx="49" cy="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7518" name="Rectangle 14"/>
            <p:cNvSpPr>
              <a:spLocks noChangeArrowheads="1"/>
            </p:cNvSpPr>
            <p:nvPr/>
          </p:nvSpPr>
          <p:spPr bwMode="auto">
            <a:xfrm>
              <a:off x="4130" y="3677"/>
              <a:ext cx="49" cy="48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7519" name="AutoShape 15"/>
            <p:cNvSpPr>
              <a:spLocks noChangeArrowheads="1"/>
            </p:cNvSpPr>
            <p:nvPr/>
          </p:nvSpPr>
          <p:spPr bwMode="auto">
            <a:xfrm>
              <a:off x="4130" y="3773"/>
              <a:ext cx="49" cy="4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7520" name="AutoShape 16"/>
            <p:cNvSpPr>
              <a:spLocks noChangeArrowheads="1"/>
            </p:cNvSpPr>
            <p:nvPr/>
          </p:nvSpPr>
          <p:spPr bwMode="auto">
            <a:xfrm>
              <a:off x="4130" y="3869"/>
              <a:ext cx="49" cy="48"/>
            </a:xfrm>
            <a:prstGeom prst="diamond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7521" name="Text Box 17"/>
            <p:cNvSpPr txBox="1">
              <a:spLocks noChangeArrowheads="1"/>
            </p:cNvSpPr>
            <p:nvPr/>
          </p:nvSpPr>
          <p:spPr bwMode="auto">
            <a:xfrm>
              <a:off x="4242" y="3408"/>
              <a:ext cx="1278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smtClean="0">
                  <a:solidFill>
                    <a:srgbClr val="000000"/>
                  </a:solidFill>
                </a:rPr>
                <a:t>no Long Range interactions</a:t>
              </a:r>
            </a:p>
          </p:txBody>
        </p:sp>
        <p:sp>
          <p:nvSpPr>
            <p:cNvPr id="277522" name="Text Box 18"/>
            <p:cNvSpPr txBox="1">
              <a:spLocks noChangeArrowheads="1"/>
            </p:cNvSpPr>
            <p:nvPr/>
          </p:nvSpPr>
          <p:spPr bwMode="auto">
            <a:xfrm>
              <a:off x="4252" y="3696"/>
              <a:ext cx="830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smtClean="0">
                  <a:solidFill>
                    <a:srgbClr val="000000"/>
                  </a:solidFill>
                </a:rPr>
                <a:t>with Long Range</a:t>
              </a:r>
            </a:p>
          </p:txBody>
        </p:sp>
        <p:sp>
          <p:nvSpPr>
            <p:cNvPr id="277523" name="Rectangle 19"/>
            <p:cNvSpPr>
              <a:spLocks noChangeArrowheads="1"/>
            </p:cNvSpPr>
            <p:nvPr/>
          </p:nvSpPr>
          <p:spPr bwMode="auto">
            <a:xfrm>
              <a:off x="4080" y="3408"/>
              <a:ext cx="1440" cy="576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7524" name="Line 20"/>
            <p:cNvSpPr>
              <a:spLocks noChangeShapeType="1"/>
            </p:cNvSpPr>
            <p:nvPr/>
          </p:nvSpPr>
          <p:spPr bwMode="auto">
            <a:xfrm>
              <a:off x="4080" y="3600"/>
              <a:ext cx="1440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7525" name="Line 21"/>
            <p:cNvSpPr>
              <a:spLocks noChangeShapeType="1"/>
            </p:cNvSpPr>
            <p:nvPr/>
          </p:nvSpPr>
          <p:spPr bwMode="auto">
            <a:xfrm>
              <a:off x="4224" y="3408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35238" y="5019524"/>
            <a:ext cx="18111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48b </a:t>
            </a:r>
            <a:r>
              <a:rPr lang="en-US" sz="3200" dirty="0" err="1" smtClean="0"/>
              <a:t>x</a:t>
            </a:r>
            <a:r>
              <a:rPr lang="en-US" sz="3200" dirty="0" smtClean="0"/>
              <a:t> 48b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03.08.2010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Intensity Loss Fill 1295 (first 2 </a:t>
            </a:r>
            <a:r>
              <a:rPr lang="en-GB" sz="4000" dirty="0" err="1" smtClean="0"/>
              <a:t>h</a:t>
            </a:r>
            <a:r>
              <a:rPr lang="en-GB" sz="4000" dirty="0" smtClean="0"/>
              <a:t>)</a:t>
            </a:r>
            <a:endParaRPr lang="en-GB" sz="4000" dirty="0"/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76200" y="6019800"/>
            <a:ext cx="4114800" cy="304800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9388" lvl="1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IPs: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808080"/>
                </a:solidFill>
              </a:rPr>
              <a:t>1 5 2 8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9900"/>
                </a:solidFill>
              </a:rPr>
              <a:t>1 5</a:t>
            </a:r>
            <a:r>
              <a:rPr lang="en-US" sz="1400" b="1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9900"/>
                </a:solidFill>
              </a:rPr>
              <a:t>8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FF00FF"/>
                </a:solidFill>
              </a:rPr>
              <a:t>1 5 2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FF0000"/>
                </a:solidFill>
              </a:rPr>
              <a:t>1 5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CCFF"/>
                </a:solidFill>
              </a:rPr>
              <a:t>2 8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 </a:t>
            </a:r>
            <a:r>
              <a:rPr lang="en-US" sz="1400" b="1" smtClean="0">
                <a:solidFill>
                  <a:srgbClr val="0000FF"/>
                </a:solidFill>
              </a:rPr>
              <a:t>8</a:t>
            </a:r>
            <a:endParaRPr lang="en-GB" sz="1400" b="1" smtClean="0">
              <a:solidFill>
                <a:srgbClr val="0000FF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52400" y="1143000"/>
            <a:ext cx="8839200" cy="3400425"/>
            <a:chOff x="96" y="1074"/>
            <a:chExt cx="5568" cy="2142"/>
          </a:xfrm>
        </p:grpSpPr>
        <p:pic>
          <p:nvPicPr>
            <p:cNvPr id="274447" name="Picture 15" descr="f_lossintcoll129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1074"/>
              <a:ext cx="5568" cy="2142"/>
            </a:xfrm>
            <a:prstGeom prst="rect">
              <a:avLst/>
            </a:prstGeom>
            <a:noFill/>
          </p:spPr>
        </p:pic>
        <p:sp>
          <p:nvSpPr>
            <p:cNvPr id="274442" name="Text Box 10"/>
            <p:cNvSpPr txBox="1">
              <a:spLocks noChangeArrowheads="1"/>
            </p:cNvSpPr>
            <p:nvPr/>
          </p:nvSpPr>
          <p:spPr bwMode="auto">
            <a:xfrm>
              <a:off x="1536" y="1296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0000FF"/>
                  </a:solidFill>
                </a:rPr>
                <a:t>1 LR in 2 (33m)</a:t>
              </a:r>
            </a:p>
          </p:txBody>
        </p:sp>
        <p:sp>
          <p:nvSpPr>
            <p:cNvPr id="274443" name="Text Box 11"/>
            <p:cNvSpPr txBox="1">
              <a:spLocks noChangeArrowheads="1"/>
            </p:cNvSpPr>
            <p:nvPr/>
          </p:nvSpPr>
          <p:spPr bwMode="auto">
            <a:xfrm>
              <a:off x="3981" y="1344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0000FF"/>
                  </a:solidFill>
                </a:rPr>
                <a:t>1 LR in 2 (33m)</a:t>
              </a:r>
            </a:p>
          </p:txBody>
        </p:sp>
        <p:sp>
          <p:nvSpPr>
            <p:cNvPr id="274444" name="Text Box 12"/>
            <p:cNvSpPr txBox="1">
              <a:spLocks noChangeArrowheads="1"/>
            </p:cNvSpPr>
            <p:nvPr/>
          </p:nvSpPr>
          <p:spPr bwMode="auto">
            <a:xfrm>
              <a:off x="1917" y="1728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FF0000"/>
                  </a:solidFill>
                </a:rPr>
                <a:t>1 LR in 8 (33m)</a:t>
              </a:r>
            </a:p>
          </p:txBody>
        </p:sp>
        <p:sp>
          <p:nvSpPr>
            <p:cNvPr id="274445" name="Text Box 13"/>
            <p:cNvSpPr txBox="1">
              <a:spLocks noChangeArrowheads="1"/>
            </p:cNvSpPr>
            <p:nvPr/>
          </p:nvSpPr>
          <p:spPr bwMode="auto">
            <a:xfrm>
              <a:off x="4464" y="1728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FF00FF"/>
                  </a:solidFill>
                </a:rPr>
                <a:t>1 LR in 8 (33m)</a:t>
              </a:r>
            </a:p>
          </p:txBody>
        </p:sp>
        <p:sp>
          <p:nvSpPr>
            <p:cNvPr id="274446" name="Text Box 14"/>
            <p:cNvSpPr txBox="1">
              <a:spLocks noChangeArrowheads="1"/>
            </p:cNvSpPr>
            <p:nvPr/>
          </p:nvSpPr>
          <p:spPr bwMode="auto">
            <a:xfrm>
              <a:off x="4704" y="2208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009900"/>
                  </a:solidFill>
                </a:rPr>
                <a:t>1 LR in 2 (22m)</a:t>
              </a:r>
            </a:p>
          </p:txBody>
        </p:sp>
        <p:sp>
          <p:nvSpPr>
            <p:cNvPr id="274448" name="Text Box 16"/>
            <p:cNvSpPr txBox="1">
              <a:spLocks noChangeArrowheads="1"/>
            </p:cNvSpPr>
            <p:nvPr/>
          </p:nvSpPr>
          <p:spPr bwMode="auto">
            <a:xfrm>
              <a:off x="2064" y="2160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009900"/>
                  </a:solidFill>
                </a:rPr>
                <a:t>1 LR in 2 (22m)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400800" y="5410200"/>
            <a:ext cx="2286000" cy="914400"/>
            <a:chOff x="4080" y="3408"/>
            <a:chExt cx="1440" cy="576"/>
          </a:xfrm>
        </p:grpSpPr>
        <p:sp>
          <p:nvSpPr>
            <p:cNvPr id="274451" name="Oval 19"/>
            <p:cNvSpPr>
              <a:spLocks noChangeArrowheads="1"/>
            </p:cNvSpPr>
            <p:nvPr/>
          </p:nvSpPr>
          <p:spPr bwMode="auto">
            <a:xfrm>
              <a:off x="4130" y="3485"/>
              <a:ext cx="49" cy="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4452" name="Rectangle 20"/>
            <p:cNvSpPr>
              <a:spLocks noChangeArrowheads="1"/>
            </p:cNvSpPr>
            <p:nvPr/>
          </p:nvSpPr>
          <p:spPr bwMode="auto">
            <a:xfrm>
              <a:off x="4130" y="3677"/>
              <a:ext cx="49" cy="48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4453" name="AutoShape 21"/>
            <p:cNvSpPr>
              <a:spLocks noChangeArrowheads="1"/>
            </p:cNvSpPr>
            <p:nvPr/>
          </p:nvSpPr>
          <p:spPr bwMode="auto">
            <a:xfrm>
              <a:off x="4130" y="3773"/>
              <a:ext cx="49" cy="4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4454" name="AutoShape 22"/>
            <p:cNvSpPr>
              <a:spLocks noChangeArrowheads="1"/>
            </p:cNvSpPr>
            <p:nvPr/>
          </p:nvSpPr>
          <p:spPr bwMode="auto">
            <a:xfrm>
              <a:off x="4130" y="3869"/>
              <a:ext cx="49" cy="48"/>
            </a:xfrm>
            <a:prstGeom prst="diamond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4455" name="Text Box 23"/>
            <p:cNvSpPr txBox="1">
              <a:spLocks noChangeArrowheads="1"/>
            </p:cNvSpPr>
            <p:nvPr/>
          </p:nvSpPr>
          <p:spPr bwMode="auto">
            <a:xfrm>
              <a:off x="4242" y="3408"/>
              <a:ext cx="1278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smtClean="0">
                  <a:solidFill>
                    <a:srgbClr val="000000"/>
                  </a:solidFill>
                </a:rPr>
                <a:t>no Long Range interactions</a:t>
              </a:r>
            </a:p>
          </p:txBody>
        </p:sp>
        <p:sp>
          <p:nvSpPr>
            <p:cNvPr id="274456" name="Text Box 24"/>
            <p:cNvSpPr txBox="1">
              <a:spLocks noChangeArrowheads="1"/>
            </p:cNvSpPr>
            <p:nvPr/>
          </p:nvSpPr>
          <p:spPr bwMode="auto">
            <a:xfrm>
              <a:off x="4252" y="3696"/>
              <a:ext cx="830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smtClean="0">
                  <a:solidFill>
                    <a:srgbClr val="000000"/>
                  </a:solidFill>
                </a:rPr>
                <a:t>with Long Range</a:t>
              </a:r>
            </a:p>
          </p:txBody>
        </p:sp>
        <p:sp>
          <p:nvSpPr>
            <p:cNvPr id="274457" name="Rectangle 25"/>
            <p:cNvSpPr>
              <a:spLocks noChangeArrowheads="1"/>
            </p:cNvSpPr>
            <p:nvPr/>
          </p:nvSpPr>
          <p:spPr bwMode="auto">
            <a:xfrm>
              <a:off x="4080" y="3408"/>
              <a:ext cx="1440" cy="576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4458" name="Line 26"/>
            <p:cNvSpPr>
              <a:spLocks noChangeShapeType="1"/>
            </p:cNvSpPr>
            <p:nvPr/>
          </p:nvSpPr>
          <p:spPr bwMode="auto">
            <a:xfrm>
              <a:off x="4080" y="3600"/>
              <a:ext cx="1440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4460" name="Line 28"/>
            <p:cNvSpPr>
              <a:spLocks noChangeShapeType="1"/>
            </p:cNvSpPr>
            <p:nvPr/>
          </p:nvSpPr>
          <p:spPr bwMode="auto">
            <a:xfrm>
              <a:off x="4224" y="3408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35238" y="5019524"/>
            <a:ext cx="18111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48b </a:t>
            </a:r>
            <a:r>
              <a:rPr lang="en-US" sz="3200" dirty="0" err="1" smtClean="0"/>
              <a:t>x</a:t>
            </a:r>
            <a:r>
              <a:rPr lang="en-US" sz="3200" dirty="0" smtClean="0"/>
              <a:t> 48b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Intensity Loss Fill 1301 (first 2h)</a:t>
            </a:r>
            <a:endParaRPr lang="en-GB" sz="4000" dirty="0"/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76200" y="6019800"/>
            <a:ext cx="4114800" cy="304800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9388" lvl="1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IPs: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808080"/>
                </a:solidFill>
              </a:rPr>
              <a:t>1 5 2 8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9900"/>
                </a:solidFill>
              </a:rPr>
              <a:t>1 5</a:t>
            </a:r>
            <a:r>
              <a:rPr lang="en-US" sz="1400" b="1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9900"/>
                </a:solidFill>
              </a:rPr>
              <a:t>8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FF00FF"/>
                </a:solidFill>
              </a:rPr>
              <a:t>1 5 2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FF0000"/>
                </a:solidFill>
              </a:rPr>
              <a:t>1 5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CCFF"/>
                </a:solidFill>
              </a:rPr>
              <a:t>2 8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 </a:t>
            </a:r>
            <a:r>
              <a:rPr lang="en-US" sz="1400" b="1" smtClean="0">
                <a:solidFill>
                  <a:srgbClr val="0000FF"/>
                </a:solidFill>
              </a:rPr>
              <a:t>8</a:t>
            </a:r>
            <a:endParaRPr lang="en-GB" sz="1400" b="1" smtClean="0">
              <a:solidFill>
                <a:srgbClr val="0000FF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00800" y="5410200"/>
            <a:ext cx="2286000" cy="914400"/>
            <a:chOff x="4080" y="3408"/>
            <a:chExt cx="1440" cy="576"/>
          </a:xfrm>
        </p:grpSpPr>
        <p:sp>
          <p:nvSpPr>
            <p:cNvPr id="281613" name="Oval 13"/>
            <p:cNvSpPr>
              <a:spLocks noChangeArrowheads="1"/>
            </p:cNvSpPr>
            <p:nvPr/>
          </p:nvSpPr>
          <p:spPr bwMode="auto">
            <a:xfrm>
              <a:off x="4130" y="3485"/>
              <a:ext cx="49" cy="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14" name="Rectangle 14"/>
            <p:cNvSpPr>
              <a:spLocks noChangeArrowheads="1"/>
            </p:cNvSpPr>
            <p:nvPr/>
          </p:nvSpPr>
          <p:spPr bwMode="auto">
            <a:xfrm>
              <a:off x="4130" y="3677"/>
              <a:ext cx="49" cy="48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15" name="AutoShape 15"/>
            <p:cNvSpPr>
              <a:spLocks noChangeArrowheads="1"/>
            </p:cNvSpPr>
            <p:nvPr/>
          </p:nvSpPr>
          <p:spPr bwMode="auto">
            <a:xfrm>
              <a:off x="4130" y="3773"/>
              <a:ext cx="49" cy="4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16" name="AutoShape 16"/>
            <p:cNvSpPr>
              <a:spLocks noChangeArrowheads="1"/>
            </p:cNvSpPr>
            <p:nvPr/>
          </p:nvSpPr>
          <p:spPr bwMode="auto">
            <a:xfrm>
              <a:off x="4130" y="3869"/>
              <a:ext cx="49" cy="48"/>
            </a:xfrm>
            <a:prstGeom prst="diamond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17" name="Text Box 17"/>
            <p:cNvSpPr txBox="1">
              <a:spLocks noChangeArrowheads="1"/>
            </p:cNvSpPr>
            <p:nvPr/>
          </p:nvSpPr>
          <p:spPr bwMode="auto">
            <a:xfrm>
              <a:off x="4242" y="3408"/>
              <a:ext cx="1278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smtClean="0">
                  <a:solidFill>
                    <a:srgbClr val="000000"/>
                  </a:solidFill>
                </a:rPr>
                <a:t>no Long Range interactions</a:t>
              </a:r>
            </a:p>
          </p:txBody>
        </p:sp>
        <p:sp>
          <p:nvSpPr>
            <p:cNvPr id="281618" name="Text Box 18"/>
            <p:cNvSpPr txBox="1">
              <a:spLocks noChangeArrowheads="1"/>
            </p:cNvSpPr>
            <p:nvPr/>
          </p:nvSpPr>
          <p:spPr bwMode="auto">
            <a:xfrm>
              <a:off x="4252" y="3696"/>
              <a:ext cx="830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smtClean="0">
                  <a:solidFill>
                    <a:srgbClr val="000000"/>
                  </a:solidFill>
                </a:rPr>
                <a:t>with Long Range</a:t>
              </a:r>
            </a:p>
          </p:txBody>
        </p:sp>
        <p:sp>
          <p:nvSpPr>
            <p:cNvPr id="281619" name="Rectangle 19"/>
            <p:cNvSpPr>
              <a:spLocks noChangeArrowheads="1"/>
            </p:cNvSpPr>
            <p:nvPr/>
          </p:nvSpPr>
          <p:spPr bwMode="auto">
            <a:xfrm>
              <a:off x="4080" y="3408"/>
              <a:ext cx="1440" cy="576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20" name="Line 20"/>
            <p:cNvSpPr>
              <a:spLocks noChangeShapeType="1"/>
            </p:cNvSpPr>
            <p:nvPr/>
          </p:nvSpPr>
          <p:spPr bwMode="auto">
            <a:xfrm>
              <a:off x="4080" y="3600"/>
              <a:ext cx="1440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21" name="Line 21"/>
            <p:cNvSpPr>
              <a:spLocks noChangeShapeType="1"/>
            </p:cNvSpPr>
            <p:nvPr/>
          </p:nvSpPr>
          <p:spPr bwMode="auto">
            <a:xfrm>
              <a:off x="4224" y="3408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81623" name="Picture 23" descr="f_lossintcoll1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34004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935238" y="5019524"/>
            <a:ext cx="18111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50b </a:t>
            </a:r>
            <a:r>
              <a:rPr lang="en-US" sz="3200" dirty="0" err="1" smtClean="0"/>
              <a:t>x</a:t>
            </a:r>
            <a:r>
              <a:rPr lang="en-US" sz="3200" dirty="0" smtClean="0"/>
              <a:t> 50b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Intensity Loss: summary </a:t>
            </a:r>
            <a:r>
              <a:rPr lang="en-GB" sz="4000" dirty="0"/>
              <a:t>across fills</a:t>
            </a:r>
          </a:p>
        </p:txBody>
      </p:sp>
      <p:pic>
        <p:nvPicPr>
          <p:cNvPr id="283663" name="Picture 15" descr="f_summary_xfill13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3657600"/>
            <a:ext cx="9048750" cy="2381250"/>
          </a:xfrm>
          <a:prstGeom prst="rect">
            <a:avLst/>
          </a:prstGeom>
          <a:noFill/>
        </p:spPr>
      </p:pic>
      <p:pic>
        <p:nvPicPr>
          <p:cNvPr id="283664" name="Picture 16" descr="f_summary_xfill12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1066800"/>
            <a:ext cx="9048750" cy="2381250"/>
          </a:xfrm>
          <a:prstGeom prst="rect">
            <a:avLst/>
          </a:prstGeom>
          <a:noFill/>
        </p:spPr>
      </p:pic>
      <p:sp>
        <p:nvSpPr>
          <p:cNvPr id="283665" name="Text Box 17"/>
          <p:cNvSpPr txBox="1">
            <a:spLocks noChangeArrowheads="1"/>
          </p:cNvSpPr>
          <p:nvPr/>
        </p:nvSpPr>
        <p:spPr bwMode="auto">
          <a:xfrm rot="16200000">
            <a:off x="-258762" y="2163762"/>
            <a:ext cx="13414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48 bunches</a:t>
            </a:r>
          </a:p>
        </p:txBody>
      </p:sp>
      <p:sp>
        <p:nvSpPr>
          <p:cNvPr id="283667" name="Text Box 19"/>
          <p:cNvSpPr txBox="1">
            <a:spLocks noChangeArrowheads="1"/>
          </p:cNvSpPr>
          <p:nvPr/>
        </p:nvSpPr>
        <p:spPr bwMode="auto">
          <a:xfrm rot="16200000">
            <a:off x="-257175" y="4602163"/>
            <a:ext cx="1341438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50 bunches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29941</TotalTime>
  <Words>1742</Words>
  <Application>Microsoft Office PowerPoint</Application>
  <PresentationFormat>On-screen Show (4:3)</PresentationFormat>
  <Paragraphs>302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Pixel</vt:lpstr>
      <vt:lpstr>Week 34</vt:lpstr>
      <vt:lpstr>Current History (up to Sun noon)</vt:lpstr>
      <vt:lpstr>New Record Lumi</vt:lpstr>
      <vt:lpstr>Integrated Luminosity in 1 Fill</vt:lpstr>
      <vt:lpstr>New Fill Pattern</vt:lpstr>
      <vt:lpstr>Intensity Loss Fill 1298 (first 2 h)</vt:lpstr>
      <vt:lpstr>Intensity Loss Fill 1295 (first 2 h)</vt:lpstr>
      <vt:lpstr>Intensity Loss Fill 1301 (first 2h)</vt:lpstr>
      <vt:lpstr>Intensity Loss: summary across fills</vt:lpstr>
      <vt:lpstr>End of Physics Fills</vt:lpstr>
      <vt:lpstr>Beam Dump with Fast Loss</vt:lpstr>
      <vt:lpstr>Beam Dump with Fast Loss</vt:lpstr>
      <vt:lpstr>Other Beam Loss Events</vt:lpstr>
      <vt:lpstr>Loss Spikes in Stable Beams</vt:lpstr>
      <vt:lpstr>Loss Spikes in Stable Beams</vt:lpstr>
      <vt:lpstr>RF Trip: cavity 2B1</vt:lpstr>
      <vt:lpstr>Dump During Chroma Measurement</vt:lpstr>
      <vt:lpstr>Other Work on Physics Beams</vt:lpstr>
      <vt:lpstr>Tune Detection Improvement</vt:lpstr>
      <vt:lpstr>Beam Loss Maps (Regular Monitoring)</vt:lpstr>
      <vt:lpstr>Measuring Tails (10 min end-of-fill)</vt:lpstr>
      <vt:lpstr>Beam Intensity</vt:lpstr>
      <vt:lpstr>Beam Distribution: Beam 2 Tail V</vt:lpstr>
      <vt:lpstr>Beam 2 H Tail after 3h30 of Physics</vt:lpstr>
      <vt:lpstr>Loss Locations Around Ring</vt:lpstr>
      <vt:lpstr>Slide 26</vt:lpstr>
      <vt:lpstr>Slide 27</vt:lpstr>
      <vt:lpstr>Slide 28</vt:lpstr>
      <vt:lpstr>Slide 29</vt:lpstr>
      <vt:lpstr>Luminosity-Induced Losses IR1: Selection</vt:lpstr>
      <vt:lpstr>Luminosity-Induced Losses IR5: Selection</vt:lpstr>
      <vt:lpstr>Luminosity-Induced Losses IR8: Selection</vt:lpstr>
      <vt:lpstr>Luminosity-Induced Losses IR3</vt:lpstr>
      <vt:lpstr>Bunch Train Commissioning</vt:lpstr>
      <vt:lpstr>Losses in TI2 and LHC Ring (14h03)</vt:lpstr>
      <vt:lpstr>LHC Inj. Losses (16h14, Beam 2) </vt:lpstr>
      <vt:lpstr>Long-Range Effects on Lifetime (450 GeV)</vt:lpstr>
      <vt:lpstr>Beam 2, horizontal plane, kicking a batch of 4 bunches/150ns by Q kicker. Graph shows how oscillation of each individual bunch is damped. Beam was gone before measurement of bunch 4</vt:lpstr>
      <vt:lpstr>Verification of damping times for different electronic gain values. 150ns settings, beam 1, horizontal plane. Note that currently used gain at injection is set to -20dB.</vt:lpstr>
      <vt:lpstr>Slide 40</vt:lpstr>
      <vt:lpstr>Outlook Bunch Train Commissioning</vt:lpstr>
      <vt:lpstr>Outlook Bunch Train Commissioning</vt:lpstr>
      <vt:lpstr>This week…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NICE</cp:lastModifiedBy>
  <cp:revision>701</cp:revision>
  <dcterms:created xsi:type="dcterms:W3CDTF">2010-08-29T23:38:01Z</dcterms:created>
  <dcterms:modified xsi:type="dcterms:W3CDTF">2010-08-30T06:21:39Z</dcterms:modified>
</cp:coreProperties>
</file>