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8"/>
  </p:notesMasterIdLst>
  <p:sldIdLst>
    <p:sldId id="439" r:id="rId3"/>
    <p:sldId id="456" r:id="rId4"/>
    <p:sldId id="455" r:id="rId5"/>
    <p:sldId id="457" r:id="rId6"/>
    <p:sldId id="458" r:id="rId7"/>
    <p:sldId id="460" r:id="rId8"/>
    <p:sldId id="459" r:id="rId9"/>
    <p:sldId id="461" r:id="rId10"/>
    <p:sldId id="462" r:id="rId11"/>
    <p:sldId id="463" r:id="rId12"/>
    <p:sldId id="464" r:id="rId13"/>
    <p:sldId id="465" r:id="rId14"/>
    <p:sldId id="466" r:id="rId15"/>
    <p:sldId id="467" r:id="rId16"/>
    <p:sldId id="42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8" autoAdjust="0"/>
  </p:normalViewPr>
  <p:slideViewPr>
    <p:cSldViewPr snapToGrid="0" snapToObjects="1">
      <p:cViewPr varScale="1">
        <p:scale>
          <a:sx n="68" d="100"/>
          <a:sy n="68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8/28/2010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>
                <a:solidFill>
                  <a:prstClr val="black"/>
                </a:solidFill>
              </a:rPr>
              <a:pPr/>
              <a:t>12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170DB85-18BB-4572-A621-B2DA828695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8/28/2010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C5ED1DC-E2E6-4FB6-B1A0-253AC9EB9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3" y="803095"/>
            <a:ext cx="9103897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01h38: Ramp down and pre-cycle.</a:t>
            </a:r>
          </a:p>
          <a:p>
            <a:pPr lvl="0"/>
            <a:r>
              <a:rPr lang="en-US" dirty="0" smtClean="0"/>
              <a:t>03h04: Injection for physics.</a:t>
            </a:r>
          </a:p>
          <a:p>
            <a:pPr lvl="0"/>
            <a:r>
              <a:rPr lang="en-US" dirty="0" smtClean="0"/>
              <a:t>04h14: Start ramp. </a:t>
            </a:r>
          </a:p>
          <a:p>
            <a:pPr lvl="0"/>
            <a:r>
              <a:rPr lang="en-US" dirty="0" smtClean="0"/>
              <a:t>06h11: </a:t>
            </a:r>
            <a:r>
              <a:rPr lang="en-US" u="sng" dirty="0" smtClean="0"/>
              <a:t>Stable beams fill #1305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09h41: Adjust mode: end of fill meas. of transverse tails (B2, H).</a:t>
            </a:r>
          </a:p>
          <a:p>
            <a:pPr lvl="0"/>
            <a:r>
              <a:rPr lang="en-US" dirty="0" smtClean="0"/>
              <a:t>10h18: Ramp down and pre-cycle.</a:t>
            </a:r>
          </a:p>
          <a:p>
            <a:pPr lvl="0"/>
            <a:r>
              <a:rPr lang="en-US" dirty="0" smtClean="0"/>
              <a:t>11h54: Bunch train commissioning (ADT, PLL, injection):</a:t>
            </a:r>
          </a:p>
          <a:p>
            <a:pPr lvl="1"/>
            <a:r>
              <a:rPr lang="en-US" dirty="0" smtClean="0"/>
              <a:t>13h27: Brunch trains stored. </a:t>
            </a:r>
          </a:p>
          <a:p>
            <a:pPr lvl="1"/>
            <a:r>
              <a:rPr lang="en-US" dirty="0" smtClean="0"/>
              <a:t>13h46: Beams dumped (low lifetime).</a:t>
            </a:r>
          </a:p>
          <a:p>
            <a:pPr lvl="1"/>
            <a:r>
              <a:rPr lang="en-US" dirty="0" smtClean="0"/>
              <a:t>14h35: Bunch trains injected. Start of studies: ADT, PLL, Inj.</a:t>
            </a:r>
          </a:p>
          <a:p>
            <a:pPr lvl="1"/>
            <a:r>
              <a:rPr lang="en-US" dirty="0" smtClean="0"/>
              <a:t>14h55: Crossing angle (100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) put in IR1 and IR5.</a:t>
            </a:r>
          </a:p>
          <a:p>
            <a:pPr lvl="1"/>
            <a:r>
              <a:rPr lang="en-US" dirty="0" smtClean="0"/>
              <a:t>15h13: Beams lost  when injecting second batch into beam 2.</a:t>
            </a:r>
          </a:p>
          <a:p>
            <a:pPr lvl="1"/>
            <a:r>
              <a:rPr lang="en-US" dirty="0" smtClean="0"/>
              <a:t>17h45: Bunch trains stored.</a:t>
            </a:r>
          </a:p>
          <a:p>
            <a:r>
              <a:rPr lang="en-US" dirty="0" smtClean="0"/>
              <a:t>18h47: Beams lost. End bunch train studies (1h40 min).</a:t>
            </a:r>
          </a:p>
          <a:p>
            <a:pPr lvl="0"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Friday 26.8.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676400" y="3048000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432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90800" y="2438400"/>
            <a:ext cx="3810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76400" y="4572000"/>
            <a:ext cx="472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1905000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</a:rPr>
              <a:t>150 ns peak hold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800" y="4724400"/>
            <a:ext cx="43449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</a:rPr>
              <a:t>l</a:t>
            </a:r>
            <a:r>
              <a:rPr lang="en-US" dirty="0" smtClean="0">
                <a:solidFill>
                  <a:prstClr val="black"/>
                </a:solidFill>
              </a:rPr>
              <a:t>ess gain for bunches at edge of batch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but similar , i.e. full gain for center of batch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[assuming common error of batch]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2514600" y="3962400"/>
            <a:ext cx="1524000" cy="76200"/>
            <a:chOff x="3429000" y="4343400"/>
            <a:chExt cx="2667000" cy="76200"/>
          </a:xfrm>
        </p:grpSpPr>
        <p:sp>
          <p:nvSpPr>
            <p:cNvPr id="15" name="Oval 14"/>
            <p:cNvSpPr/>
            <p:nvPr/>
          </p:nvSpPr>
          <p:spPr>
            <a:xfrm>
              <a:off x="36576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1910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4290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9624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7244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4958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52578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50292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57912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55626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reeform 39"/>
          <p:cNvSpPr/>
          <p:nvPr/>
        </p:nvSpPr>
        <p:spPr>
          <a:xfrm>
            <a:off x="2438400" y="2819400"/>
            <a:ext cx="381000" cy="147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2743201" y="2819400"/>
            <a:ext cx="380999" cy="147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0" y="2133600"/>
            <a:ext cx="25508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</a:rPr>
              <a:t>l</a:t>
            </a:r>
            <a:r>
              <a:rPr lang="en-US" dirty="0" smtClean="0">
                <a:solidFill>
                  <a:prstClr val="black"/>
                </a:solidFill>
              </a:rPr>
              <a:t>ess gain when operated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with isolated bunches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(already used in fill 1305)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4876800" y="3962400"/>
            <a:ext cx="820057" cy="528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2286000" y="3962400"/>
            <a:ext cx="914400" cy="528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7400" y="533400"/>
            <a:ext cx="4948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black"/>
                </a:solidFill>
              </a:rPr>
              <a:t>150 ns peak hold scheme being tested</a:t>
            </a:r>
            <a:endParaRPr lang="en-US" sz="2400" dirty="0">
              <a:solidFill>
                <a:prstClr val="black"/>
              </a:solidFill>
            </a:endParaRPr>
          </a:p>
        </p:txBody>
      </p:sp>
      <p:grpSp>
        <p:nvGrpSpPr>
          <p:cNvPr id="3" name="Group 44"/>
          <p:cNvGrpSpPr/>
          <p:nvPr/>
        </p:nvGrpSpPr>
        <p:grpSpPr>
          <a:xfrm>
            <a:off x="4038600" y="3962400"/>
            <a:ext cx="1524000" cy="76200"/>
            <a:chOff x="3429000" y="4343400"/>
            <a:chExt cx="2667000" cy="76200"/>
          </a:xfrm>
        </p:grpSpPr>
        <p:sp>
          <p:nvSpPr>
            <p:cNvPr id="33" name="Oval 32"/>
            <p:cNvSpPr/>
            <p:nvPr/>
          </p:nvSpPr>
          <p:spPr>
            <a:xfrm>
              <a:off x="36576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1910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34290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39624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47244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44958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52578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50292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57912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55626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Freeform 54"/>
          <p:cNvSpPr/>
          <p:nvPr/>
        </p:nvSpPr>
        <p:spPr>
          <a:xfrm>
            <a:off x="1905000" y="2438400"/>
            <a:ext cx="914400" cy="528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2819400" y="2438400"/>
            <a:ext cx="820057" cy="528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  <a:ln>
            <a:prstDash val="dash"/>
          </a:ln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15000" y="3810000"/>
            <a:ext cx="201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</a:rPr>
              <a:t>150 ns bunch trains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60723" y="6200715"/>
            <a:ext cx="10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W. </a:t>
            </a:r>
            <a:r>
              <a:rPr lang="en-US" dirty="0" err="1" smtClean="0"/>
              <a:t>Hoefle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3810000" y="838200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black"/>
                </a:solidFill>
              </a:rPr>
              <a:t>Planning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20574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</a:rPr>
              <a:t>complete low noise set-up with new firmware for all dampers, started 27.08.2010</a:t>
            </a:r>
          </a:p>
          <a:p>
            <a:pPr defTabSz="914400"/>
            <a:endParaRPr lang="en-US" dirty="0" smtClean="0">
              <a:solidFill>
                <a:prstClr val="black"/>
              </a:solidFill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evaluate the 150 ns scheme now deployed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run for Physics with this scheme (already used in fill 1305)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pPr defTabSz="914400"/>
            <a:r>
              <a:rPr lang="en-US" dirty="0" smtClean="0">
                <a:solidFill>
                  <a:srgbClr val="FF0000"/>
                </a:solidFill>
              </a:rPr>
              <a:t>introduce the required improvements after 20.09.2010</a:t>
            </a:r>
          </a:p>
          <a:p>
            <a:pPr defTabSz="914400"/>
            <a:r>
              <a:rPr lang="en-US" i="1" dirty="0" smtClean="0">
                <a:solidFill>
                  <a:prstClr val="black"/>
                </a:solidFill>
              </a:rPr>
              <a:t>required improvements are: 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full damping strength for edges of batches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full damping strength for bunches at large spacing</a:t>
            </a:r>
          </a:p>
          <a:p>
            <a:pPr defTabSz="914400"/>
            <a:endParaRPr lang="en-US" dirty="0" smtClean="0">
              <a:solidFill>
                <a:prstClr val="black"/>
              </a:solidFill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improvements may need a filling scheme identifier from control system (LSA) communicated to damper software / crates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0723" y="6200715"/>
            <a:ext cx="10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W. </a:t>
            </a:r>
            <a:r>
              <a:rPr lang="en-US" dirty="0" err="1" smtClean="0"/>
              <a:t>Hoefle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3" y="803095"/>
            <a:ext cx="9103897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Problems appearing in the afternoon:</a:t>
            </a:r>
          </a:p>
          <a:p>
            <a:pPr lvl="1"/>
            <a:r>
              <a:rPr lang="en-US" dirty="0" smtClean="0"/>
              <a:t>16h14: At time of injection loss of 4b train (4e11 p): lost QPS-OK on RB.A81, on magnet A8R8, close to transfer line collimators. Can continue at injection but must be fixed before next ramp.</a:t>
            </a:r>
          </a:p>
          <a:p>
            <a:pPr lvl="1"/>
            <a:r>
              <a:rPr lang="en-US" dirty="0" smtClean="0"/>
              <a:t>16h50: Alarm on UPS unit EBS21/28 in RE28 (I limit haute). Decision for required access at 18h00 (risk to break batteries without intervention). Earliest time for access: 22h00 (external company).</a:t>
            </a:r>
          </a:p>
          <a:p>
            <a:pPr lvl="1"/>
            <a:r>
              <a:rPr lang="en-US" dirty="0" smtClean="0"/>
              <a:t>17h09: Lost QPS OK on RB.A78 :quench heaters discharging in A18R7 (HTS 4). Can continue at injection but must be fixed before next ramp. </a:t>
            </a:r>
          </a:p>
          <a:p>
            <a:pPr lvl="1"/>
            <a:r>
              <a:rPr lang="en-US" dirty="0" smtClean="0"/>
              <a:t>19h47: Lost sectors 12 and 23 due to UPS problem (see above).</a:t>
            </a:r>
          </a:p>
          <a:p>
            <a:pPr lvl="0"/>
            <a:r>
              <a:rPr lang="en-US" dirty="0" smtClean="0"/>
              <a:t>20h00: Access to fix various problems.  Length of access increased due to wait time for external company (UPS).</a:t>
            </a:r>
          </a:p>
          <a:p>
            <a:pPr lvl="0"/>
            <a:r>
              <a:rPr lang="en-US" dirty="0" smtClean="0">
                <a:sym typeface="Wingdings"/>
              </a:rPr>
              <a:t>Note: DIP verified to have been working since Thursday.</a:t>
            </a:r>
          </a:p>
          <a:p>
            <a:pPr lvl="0"/>
            <a:r>
              <a:rPr lang="en-US" dirty="0" smtClean="0">
                <a:sym typeface="Wingdings"/>
              </a:rPr>
              <a:t>Note: Logging found not working since 1.5 days for many collimators. Was fixed in the afternoon but loss of data! Alarm needed!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Friday 26.8.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Friday 27.8 to Saturday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68324"/>
            <a:ext cx="8686800" cy="5334000"/>
          </a:xfrm>
        </p:spPr>
        <p:txBody>
          <a:bodyPr/>
          <a:lstStyle/>
          <a:p>
            <a:r>
              <a:rPr lang="en-US" dirty="0" smtClean="0"/>
              <a:t>23h00: </a:t>
            </a:r>
            <a:r>
              <a:rPr lang="en-US" u="sng" dirty="0" smtClean="0"/>
              <a:t>UPS intervention </a:t>
            </a:r>
            <a:r>
              <a:rPr lang="en-US" dirty="0" smtClean="0"/>
              <a:t>team arrived.</a:t>
            </a:r>
          </a:p>
          <a:p>
            <a:r>
              <a:rPr lang="en-US" dirty="0" smtClean="0"/>
              <a:t>23h24</a:t>
            </a:r>
            <a:r>
              <a:rPr lang="en-US" u="sng" dirty="0" smtClean="0"/>
              <a:t>: Internal water fault on PC RB.A56</a:t>
            </a:r>
            <a:r>
              <a:rPr lang="en-US" dirty="0" smtClean="0"/>
              <a:t>. Breaker on 18 kV supply tripped.</a:t>
            </a:r>
          </a:p>
          <a:p>
            <a:r>
              <a:rPr lang="en-US" dirty="0" smtClean="0"/>
              <a:t>01h00: UPS diagnostics – at least 5 modules to be replaced in UPS. Takes at least 5 h up to a full day. Work could only start  during daytime hours.</a:t>
            </a:r>
          </a:p>
          <a:p>
            <a:r>
              <a:rPr lang="en-US" dirty="0" smtClean="0"/>
              <a:t>01h10: </a:t>
            </a:r>
            <a:r>
              <a:rPr lang="en-US" b="1" dirty="0" smtClean="0">
                <a:solidFill>
                  <a:srgbClr val="FF0000"/>
                </a:solidFill>
              </a:rPr>
              <a:t>Decision taken to strap the broken UPS unit and to run with the remaining unit (increased load of this unit to 30%).</a:t>
            </a:r>
          </a:p>
          <a:p>
            <a:r>
              <a:rPr lang="en-US" dirty="0" smtClean="0"/>
              <a:t>01h30: Access to fix water fault on PC RB.A56: increase water flow.</a:t>
            </a:r>
          </a:p>
          <a:p>
            <a:r>
              <a:rPr lang="en-US" dirty="0" smtClean="0"/>
              <a:t>02h23: Machine closed.</a:t>
            </a:r>
          </a:p>
          <a:p>
            <a:r>
              <a:rPr lang="en-US" dirty="0" smtClean="0"/>
              <a:t>02h40: </a:t>
            </a:r>
            <a:r>
              <a:rPr lang="en-US" u="sng" dirty="0" smtClean="0"/>
              <a:t>Switch A on RQTF.A56.B2 </a:t>
            </a:r>
            <a:r>
              <a:rPr lang="en-US" dirty="0" smtClean="0"/>
              <a:t>did not  work. To be replaced.</a:t>
            </a:r>
          </a:p>
          <a:p>
            <a:r>
              <a:rPr lang="en-US" dirty="0" smtClean="0"/>
              <a:t>07h00: Machine closed again. Pre-cycle starting.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on UPS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UPS unit EBS21/28 in </a:t>
            </a:r>
            <a:r>
              <a:rPr lang="en-US" dirty="0" smtClean="0"/>
              <a:t>RE28 could not be repaired over night.</a:t>
            </a:r>
          </a:p>
          <a:p>
            <a:r>
              <a:rPr lang="en-US" dirty="0" smtClean="0"/>
              <a:t>Possibility 1: </a:t>
            </a:r>
            <a:r>
              <a:rPr lang="en-US" u="sng" dirty="0" smtClean="0"/>
              <a:t>Stop and repair</a:t>
            </a:r>
            <a:r>
              <a:rPr lang="en-US" dirty="0" smtClean="0"/>
              <a:t>. Most likely takes us into Sunday.</a:t>
            </a:r>
          </a:p>
          <a:p>
            <a:r>
              <a:rPr lang="en-US" dirty="0" smtClean="0"/>
              <a:t>Possibility 2: </a:t>
            </a:r>
            <a:r>
              <a:rPr lang="en-US" u="sng" dirty="0" smtClean="0"/>
              <a:t>Accept loss of UPS redundancy until technical stop</a:t>
            </a:r>
            <a:r>
              <a:rPr lang="en-US" dirty="0" smtClean="0"/>
              <a:t>. Still have 1 UPS working, but reduced autonomy to 1-2 hours. Hypothetical risk: Power cut + UPS failure + quench would leave circuits unprotected.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ahead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001156"/>
            <a:ext cx="754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Sat 09h00:	Decision on UPS. If continuing with 1 unit then following program.</a:t>
            </a:r>
          </a:p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Sat 12h00</a:t>
            </a:r>
            <a:r>
              <a:rPr lang="en-US" sz="2400" dirty="0" smtClean="0"/>
              <a:t>:	Physics 50b x </a:t>
            </a:r>
            <a:r>
              <a:rPr lang="en-US" sz="2400" dirty="0" smtClean="0"/>
              <a:t>50b. </a:t>
            </a:r>
            <a:endParaRPr lang="en-US" sz="2400" dirty="0" smtClean="0"/>
          </a:p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Sun 07h00</a:t>
            </a:r>
            <a:r>
              <a:rPr lang="en-US" sz="2400" dirty="0" smtClean="0"/>
              <a:t>:	Ramp down and pre-cycle</a:t>
            </a:r>
            <a:r>
              <a:rPr lang="en-US" sz="2400" dirty="0" smtClean="0"/>
              <a:t>. Change LHC-b </a:t>
            </a:r>
            <a:r>
              <a:rPr lang="en-US" sz="2400" dirty="0" smtClean="0"/>
              <a:t>polarity.</a:t>
            </a:r>
            <a:endParaRPr lang="en-US" sz="2400" dirty="0" smtClean="0"/>
          </a:p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Sun 09h00</a:t>
            </a:r>
            <a:r>
              <a:rPr lang="en-US" sz="2400" dirty="0" smtClean="0"/>
              <a:t>:	k-modulation measurement for triplets</a:t>
            </a:r>
          </a:p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Sun </a:t>
            </a:r>
            <a:r>
              <a:rPr lang="en-US" sz="2400" dirty="0" smtClean="0"/>
              <a:t>17</a:t>
            </a:r>
            <a:r>
              <a:rPr lang="en-US" sz="2400" dirty="0" smtClean="0"/>
              <a:t>h00</a:t>
            </a:r>
            <a:r>
              <a:rPr lang="en-US" sz="2400" dirty="0" smtClean="0"/>
              <a:t>:	recover for physics. Change LHC-b polarity</a:t>
            </a:r>
          </a:p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Sun </a:t>
            </a:r>
            <a:r>
              <a:rPr lang="en-US" sz="2400" dirty="0" smtClean="0"/>
              <a:t>20</a:t>
            </a:r>
            <a:r>
              <a:rPr lang="en-US" sz="2400" dirty="0" smtClean="0"/>
              <a:t>h00</a:t>
            </a:r>
            <a:r>
              <a:rPr lang="en-US" sz="2400" dirty="0" smtClean="0"/>
              <a:t>:	Physics 50b x 50b</a:t>
            </a:r>
          </a:p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Mon 05h30:	end of beam before technical stop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Beams Fill #1305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51201" name="Picture 1" descr="https://ab-dep-op-elogbook.web.cern.ch/ab-dep-op-elogbook/elogbook/attach.php?attachId=1101409&amp;type=png&amp;fname=201008270615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188" y="778522"/>
            <a:ext cx="6921896" cy="58889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Tails after 3h30 of Physics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1614"/>
          <a:stretch>
            <a:fillRect/>
          </a:stretch>
        </p:blipFill>
        <p:spPr bwMode="auto">
          <a:xfrm>
            <a:off x="788741" y="818272"/>
            <a:ext cx="7517059" cy="521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752096" y="6131728"/>
            <a:ext cx="2038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Florian</a:t>
            </a:r>
            <a:r>
              <a:rPr lang="en-US" dirty="0" smtClean="0"/>
              <a:t> </a:t>
            </a:r>
            <a:r>
              <a:rPr lang="en-US" dirty="0" err="1" smtClean="0"/>
              <a:t>Burkart</a:t>
            </a:r>
            <a:r>
              <a:rPr lang="en-US" dirty="0" smtClean="0"/>
              <a:t> et al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in TI2 and LHC Ring (14h03)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3" name="Picture 1" descr="https://ab-dep-op-elogbook.web.cern.ch/ab-dep-op-elogbook/elogbook/attach.php?attachId=1101519&amp;type=png&amp;fname=20100827140319.png"/>
          <p:cNvPicPr>
            <a:picLocks noChangeAspect="1" noChangeArrowheads="1"/>
          </p:cNvPicPr>
          <p:nvPr/>
        </p:nvPicPr>
        <p:blipFill>
          <a:blip r:embed="rId2"/>
          <a:srcRect t="32480" b="16146"/>
          <a:stretch>
            <a:fillRect/>
          </a:stretch>
        </p:blipFill>
        <p:spPr bwMode="auto">
          <a:xfrm>
            <a:off x="0" y="1041009"/>
            <a:ext cx="9137650" cy="2110154"/>
          </a:xfrm>
          <a:prstGeom prst="rect">
            <a:avLst/>
          </a:prstGeom>
          <a:noFill/>
        </p:spPr>
      </p:pic>
      <p:pic>
        <p:nvPicPr>
          <p:cNvPr id="3074" name="Picture 2" descr="https://ab-dep-op-elogbook.web.cern.ch/ab-dep-op-elogbook/elogbook/attach.php?attachId=1101520&amp;type=png&amp;fname=2010082714032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0937" y="3151163"/>
            <a:ext cx="4686713" cy="35410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56603" y="3840480"/>
            <a:ext cx="1438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Beam 1</a:t>
            </a:r>
            <a:endParaRPr lang="en-US" sz="3200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Inj. Losses (16h14, Beam 2)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49" name="Picture 1" descr="https://ab-dep-op-elogbook.web.cern.ch/ab-dep-op-elogbook/elogbook/attach.php?attachId=1101588&amp;type=png&amp;fname=20100827164241.png"/>
          <p:cNvPicPr>
            <a:picLocks noChangeAspect="1" noChangeArrowheads="1"/>
          </p:cNvPicPr>
          <p:nvPr/>
        </p:nvPicPr>
        <p:blipFill>
          <a:blip r:embed="rId2"/>
          <a:srcRect l="14769" t="34715" r="9873" b="6512"/>
          <a:stretch>
            <a:fillRect/>
          </a:stretch>
        </p:blipFill>
        <p:spPr bwMode="auto">
          <a:xfrm>
            <a:off x="189234" y="958952"/>
            <a:ext cx="3730380" cy="2222109"/>
          </a:xfrm>
          <a:prstGeom prst="rect">
            <a:avLst/>
          </a:prstGeom>
          <a:noFill/>
        </p:spPr>
      </p:pic>
      <p:pic>
        <p:nvPicPr>
          <p:cNvPr id="2051" name="Picture 3" descr="https://ab-dep-op-elogbook.web.cern.ch/ab-dep-op-elogbook/elogbook/attach.php?attachId=1101582&amp;type=png&amp;fname=20100827163628.png"/>
          <p:cNvPicPr>
            <a:picLocks noChangeAspect="1" noChangeArrowheads="1"/>
          </p:cNvPicPr>
          <p:nvPr/>
        </p:nvPicPr>
        <p:blipFill>
          <a:blip r:embed="rId3"/>
          <a:srcRect t="30873" b="39030"/>
          <a:stretch>
            <a:fillRect/>
          </a:stretch>
        </p:blipFill>
        <p:spPr bwMode="auto">
          <a:xfrm>
            <a:off x="6350" y="3450707"/>
            <a:ext cx="9137650" cy="2077895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 bwMode="auto">
          <a:xfrm rot="10800000">
            <a:off x="1097281" y="3577319"/>
            <a:ext cx="5247249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344530" y="2152357"/>
            <a:ext cx="1961270" cy="14249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6484681" y="5528602"/>
            <a:ext cx="26452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 same time:</a:t>
            </a:r>
          </a:p>
          <a:p>
            <a:r>
              <a:rPr lang="en-US" dirty="0" smtClean="0"/>
              <a:t>Loss of QPS-OK on RB.A81, on magnet A8R8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77579" y="1758857"/>
            <a:ext cx="1963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nominal bunches</a:t>
            </a:r>
          </a:p>
          <a:p>
            <a:r>
              <a:rPr lang="en-US" dirty="0" smtClean="0"/>
              <a:t>injected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53400" cy="762000"/>
          </a:xfrm>
        </p:spPr>
        <p:txBody>
          <a:bodyPr/>
          <a:lstStyle/>
          <a:p>
            <a:r>
              <a:rPr lang="en-US" dirty="0" smtClean="0"/>
              <a:t>Reasons for Bad Bunch Train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68324"/>
            <a:ext cx="8686800" cy="53340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LHC injection setup seemed to be OK, problems incoming from the SPS from time to time.</a:t>
            </a:r>
            <a:endParaRPr lang="en-US" dirty="0" smtClean="0"/>
          </a:p>
          <a:p>
            <a:r>
              <a:rPr lang="en-US" dirty="0" smtClean="0"/>
              <a:t>Two problems identified in the SPS:</a:t>
            </a:r>
          </a:p>
          <a:p>
            <a:pPr lvl="1"/>
            <a:r>
              <a:rPr lang="en-US" dirty="0" smtClean="0"/>
              <a:t>Erratic kicking from tune kicker.</a:t>
            </a:r>
          </a:p>
          <a:p>
            <a:pPr lvl="1"/>
            <a:r>
              <a:rPr lang="en-US" dirty="0" smtClean="0"/>
              <a:t>Transverse </a:t>
            </a:r>
            <a:r>
              <a:rPr lang="en-US" dirty="0" err="1" smtClean="0"/>
              <a:t>emittance</a:t>
            </a:r>
            <a:r>
              <a:rPr lang="en-US" dirty="0" smtClean="0"/>
              <a:t> blow-up not working in the SPS </a:t>
            </a:r>
            <a:r>
              <a:rPr lang="en-US" dirty="0" smtClean="0">
                <a:sym typeface="Wingdings" pitchFamily="2" charset="2"/>
              </a:rPr>
              <a:t> too large </a:t>
            </a:r>
            <a:r>
              <a:rPr lang="en-US" dirty="0" err="1" smtClean="0">
                <a:sym typeface="Wingdings" pitchFamily="2" charset="2"/>
              </a:rPr>
              <a:t>emittance</a:t>
            </a:r>
            <a:r>
              <a:rPr lang="en-US" dirty="0" smtClean="0">
                <a:sym typeface="Wingdings" pitchFamily="2" charset="2"/>
              </a:rPr>
              <a:t> and beam becoming unstable. Switched off.</a:t>
            </a:r>
          </a:p>
          <a:p>
            <a:r>
              <a:rPr lang="en-US" dirty="0" smtClean="0">
                <a:sym typeface="Wingdings" pitchFamily="2" charset="2"/>
              </a:rPr>
              <a:t>After these changes: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Still lost 1 injection with dump of both beams in the LHC.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Second attempt worked fine.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Long-Range Effects on Lifetime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8655" y="956604"/>
            <a:ext cx="8230773" cy="5170638"/>
            <a:chOff x="3348110" y="1688124"/>
            <a:chExt cx="3812345" cy="2394946"/>
          </a:xfrm>
        </p:grpSpPr>
        <p:pic>
          <p:nvPicPr>
            <p:cNvPr id="31745" name="Picture 1" descr="https://ab-dep-op-elogbook.web.cern.ch/ab-dep-op-elogbook/elogbook/attach.php?attachId=1101551&amp;type=png&amp;fname=20100827154218.png"/>
            <p:cNvPicPr>
              <a:picLocks noChangeAspect="1" noChangeArrowheads="1"/>
            </p:cNvPicPr>
            <p:nvPr/>
          </p:nvPicPr>
          <p:blipFill>
            <a:blip r:embed="rId2"/>
            <a:srcRect l="1724" t="17299" r="93237" b="44569"/>
            <a:stretch>
              <a:fillRect/>
            </a:stretch>
          </p:blipFill>
          <p:spPr bwMode="auto">
            <a:xfrm>
              <a:off x="3348110" y="1688124"/>
              <a:ext cx="478302" cy="2394946"/>
            </a:xfrm>
            <a:prstGeom prst="rect">
              <a:avLst/>
            </a:prstGeom>
            <a:noFill/>
          </p:spPr>
        </p:pic>
        <p:pic>
          <p:nvPicPr>
            <p:cNvPr id="7" name="Picture 1" descr="https://ab-dep-op-elogbook.web.cern.ch/ab-dep-op-elogbook/elogbook/attach.php?attachId=1101551&amp;type=png&amp;fname=20100827154218.png"/>
            <p:cNvPicPr>
              <a:picLocks noChangeAspect="1" noChangeArrowheads="1"/>
            </p:cNvPicPr>
            <p:nvPr/>
          </p:nvPicPr>
          <p:blipFill>
            <a:blip r:embed="rId2"/>
            <a:srcRect l="37169" t="17299" r="27707" b="44569"/>
            <a:stretch>
              <a:fillRect/>
            </a:stretch>
          </p:blipFill>
          <p:spPr bwMode="auto">
            <a:xfrm>
              <a:off x="3826412" y="1688124"/>
              <a:ext cx="3334043" cy="2394946"/>
            </a:xfrm>
            <a:prstGeom prst="rect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>
            <a:off x="1523839" y="3398627"/>
            <a:ext cx="1103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1b x 1e10</a:t>
            </a:r>
          </a:p>
          <a:p>
            <a:r>
              <a:rPr lang="en-US" b="1" dirty="0" smtClean="0"/>
              <a:t>per beam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77579" y="2794101"/>
            <a:ext cx="1914307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4b x 1e11 without</a:t>
            </a:r>
          </a:p>
          <a:p>
            <a:r>
              <a:rPr lang="en-US" b="1" dirty="0" smtClean="0"/>
              <a:t>crossing angle</a:t>
            </a:r>
            <a:br>
              <a:rPr lang="en-US" b="1" dirty="0" smtClean="0"/>
            </a:br>
            <a:r>
              <a:rPr lang="en-US" b="1" dirty="0" smtClean="0"/>
              <a:t>2 beams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35375" y="1632634"/>
            <a:ext cx="213391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4b x 1e11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1b x 1e10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no crossing angle</a:t>
            </a:r>
            <a:endParaRPr lang="en-US" b="1" dirty="0"/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 bwMode="auto">
          <a:xfrm rot="10800000" flipV="1">
            <a:off x="3108965" y="1955800"/>
            <a:ext cx="526411" cy="604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1" idx="1"/>
          </p:cNvCxnSpPr>
          <p:nvPr/>
        </p:nvCxnSpPr>
        <p:spPr bwMode="auto">
          <a:xfrm rot="10800000" flipV="1">
            <a:off x="3108965" y="1955800"/>
            <a:ext cx="526411" cy="2377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343345" y="3551026"/>
            <a:ext cx="167405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4b x 1e11 with</a:t>
            </a:r>
          </a:p>
          <a:p>
            <a:r>
              <a:rPr lang="en-US" b="1" dirty="0" smtClean="0"/>
              <a:t>crossing angle in ATLAS&amp;CMS </a:t>
            </a:r>
          </a:p>
          <a:p>
            <a:r>
              <a:rPr lang="en-US" b="1" dirty="0" smtClean="0"/>
              <a:t>2 beams</a:t>
            </a:r>
            <a:endParaRPr lang="en-US" b="1" dirty="0"/>
          </a:p>
        </p:txBody>
      </p:sp>
      <p:cxnSp>
        <p:nvCxnSpPr>
          <p:cNvPr id="21" name="Straight Arrow Connector 20"/>
          <p:cNvCxnSpPr>
            <a:stCxn id="19" idx="0"/>
          </p:cNvCxnSpPr>
          <p:nvPr/>
        </p:nvCxnSpPr>
        <p:spPr bwMode="auto">
          <a:xfrm rot="16200000" flipV="1">
            <a:off x="7805426" y="3176079"/>
            <a:ext cx="475565" cy="2743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16200000" flipH="1">
            <a:off x="4167412" y="3731312"/>
            <a:ext cx="611056" cy="563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5891364" y="1378634"/>
            <a:ext cx="889260" cy="4023360"/>
          </a:xfrm>
          <a:prstGeom prst="rect">
            <a:avLst/>
          </a:prstGeom>
          <a:solidFill>
            <a:srgbClr val="9999FF">
              <a:alpha val="1882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733800" y="533400"/>
            <a:ext cx="18361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</a:rPr>
              <a:t>ADT progress</a:t>
            </a:r>
          </a:p>
          <a:p>
            <a:pPr algn="ctr" defTabSz="914400"/>
            <a:r>
              <a:rPr lang="en-US" dirty="0" smtClean="0">
                <a:solidFill>
                  <a:prstClr val="black"/>
                </a:solidFill>
              </a:rPr>
              <a:t>27.08.2010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676400"/>
            <a:ext cx="807047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</a:rPr>
              <a:t>n</a:t>
            </a:r>
            <a:r>
              <a:rPr lang="en-US" dirty="0" smtClean="0">
                <a:solidFill>
                  <a:prstClr val="black"/>
                </a:solidFill>
              </a:rPr>
              <a:t>ew firmware deployed with new algorithm for the calculation</a:t>
            </a:r>
          </a:p>
          <a:p>
            <a:pPr defTabSz="914400"/>
            <a:r>
              <a:rPr lang="en-US" dirty="0">
                <a:solidFill>
                  <a:prstClr val="black"/>
                </a:solidFill>
              </a:rPr>
              <a:t>o</a:t>
            </a:r>
            <a:r>
              <a:rPr lang="en-US" dirty="0" smtClean="0">
                <a:solidFill>
                  <a:prstClr val="black"/>
                </a:solidFill>
              </a:rPr>
              <a:t>f the normalized bunch position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ease of set-up for optimization of S/N</a:t>
            </a:r>
          </a:p>
          <a:p>
            <a:pPr defTabSz="914400"/>
            <a:endParaRPr lang="en-US" dirty="0">
              <a:solidFill>
                <a:prstClr val="black"/>
              </a:solidFill>
              <a:sym typeface="Wingdings" pitchFamily="2" charset="2"/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successfully tested this new firmware; used now operationally</a:t>
            </a:r>
          </a:p>
          <a:p>
            <a:pPr defTabSz="914400"/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f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irmware includes a flag selecting old algorithm or new algorithm</a:t>
            </a:r>
          </a:p>
          <a:p>
            <a:pPr defTabSz="914400"/>
            <a:endParaRPr lang="en-US" dirty="0">
              <a:solidFill>
                <a:prstClr val="black"/>
              </a:solidFill>
              <a:sym typeface="Wingdings" pitchFamily="2" charset="2"/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removed temporary attenuators for beam 1 and set-up  </a:t>
            </a:r>
          </a:p>
          <a:p>
            <a:pPr defTabSz="914400"/>
            <a:r>
              <a:rPr lang="en-US" dirty="0">
                <a:solidFill>
                  <a:prstClr val="black"/>
                </a:solidFill>
              </a:rPr>
              <a:t>w</a:t>
            </a:r>
            <a:r>
              <a:rPr lang="en-US" dirty="0" smtClean="0">
                <a:solidFill>
                  <a:prstClr val="black"/>
                </a:solidFill>
              </a:rPr>
              <a:t>ith a target of +/- 2 mm acceptance and saturation at 1.3e11 protons per bunch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(expected to give a factor &gt;2 improvement in S/N)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not finished as of 19:00</a:t>
            </a:r>
            <a:endParaRPr lang="en-US" dirty="0" smtClean="0">
              <a:solidFill>
                <a:srgbClr val="FF0000"/>
              </a:solidFill>
            </a:endParaRPr>
          </a:p>
          <a:p>
            <a:pPr defTabSz="914400"/>
            <a:r>
              <a:rPr lang="en-US" dirty="0">
                <a:solidFill>
                  <a:prstClr val="black"/>
                </a:solidFill>
              </a:rPr>
              <a:t>b</a:t>
            </a:r>
            <a:r>
              <a:rPr lang="en-US" dirty="0" smtClean="0">
                <a:solidFill>
                  <a:prstClr val="black"/>
                </a:solidFill>
              </a:rPr>
              <a:t>eam 2 uses old algorithm (set by flag in new firmware)</a:t>
            </a:r>
          </a:p>
          <a:p>
            <a:pPr defTabSz="914400"/>
            <a:endParaRPr lang="en-US" dirty="0">
              <a:solidFill>
                <a:prstClr val="black"/>
              </a:solidFill>
            </a:endParaRPr>
          </a:p>
          <a:p>
            <a:pPr defTabSz="914400"/>
            <a:r>
              <a:rPr lang="en-US" dirty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ested damping with bunch train of 4 bunches spaced 150 ns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ok at first sight</a:t>
            </a:r>
          </a:p>
          <a:p>
            <a:pPr defTabSz="914400"/>
            <a:endParaRPr lang="en-US" dirty="0" smtClean="0">
              <a:solidFill>
                <a:prstClr val="black"/>
              </a:solidFill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reduced peak hold from 25 bunch places to 6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reduction of gain for </a:t>
            </a:r>
          </a:p>
          <a:p>
            <a:pPr defTabSz="914400"/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i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solated bunches:   necessity for bunch spacing dependent procession to be checked</a:t>
            </a:r>
            <a:endParaRPr lang="en-US" dirty="0" smtClean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0723" y="6200715"/>
            <a:ext cx="10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W. </a:t>
            </a:r>
            <a:r>
              <a:rPr lang="en-US" dirty="0" err="1" smtClean="0"/>
              <a:t>Hoefle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362200" y="3505200"/>
            <a:ext cx="472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4290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67000" y="2895600"/>
            <a:ext cx="16002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05400" y="2895600"/>
            <a:ext cx="16002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09800" y="5486400"/>
            <a:ext cx="472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23622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</a:rPr>
              <a:t>625 ns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23622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</a:rPr>
              <a:t>625 ns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590800"/>
            <a:ext cx="1173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</a:rPr>
              <a:t>scheme </a:t>
            </a:r>
          </a:p>
          <a:p>
            <a:pPr defTabSz="914400"/>
            <a:r>
              <a:rPr lang="en-US" dirty="0">
                <a:solidFill>
                  <a:prstClr val="black"/>
                </a:solidFill>
              </a:rPr>
              <a:t>f</a:t>
            </a:r>
            <a:r>
              <a:rPr lang="en-US" dirty="0" smtClean="0">
                <a:solidFill>
                  <a:prstClr val="black"/>
                </a:solidFill>
              </a:rPr>
              <a:t>or Physics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until now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4495800"/>
            <a:ext cx="1511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</a:rPr>
              <a:t>w</a:t>
            </a:r>
            <a:r>
              <a:rPr lang="en-US" dirty="0" smtClean="0">
                <a:solidFill>
                  <a:prstClr val="black"/>
                </a:solidFill>
              </a:rPr>
              <a:t>hat we want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(ideally)</a:t>
            </a:r>
          </a:p>
        </p:txBody>
      </p:sp>
      <p:grpSp>
        <p:nvGrpSpPr>
          <p:cNvPr id="2" name="Group 44"/>
          <p:cNvGrpSpPr/>
          <p:nvPr/>
        </p:nvGrpSpPr>
        <p:grpSpPr>
          <a:xfrm>
            <a:off x="3810000" y="4876800"/>
            <a:ext cx="1524000" cy="76200"/>
            <a:chOff x="3429000" y="4343400"/>
            <a:chExt cx="2667000" cy="76200"/>
          </a:xfrm>
        </p:grpSpPr>
        <p:sp>
          <p:nvSpPr>
            <p:cNvPr id="15" name="Oval 14"/>
            <p:cNvSpPr/>
            <p:nvPr/>
          </p:nvSpPr>
          <p:spPr>
            <a:xfrm>
              <a:off x="36576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1910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4290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9624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7244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4958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52578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50292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57912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5562600" y="43434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reeform 39"/>
          <p:cNvSpPr/>
          <p:nvPr/>
        </p:nvSpPr>
        <p:spPr>
          <a:xfrm>
            <a:off x="2590800" y="2895600"/>
            <a:ext cx="914400" cy="528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3505200" y="2895600"/>
            <a:ext cx="820057" cy="528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029200" y="2895600"/>
            <a:ext cx="914400" cy="528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5867400" y="2895600"/>
            <a:ext cx="820057" cy="528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24200" y="3581400"/>
            <a:ext cx="3250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</a:rPr>
              <a:t>best for bunch spacing &gt; 625 ns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5334000" y="4876800"/>
            <a:ext cx="820057" cy="528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3048000" y="4876800"/>
            <a:ext cx="914400" cy="528637"/>
          </a:xfrm>
          <a:custGeom>
            <a:avLst/>
            <a:gdLst>
              <a:gd name="connsiteX0" fmla="*/ 0 w 295275"/>
              <a:gd name="connsiteY0" fmla="*/ 212725 h 223837"/>
              <a:gd name="connsiteX1" fmla="*/ 95250 w 295275"/>
              <a:gd name="connsiteY1" fmla="*/ 193675 h 223837"/>
              <a:gd name="connsiteX2" fmla="*/ 200025 w 295275"/>
              <a:gd name="connsiteY2" fmla="*/ 31750 h 223837"/>
              <a:gd name="connsiteX3" fmla="*/ 295275 w 295275"/>
              <a:gd name="connsiteY3" fmla="*/ 3175 h 223837"/>
              <a:gd name="connsiteX4" fmla="*/ 295275 w 295275"/>
              <a:gd name="connsiteY4" fmla="*/ 3175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223837">
                <a:moveTo>
                  <a:pt x="0" y="212725"/>
                </a:moveTo>
                <a:cubicBezTo>
                  <a:pt x="30956" y="218281"/>
                  <a:pt x="61913" y="223837"/>
                  <a:pt x="95250" y="193675"/>
                </a:cubicBezTo>
                <a:cubicBezTo>
                  <a:pt x="128587" y="163513"/>
                  <a:pt x="166688" y="63500"/>
                  <a:pt x="200025" y="31750"/>
                </a:cubicBezTo>
                <a:cubicBezTo>
                  <a:pt x="233362" y="0"/>
                  <a:pt x="295275" y="3175"/>
                  <a:pt x="295275" y="3175"/>
                </a:cubicBezTo>
                <a:lnTo>
                  <a:pt x="295275" y="31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43200" y="381000"/>
            <a:ext cx="3210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black"/>
                </a:solidFill>
              </a:rPr>
              <a:t>ADT and bunch spacing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90600" y="1371600"/>
            <a:ext cx="6326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ssue: full kick strength only available for frequencies up to 1 MHz</a:t>
            </a:r>
          </a:p>
          <a:p>
            <a:pPr defTabSz="914400">
              <a:buFont typeface="Wingdings"/>
              <a:buChar char="à"/>
            </a:pP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  need to play some “tricks”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895600" y="5715000"/>
            <a:ext cx="349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njection damping for bunch trains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60723" y="6200715"/>
            <a:ext cx="10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W. </a:t>
            </a:r>
            <a:r>
              <a:rPr lang="en-US" dirty="0" err="1" smtClean="0"/>
              <a:t>Hoefle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29760</TotalTime>
  <Words>1077</Words>
  <Application>Microsoft Office PowerPoint</Application>
  <PresentationFormat>On-screen Show (4:3)</PresentationFormat>
  <Paragraphs>150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Pixel</vt:lpstr>
      <vt:lpstr>Office Theme</vt:lpstr>
      <vt:lpstr>Summary Friday 26.8.</vt:lpstr>
      <vt:lpstr>Stable Beams Fill #1305</vt:lpstr>
      <vt:lpstr>Transverse Tails after 3h30 of Physics</vt:lpstr>
      <vt:lpstr>Losses in TI2 and LHC Ring (14h03)</vt:lpstr>
      <vt:lpstr>LHC Inj. Losses (16h14, Beam 2) </vt:lpstr>
      <vt:lpstr>Reasons for Bad Bunch Train Injection</vt:lpstr>
      <vt:lpstr>Long-Range Effects on Lifetime</vt:lpstr>
      <vt:lpstr>Slide 8</vt:lpstr>
      <vt:lpstr>Slide 9</vt:lpstr>
      <vt:lpstr>Slide 10</vt:lpstr>
      <vt:lpstr>Slide 11</vt:lpstr>
      <vt:lpstr>Summary Friday 26.8.</vt:lpstr>
      <vt:lpstr>Summary Friday 27.8 to Saturday</vt:lpstr>
      <vt:lpstr>Decision on UPS situation</vt:lpstr>
      <vt:lpstr>Program 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NICE</cp:lastModifiedBy>
  <cp:revision>625</cp:revision>
  <dcterms:created xsi:type="dcterms:W3CDTF">2010-08-19T04:51:42Z</dcterms:created>
  <dcterms:modified xsi:type="dcterms:W3CDTF">2010-08-28T08:38:59Z</dcterms:modified>
</cp:coreProperties>
</file>