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372" r:id="rId2"/>
    <p:sldId id="376" r:id="rId3"/>
    <p:sldId id="373" r:id="rId4"/>
    <p:sldId id="380" r:id="rId5"/>
    <p:sldId id="381" r:id="rId6"/>
    <p:sldId id="377" r:id="rId7"/>
    <p:sldId id="378" r:id="rId8"/>
    <p:sldId id="379" r:id="rId9"/>
    <p:sldId id="382" r:id="rId10"/>
    <p:sldId id="383" r:id="rId11"/>
    <p:sldId id="384" r:id="rId12"/>
    <p:sldId id="386" r:id="rId13"/>
    <p:sldId id="385" r:id="rId14"/>
    <p:sldId id="359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248" autoAdjust="0"/>
  </p:normalViewPr>
  <p:slideViewPr>
    <p:cSldViewPr snapToGrid="0" snapToObjects="1">
      <p:cViewPr varScale="1">
        <p:scale>
          <a:sx n="97" d="100"/>
          <a:sy n="97" d="100"/>
        </p:scale>
        <p:origin x="-6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8/19/10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Morning:</a:t>
            </a:r>
            <a:r>
              <a:rPr lang="en-US" dirty="0" smtClean="0"/>
              <a:t> Machine in access:</a:t>
            </a:r>
          </a:p>
          <a:p>
            <a:pPr lvl="1"/>
            <a:r>
              <a:rPr lang="en-US" dirty="0" err="1" smtClean="0"/>
              <a:t>BLM</a:t>
            </a:r>
            <a:r>
              <a:rPr lang="en-US" dirty="0" smtClean="0"/>
              <a:t> crate in Pt7 (broken power supply);</a:t>
            </a:r>
          </a:p>
          <a:p>
            <a:pPr lvl="1"/>
            <a:r>
              <a:rPr lang="en-US" dirty="0" smtClean="0"/>
              <a:t>RQT12</a:t>
            </a:r>
            <a:r>
              <a:rPr lang="en-US" dirty="0" smtClean="0"/>
              <a:t>.R1B1</a:t>
            </a:r>
            <a:r>
              <a:rPr lang="en-US" dirty="0" smtClean="0"/>
              <a:t> repair of </a:t>
            </a:r>
            <a:r>
              <a:rPr lang="en-US" dirty="0" err="1" smtClean="0"/>
              <a:t>FGC</a:t>
            </a:r>
            <a:r>
              <a:rPr lang="en-US" dirty="0" smtClean="0"/>
              <a:t>: access in PM15;</a:t>
            </a:r>
          </a:p>
          <a:p>
            <a:pPr lvl="1"/>
            <a:r>
              <a:rPr lang="en-US" dirty="0" smtClean="0"/>
              <a:t>09:00: RCBCH6.</a:t>
            </a:r>
            <a:r>
              <a:rPr lang="en-US" dirty="0" smtClean="0"/>
              <a:t>R8B1 tripped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access required in Pt8;</a:t>
            </a:r>
          </a:p>
          <a:p>
            <a:pPr lvl="1"/>
            <a:r>
              <a:rPr lang="en-US" dirty="0" smtClean="0">
                <a:sym typeface="Wingdings"/>
              </a:rPr>
              <a:t>ATLAS asked if they could have short access in shadow of Pt8 intervention;</a:t>
            </a:r>
            <a:endParaRPr lang="en-US" dirty="0" smtClean="0">
              <a:solidFill>
                <a:srgbClr val="800000"/>
              </a:solidFill>
              <a:sym typeface="Wingdings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13:00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LHC</a:t>
            </a:r>
            <a:r>
              <a:rPr lang="en-US" dirty="0" smtClean="0"/>
              <a:t> ready for beam but now we have problems in 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MST </a:t>
            </a:r>
            <a:r>
              <a:rPr lang="en-US" dirty="0" smtClean="0"/>
              <a:t>extraction septum in fault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Problem </a:t>
            </a:r>
            <a:r>
              <a:rPr lang="en-US" dirty="0" smtClean="0"/>
              <a:t>with the access chain</a:t>
            </a:r>
            <a:r>
              <a:rPr lang="en-US" dirty="0" smtClean="0"/>
              <a:t>.</a:t>
            </a:r>
          </a:p>
          <a:p>
            <a:pPr lvl="1"/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15:</a:t>
            </a:r>
            <a:r>
              <a:rPr lang="en-US" dirty="0" smtClean="0"/>
              <a:t>00:</a:t>
            </a:r>
            <a:r>
              <a:rPr lang="en-US" dirty="0" smtClean="0"/>
              <a:t> Beam back in </a:t>
            </a:r>
            <a:r>
              <a:rPr lang="en-US" dirty="0" smtClean="0"/>
              <a:t>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Injection setup in the </a:t>
            </a:r>
            <a:r>
              <a:rPr lang="en-US" dirty="0" err="1" smtClean="0"/>
              <a:t>LHC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Loss map studies in IR3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looks good at 450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GeV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;</a:t>
            </a:r>
          </a:p>
          <a:p>
            <a:pPr lvl="1"/>
            <a:r>
              <a:rPr lang="en-US" dirty="0" smtClean="0"/>
              <a:t>Tested </a:t>
            </a:r>
            <a:r>
              <a:rPr lang="en-US" dirty="0" smtClean="0"/>
              <a:t>Radial-Loop using external </a:t>
            </a:r>
            <a:r>
              <a:rPr lang="en-US" dirty="0" err="1" smtClean="0"/>
              <a:t>RF</a:t>
            </a:r>
            <a:r>
              <a:rPr lang="en-US" dirty="0" smtClean="0"/>
              <a:t> frequency </a:t>
            </a:r>
            <a:r>
              <a:rPr lang="en-US" dirty="0" smtClean="0"/>
              <a:t>trims;</a:t>
            </a:r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</a:t>
            </a:r>
            <a:r>
              <a:rPr lang="en-US" dirty="0" smtClean="0"/>
              <a:t>sday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Orbit </a:t>
            </a:r>
            <a:r>
              <a:rPr lang="en-US" dirty="0" smtClean="0"/>
              <a:t>difference with respect to collimator reference at end of ramp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1" y="1840405"/>
            <a:ext cx="8927148" cy="357085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Orbit </a:t>
            </a:r>
            <a:r>
              <a:rPr lang="en-US" dirty="0" smtClean="0"/>
              <a:t>difference with respect to collimator reference after +15 Hz </a:t>
            </a:r>
            <a:r>
              <a:rPr lang="en-US" dirty="0" err="1" smtClean="0"/>
              <a:t>RF</a:t>
            </a:r>
            <a:r>
              <a:rPr lang="en-US" dirty="0" smtClean="0"/>
              <a:t> trim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87" y="1964106"/>
            <a:ext cx="9174387" cy="36697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Orbit </a:t>
            </a:r>
            <a:r>
              <a:rPr lang="en-US" dirty="0" smtClean="0"/>
              <a:t>difference with respect to collimator reference after +15 Hz </a:t>
            </a:r>
            <a:r>
              <a:rPr lang="en-US" dirty="0" err="1" smtClean="0"/>
              <a:t>RF</a:t>
            </a:r>
            <a:r>
              <a:rPr lang="en-US" dirty="0" smtClean="0"/>
              <a:t> trim and several corrections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" y="2029575"/>
            <a:ext cx="9103896" cy="364155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48 bunches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 in both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beam:</a:t>
            </a:r>
          </a:p>
          <a:p>
            <a:pPr>
              <a:buNone/>
            </a:pPr>
            <a:r>
              <a:rPr lang="en-US" dirty="0" smtClean="0"/>
              <a:t>     Initial</a:t>
            </a:r>
          </a:p>
          <a:p>
            <a:pPr>
              <a:buNone/>
            </a:pPr>
            <a:r>
              <a:rPr lang="en-US" dirty="0" smtClean="0"/>
              <a:t>     Luminosity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01" y="755441"/>
            <a:ext cx="6983613" cy="59414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Morning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Keep physics fill until noon.</a:t>
            </a:r>
          </a:p>
          <a:p>
            <a:pPr lvl="1">
              <a:buNone/>
            </a:pPr>
            <a:r>
              <a:rPr lang="en-US" dirty="0" smtClean="0"/>
              <a:t>     </a:t>
            </a:r>
            <a:endParaRPr lang="en-US" dirty="0" smtClean="0"/>
          </a:p>
          <a:p>
            <a:pPr lvl="0"/>
            <a:r>
              <a:rPr lang="en-US" dirty="0" smtClean="0"/>
              <a:t>E</a:t>
            </a:r>
            <a:r>
              <a:rPr lang="en-US" dirty="0" smtClean="0"/>
              <a:t>arly afternoon: End of fill studies:</a:t>
            </a:r>
          </a:p>
          <a:p>
            <a:pPr lvl="1"/>
            <a:r>
              <a:rPr lang="en-US" dirty="0" smtClean="0"/>
              <a:t>damper &amp; </a:t>
            </a:r>
            <a:r>
              <a:rPr lang="en-US" dirty="0" err="1" smtClean="0"/>
              <a:t>lumi</a:t>
            </a:r>
            <a:r>
              <a:rPr lang="en-US" dirty="0" smtClean="0"/>
              <a:t> scan.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Late afternoon &amp; over night:</a:t>
            </a:r>
            <a:endParaRPr lang="en-US" dirty="0" smtClean="0"/>
          </a:p>
          <a:p>
            <a:pPr lvl="1"/>
            <a:r>
              <a:rPr lang="en-US" dirty="0" smtClean="0"/>
              <a:t>New Physics Fill with </a:t>
            </a:r>
            <a:r>
              <a:rPr lang="en-US" dirty="0" smtClean="0"/>
              <a:t>48 </a:t>
            </a:r>
            <a:r>
              <a:rPr lang="en-US" dirty="0" smtClean="0"/>
              <a:t>bunches per beam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Weekend:</a:t>
            </a:r>
          </a:p>
          <a:p>
            <a:pPr lvl="1"/>
            <a:r>
              <a:rPr lang="en-US" dirty="0" smtClean="0"/>
              <a:t>Physics Fills </a:t>
            </a:r>
            <a:r>
              <a:rPr lang="en-US" smtClean="0"/>
              <a:t>with </a:t>
            </a:r>
            <a:r>
              <a:rPr lang="en-US" smtClean="0"/>
              <a:t>48 </a:t>
            </a:r>
            <a:r>
              <a:rPr lang="en-US" dirty="0" smtClean="0"/>
              <a:t>bunches per beam.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</a:t>
            </a:r>
            <a:r>
              <a:rPr lang="en-US" dirty="0" smtClean="0"/>
              <a:t>day 20.8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Open Issues for next Technical Stop:</a:t>
            </a:r>
          </a:p>
          <a:p>
            <a:pPr lvl="1"/>
            <a:r>
              <a:rPr lang="en-US" dirty="0" smtClean="0"/>
              <a:t>CMS cooling for central tracker.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Ion pumps in dump line </a:t>
            </a:r>
            <a:r>
              <a:rPr lang="en-US" dirty="0" err="1" smtClean="0"/>
              <a:t>MKB</a:t>
            </a:r>
            <a:r>
              <a:rPr lang="en-US" dirty="0" smtClean="0"/>
              <a:t> (B2 only 4 out of 8 pumps working; few days intervention).</a:t>
            </a:r>
          </a:p>
          <a:p>
            <a:pPr lvl="1"/>
            <a:r>
              <a:rPr lang="en-US" dirty="0" err="1" smtClean="0"/>
              <a:t>BLM</a:t>
            </a:r>
            <a:r>
              <a:rPr lang="en-US" dirty="0" smtClean="0"/>
              <a:t> racks (in buildings SR1 and SR5 and both at position BY02): would like to correct the way the power cable for the multi-plug arrives inside the rack. </a:t>
            </a:r>
          </a:p>
          <a:p>
            <a:pPr lvl="1"/>
            <a:r>
              <a:rPr lang="en-US" dirty="0" err="1" smtClean="0"/>
              <a:t>QPS</a:t>
            </a:r>
            <a:r>
              <a:rPr lang="en-US" dirty="0" smtClean="0"/>
              <a:t> boards: several boards had to switch from channel A to </a:t>
            </a:r>
            <a:r>
              <a:rPr lang="en-US" dirty="0" err="1" smtClean="0"/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Access team to replace </a:t>
            </a:r>
            <a:r>
              <a:rPr lang="en-US" dirty="0" err="1" smtClean="0"/>
              <a:t>oxydized</a:t>
            </a:r>
            <a:r>
              <a:rPr lang="en-US" dirty="0" smtClean="0"/>
              <a:t> connectors for PAD-PX24 (3 hours).</a:t>
            </a:r>
          </a:p>
          <a:p>
            <a:pPr lvl="1"/>
            <a:r>
              <a:rPr lang="en-US" dirty="0" smtClean="0"/>
              <a:t>CV needs to replace a motorization of the water valve of the sector 56 (3h).</a:t>
            </a:r>
          </a:p>
          <a:p>
            <a:pPr lvl="1"/>
            <a:r>
              <a:rPr lang="en-US" dirty="0" smtClean="0"/>
              <a:t>RCBH18.R7B2 – Miguel </a:t>
            </a:r>
            <a:r>
              <a:rPr lang="en-US" dirty="0" err="1" smtClean="0"/>
              <a:t>Cerqueira</a:t>
            </a:r>
            <a:r>
              <a:rPr lang="en-US" dirty="0" smtClean="0"/>
              <a:t> </a:t>
            </a:r>
            <a:r>
              <a:rPr lang="en-US" dirty="0" err="1" smtClean="0"/>
              <a:t>Bastos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33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16:45</a:t>
            </a:r>
            <a:r>
              <a:rPr lang="en-US" dirty="0" smtClean="0"/>
              <a:t>: MPS fault in 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beam for 1 hour;</a:t>
            </a:r>
          </a:p>
          <a:p>
            <a:pPr lvl="1"/>
            <a:r>
              <a:rPr lang="en-US" dirty="0" smtClean="0"/>
              <a:t>Second loss map measurement;</a:t>
            </a:r>
          </a:p>
          <a:p>
            <a:pPr lvl="1"/>
            <a:r>
              <a:rPr lang="en-US" dirty="0" smtClean="0"/>
              <a:t>Dispersion measurement at 450 </a:t>
            </a:r>
            <a:r>
              <a:rPr lang="en-US" dirty="0" err="1" smtClean="0"/>
              <a:t>GeV</a:t>
            </a:r>
            <a:r>
              <a:rPr lang="en-US" dirty="0" smtClean="0"/>
              <a:t> for Beam2;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18:15: Inject nominal bunches for </a:t>
            </a:r>
            <a:r>
              <a:rPr lang="en-US" dirty="0" err="1" smtClean="0"/>
              <a:t>Q</a:t>
            </a:r>
            <a:r>
              <a:rPr lang="en-US" dirty="0" smtClean="0"/>
              <a:t>-feedback &amp; Damper studies:</a:t>
            </a:r>
          </a:p>
          <a:p>
            <a:pPr lvl="1"/>
            <a:r>
              <a:rPr lang="en-US" dirty="0" smtClean="0"/>
              <a:t>Initial problems with </a:t>
            </a:r>
            <a:r>
              <a:rPr lang="en-US" dirty="0" err="1" smtClean="0"/>
              <a:t>BQM</a:t>
            </a:r>
            <a:r>
              <a:rPr lang="en-US" dirty="0" smtClean="0"/>
              <a:t> (</a:t>
            </a:r>
            <a:r>
              <a:rPr lang="en-US" dirty="0" err="1" smtClean="0"/>
              <a:t>SPS</a:t>
            </a:r>
            <a:r>
              <a:rPr lang="en-US" dirty="0" smtClean="0"/>
              <a:t> used old bunch structure);</a:t>
            </a:r>
          </a:p>
          <a:p>
            <a:pPr lvl="1"/>
            <a:r>
              <a:rPr lang="en-US" dirty="0" smtClean="0"/>
              <a:t>Observe some ‘odd’ excitations in horizontal BBQ for B2;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PLL</a:t>
            </a:r>
            <a:r>
              <a:rPr lang="en-US" dirty="0" smtClean="0"/>
              <a:t> and BBQ spectra with different damper gains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good result for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PLL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measurements;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19:10</a:t>
            </a:r>
            <a:r>
              <a:rPr lang="en-US" dirty="0" smtClean="0"/>
              <a:t>:</a:t>
            </a:r>
            <a:r>
              <a:rPr lang="en-US" dirty="0" smtClean="0"/>
              <a:t> Dump beams to prepare new fill:</a:t>
            </a:r>
          </a:p>
          <a:p>
            <a:pPr lvl="1"/>
            <a:r>
              <a:rPr lang="en-US" dirty="0" err="1" smtClean="0"/>
              <a:t>XPOC</a:t>
            </a:r>
            <a:r>
              <a:rPr lang="en-US" dirty="0" smtClean="0"/>
              <a:t> error due to losses at </a:t>
            </a:r>
            <a:r>
              <a:rPr lang="en-US" dirty="0" err="1" smtClean="0"/>
              <a:t>TCDS</a:t>
            </a:r>
            <a:r>
              <a:rPr lang="en-US" dirty="0" smtClean="0"/>
              <a:t> Beam1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BLM</a:t>
            </a:r>
            <a:r>
              <a:rPr lang="en-US" dirty="0" smtClean="0">
                <a:sym typeface="Wingdings"/>
              </a:rPr>
              <a:t> thresholds for new – shorter bunch spacing?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</a:t>
            </a:r>
            <a:r>
              <a:rPr lang="en-US" dirty="0" smtClean="0"/>
              <a:t>sday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Horizontal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BBQ for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Beam2: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66" y="834364"/>
            <a:ext cx="6944334" cy="580773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36463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Dispersion measurements: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03" y="1139181"/>
            <a:ext cx="7406181" cy="54374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36463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Dispersion measurements: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31" y="1128117"/>
            <a:ext cx="7510425" cy="551398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19:45</a:t>
            </a:r>
            <a:r>
              <a:rPr lang="en-US" dirty="0" smtClean="0"/>
              <a:t>: </a:t>
            </a:r>
            <a:r>
              <a:rPr lang="en-US" dirty="0" smtClean="0"/>
              <a:t>Start preparation of Physics fill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20:30: Injection finished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4.5 10</a:t>
            </a:r>
            <a:r>
              <a:rPr lang="en-US" baseline="30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protons per beam in 48 bunches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e</a:t>
            </a:r>
            <a:r>
              <a:rPr lang="en-US" baseline="-25000" dirty="0" smtClean="0"/>
              <a:t>x1</a:t>
            </a:r>
            <a:r>
              <a:rPr lang="en-US" dirty="0" smtClean="0"/>
              <a:t> = 2.9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y1</a:t>
            </a:r>
            <a:r>
              <a:rPr lang="en-US" dirty="0" smtClean="0"/>
              <a:t> = 2.9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x2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3.3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y2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21:00: Start ramp;</a:t>
            </a:r>
          </a:p>
          <a:p>
            <a:pPr lvl="1"/>
            <a:r>
              <a:rPr lang="en-US" dirty="0" smtClean="0"/>
              <a:t>21:40: End ramp;</a:t>
            </a:r>
          </a:p>
          <a:p>
            <a:pPr lvl="1"/>
            <a:r>
              <a:rPr lang="en-US" dirty="0" smtClean="0"/>
              <a:t>22:20: Start Squeeze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Initial luminosity:     </a:t>
            </a:r>
            <a:r>
              <a:rPr lang="en-US" dirty="0" err="1" smtClean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 = 6.65 10</a:t>
            </a:r>
            <a:r>
              <a:rPr lang="en-US" baseline="30000" dirty="0" smtClean="0">
                <a:solidFill>
                  <a:srgbClr val="008000"/>
                </a:solidFill>
              </a:rPr>
              <a:t>30</a:t>
            </a:r>
            <a:r>
              <a:rPr lang="en-US" dirty="0" smtClean="0">
                <a:solidFill>
                  <a:srgbClr val="008000"/>
                </a:solidFill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</a:rPr>
              <a:t>-2 </a:t>
            </a:r>
            <a:r>
              <a:rPr lang="en-US" dirty="0" smtClean="0">
                <a:solidFill>
                  <a:srgbClr val="008000"/>
                </a:solidFill>
              </a:rPr>
              <a:t>sec</a:t>
            </a:r>
            <a:r>
              <a:rPr lang="en-US" baseline="30000" dirty="0" smtClean="0">
                <a:solidFill>
                  <a:srgbClr val="008000"/>
                </a:solidFill>
              </a:rPr>
              <a:t>-1</a:t>
            </a:r>
            <a:r>
              <a:rPr lang="en-US" dirty="0" smtClean="0">
                <a:solidFill>
                  <a:srgbClr val="008000"/>
                </a:solidFill>
              </a:rPr>
              <a:t>;</a:t>
            </a:r>
          </a:p>
          <a:p>
            <a:pPr lvl="1"/>
            <a:r>
              <a:rPr lang="en-US" dirty="0" smtClean="0"/>
              <a:t>23:30: Stable </a:t>
            </a:r>
            <a:r>
              <a:rPr lang="en-US" dirty="0" smtClean="0"/>
              <a:t>physics</a:t>
            </a:r>
            <a:r>
              <a:rPr lang="en-US" dirty="0" smtClean="0"/>
              <a:t>; </a:t>
            </a:r>
            <a:r>
              <a:rPr lang="en-US" dirty="0" err="1" smtClean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</a:rPr>
              <a:t>6.15 </a:t>
            </a:r>
            <a:r>
              <a:rPr lang="en-US" dirty="0" smtClean="0">
                <a:solidFill>
                  <a:srgbClr val="008000"/>
                </a:solidFill>
              </a:rPr>
              <a:t>10</a:t>
            </a:r>
            <a:r>
              <a:rPr lang="en-US" baseline="30000" dirty="0" smtClean="0">
                <a:solidFill>
                  <a:srgbClr val="008000"/>
                </a:solidFill>
              </a:rPr>
              <a:t>30</a:t>
            </a:r>
            <a:r>
              <a:rPr lang="en-US" dirty="0" smtClean="0">
                <a:solidFill>
                  <a:srgbClr val="008000"/>
                </a:solidFill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</a:rPr>
              <a:t>-2 </a:t>
            </a:r>
            <a:r>
              <a:rPr lang="en-US" dirty="0" smtClean="0">
                <a:solidFill>
                  <a:srgbClr val="008000"/>
                </a:solidFill>
              </a:rPr>
              <a:t>sec</a:t>
            </a:r>
            <a:r>
              <a:rPr lang="en-US" baseline="30000" dirty="0" smtClean="0">
                <a:solidFill>
                  <a:srgbClr val="008000"/>
                </a:solidFill>
              </a:rPr>
              <a:t>-1</a:t>
            </a:r>
            <a:r>
              <a:rPr lang="en-US" dirty="0" smtClean="0">
                <a:solidFill>
                  <a:srgbClr val="00800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integrated luminosity = 160 nb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-1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after 9 hours;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</a:t>
            </a:r>
            <a:r>
              <a:rPr lang="en-US" dirty="0" smtClean="0"/>
              <a:t>sday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48 bunches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 in both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beam: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56" y="950227"/>
            <a:ext cx="7160744" cy="569187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48 bunches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 in both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beam: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21" y="732667"/>
            <a:ext cx="7022893" cy="597490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Feedback</a:t>
            </a:r>
            <a:r>
              <a:rPr lang="en-US" dirty="0" smtClean="0"/>
              <a:t> during</a:t>
            </a:r>
            <a:r>
              <a:rPr lang="en-US" dirty="0" smtClean="0"/>
              <a:t> </a:t>
            </a:r>
            <a:r>
              <a:rPr lang="en-US" dirty="0" smtClean="0"/>
              <a:t>ramp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</a:t>
            </a:r>
            <a:r>
              <a:rPr lang="en-US" dirty="0" smtClean="0"/>
              <a:t>day 19.8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" y="1466532"/>
            <a:ext cx="9141640" cy="512240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23351</TotalTime>
  <Words>740</Words>
  <Application>Microsoft Macintosh PowerPoint</Application>
  <PresentationFormat>On-screen Show (4:3)</PresentationFormat>
  <Paragraphs>149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Thursday 19.8.</vt:lpstr>
      <vt:lpstr>Friday 20.8.</vt:lpstr>
      <vt:lpstr>Week 33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430</cp:revision>
  <dcterms:created xsi:type="dcterms:W3CDTF">2010-08-19T04:51:42Z</dcterms:created>
  <dcterms:modified xsi:type="dcterms:W3CDTF">2010-08-20T08:10:00Z</dcterms:modified>
</cp:coreProperties>
</file>