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Default Extension="gif" ContentType="image/gif"/>
  <Override PartName="/ppt/notesSlides/notesSlide5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89" r:id="rId2"/>
    <p:sldId id="302" r:id="rId3"/>
    <p:sldId id="304" r:id="rId4"/>
    <p:sldId id="303" r:id="rId5"/>
    <p:sldId id="305" r:id="rId6"/>
    <p:sldId id="306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5/4/10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03:</a:t>
            </a:r>
            <a:r>
              <a:rPr lang="en-US" dirty="0" smtClean="0"/>
              <a:t>0</a:t>
            </a:r>
            <a:r>
              <a:rPr lang="en-US" dirty="0" smtClean="0"/>
              <a:t>0:Start preparation of new physics fill: </a:t>
            </a:r>
          </a:p>
          <a:p>
            <a:pPr lvl="1"/>
            <a:r>
              <a:rPr lang="en-US" dirty="0" smtClean="0"/>
              <a:t>03:00: Start Pre-</a:t>
            </a:r>
            <a:r>
              <a:rPr lang="en-US" dirty="0" err="1" smtClean="0"/>
              <a:t>cylce</a:t>
            </a:r>
            <a:r>
              <a:rPr lang="en-US" dirty="0" smtClean="0"/>
              <a:t> after </a:t>
            </a:r>
            <a:r>
              <a:rPr lang="en-US" dirty="0" err="1" smtClean="0"/>
              <a:t>LBDS</a:t>
            </a:r>
            <a:r>
              <a:rPr lang="en-US" dirty="0" smtClean="0"/>
              <a:t> setup studies</a:t>
            </a:r>
          </a:p>
          <a:p>
            <a:pPr lvl="1"/>
            <a:r>
              <a:rPr lang="en-US" dirty="0" smtClean="0"/>
              <a:t>04:50: End of Pre-</a:t>
            </a:r>
            <a:r>
              <a:rPr lang="en-US" dirty="0" err="1" smtClean="0"/>
              <a:t>cylces</a:t>
            </a:r>
            <a:endParaRPr lang="en-US" dirty="0" smtClean="0"/>
          </a:p>
          <a:p>
            <a:pPr lvl="1"/>
            <a:r>
              <a:rPr lang="en-US" dirty="0" smtClean="0"/>
              <a:t>08:00: Start of ramp</a:t>
            </a:r>
          </a:p>
          <a:p>
            <a:pPr lvl="1"/>
            <a:r>
              <a:rPr lang="en-US" dirty="0" smtClean="0"/>
              <a:t>08:30: Ramp finished &amp; start squeeze</a:t>
            </a:r>
          </a:p>
          <a:p>
            <a:pPr lvl="1"/>
            <a:r>
              <a:rPr lang="en-US" dirty="0" smtClean="0"/>
              <a:t>09:20: Separation bumps collapsed</a:t>
            </a:r>
          </a:p>
          <a:p>
            <a:pPr lvl="1"/>
            <a:r>
              <a:rPr lang="en-US" dirty="0" smtClean="0"/>
              <a:t>09:30: Collimators in ‘Stable Beam’ conditions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09:40: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conditions lost in S23.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maintain was lost </a:t>
            </a:r>
            <a:r>
              <a:rPr lang="en-US" dirty="0" smtClean="0"/>
              <a:t>in </a:t>
            </a:r>
            <a:r>
              <a:rPr lang="en-US" dirty="0" smtClean="0"/>
              <a:t>S23 </a:t>
            </a:r>
            <a:r>
              <a:rPr lang="en-US" dirty="0" smtClean="0"/>
              <a:t>for 6 seconds. </a:t>
            </a:r>
            <a:r>
              <a:rPr lang="en-US" dirty="0" err="1" smtClean="0"/>
              <a:t>RB</a:t>
            </a:r>
            <a:r>
              <a:rPr lang="en-US" dirty="0" smtClean="0"/>
              <a:t> went into slow power abort , </a:t>
            </a:r>
            <a:r>
              <a:rPr lang="en-US" dirty="0" err="1" smtClean="0"/>
              <a:t>RQD/RQF</a:t>
            </a:r>
            <a:r>
              <a:rPr lang="en-US" dirty="0" smtClean="0"/>
              <a:t> tripped, and some other </a:t>
            </a:r>
            <a:r>
              <a:rPr lang="en-US" dirty="0" err="1" smtClean="0"/>
              <a:t>citcuits</a:t>
            </a:r>
            <a:r>
              <a:rPr lang="en-US" dirty="0" smtClean="0"/>
              <a:t> also tripped. Beams </a:t>
            </a:r>
            <a:r>
              <a:rPr lang="en-US" dirty="0" smtClean="0"/>
              <a:t>lost.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12:40: Beams back at injection settings and Starting Collimation verifications:</a:t>
            </a:r>
          </a:p>
          <a:p>
            <a:pPr lvl="1"/>
            <a:r>
              <a:rPr lang="en-US" dirty="0" smtClean="0"/>
              <a:t>Initial problems with over injection (10</a:t>
            </a:r>
            <a:r>
              <a:rPr lang="en-US" baseline="30000" dirty="0" smtClean="0"/>
              <a:t>11</a:t>
            </a:r>
            <a:r>
              <a:rPr lang="en-US" dirty="0" smtClean="0"/>
              <a:t> / bunch by 14:00)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Summary</a:t>
            </a:r>
            <a:r>
              <a:rPr lang="en-US" dirty="0" smtClean="0"/>
              <a:t> of Collimation studies (10</a:t>
            </a:r>
            <a:r>
              <a:rPr lang="en-US" baseline="30000" dirty="0" smtClean="0"/>
              <a:t>11</a:t>
            </a:r>
            <a:r>
              <a:rPr lang="en-US" dirty="0" smtClean="0"/>
              <a:t> / </a:t>
            </a:r>
            <a:r>
              <a:rPr lang="en-US" dirty="0" smtClean="0"/>
              <a:t>bunch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Loaded collimation settings at 450 </a:t>
            </a:r>
            <a:r>
              <a:rPr lang="en-US" dirty="0" err="1" smtClean="0"/>
              <a:t>GeV</a:t>
            </a:r>
            <a:r>
              <a:rPr lang="en-US" dirty="0" smtClean="0"/>
              <a:t> for nominal bunch </a:t>
            </a:r>
            <a:r>
              <a:rPr lang="en-US" dirty="0" smtClean="0"/>
              <a:t>intensity from yesterday (improved </a:t>
            </a:r>
            <a:r>
              <a:rPr lang="en-US" dirty="0" smtClean="0"/>
              <a:t>beam-based calibration </a:t>
            </a:r>
            <a:r>
              <a:rPr lang="en-US" dirty="0" smtClean="0"/>
              <a:t>method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higher </a:t>
            </a:r>
            <a:r>
              <a:rPr lang="en-US" dirty="0" smtClean="0"/>
              <a:t>accuracy with increased intensity and correction for halo cuts during </a:t>
            </a:r>
            <a:r>
              <a:rPr lang="en-US" dirty="0" smtClean="0"/>
              <a:t>setup).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We provoked stored beam losses in </a:t>
            </a:r>
            <a:r>
              <a:rPr lang="en-US" dirty="0" err="1" smtClean="0"/>
              <a:t>H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 and off-momentum (positive and negative) for beam 1 and beam 2. Separate loss maps recorded.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Results looked fully OK in preliminary visual inspection, but further detailed analysis required.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uch </a:t>
            </a:r>
            <a:r>
              <a:rPr lang="en-US" dirty="0" smtClean="0"/>
              <a:t>lower (invisible) losses in tertiary collimators. Like expected in simulations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All collimators set back to previous settings in the end (low bunch intensity).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Did not perform beam scraping for additional cross-checks of beam size and beta at the collimators. To be done later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Summary</a:t>
            </a:r>
            <a:r>
              <a:rPr lang="en-US" dirty="0" smtClean="0"/>
              <a:t> of </a:t>
            </a:r>
            <a:r>
              <a:rPr lang="en-US" dirty="0" err="1" smtClean="0"/>
              <a:t>BLM</a:t>
            </a:r>
            <a:r>
              <a:rPr lang="en-US" dirty="0" smtClean="0"/>
              <a:t> response studies (10</a:t>
            </a:r>
            <a:r>
              <a:rPr lang="en-US" baseline="30000" dirty="0" smtClean="0"/>
              <a:t>11</a:t>
            </a:r>
            <a:r>
              <a:rPr lang="en-US" dirty="0" smtClean="0"/>
              <a:t> / </a:t>
            </a:r>
            <a:r>
              <a:rPr lang="en-US" dirty="0" smtClean="0"/>
              <a:t>bunch</a:t>
            </a:r>
            <a:r>
              <a:rPr lang="en-US" dirty="0" smtClean="0"/>
              <a:t>): </a:t>
            </a:r>
          </a:p>
          <a:p>
            <a:pPr lvl="1">
              <a:buFontTx/>
              <a:buChar char="-"/>
            </a:pPr>
            <a:r>
              <a:rPr lang="en-US" dirty="0" smtClean="0"/>
              <a:t>Moved </a:t>
            </a:r>
            <a:r>
              <a:rPr lang="en-US" dirty="0" smtClean="0"/>
              <a:t>in TCP's and two last </a:t>
            </a:r>
            <a:r>
              <a:rPr lang="en-US" dirty="0" err="1" smtClean="0"/>
              <a:t>TCLA's</a:t>
            </a:r>
            <a:r>
              <a:rPr lang="en-US" dirty="0" smtClean="0"/>
              <a:t> in IR3 to intercept injected pilot </a:t>
            </a:r>
            <a:r>
              <a:rPr lang="en-US" dirty="0" smtClean="0"/>
              <a:t>bunch for </a:t>
            </a:r>
            <a:r>
              <a:rPr lang="en-US" dirty="0" err="1" smtClean="0"/>
              <a:t>BLM</a:t>
            </a:r>
            <a:r>
              <a:rPr lang="en-US" dirty="0" smtClean="0"/>
              <a:t> response </a:t>
            </a:r>
            <a:r>
              <a:rPr lang="en-US" dirty="0" smtClean="0"/>
              <a:t>studies. 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Dump </a:t>
            </a:r>
            <a:r>
              <a:rPr lang="en-US" dirty="0" smtClean="0"/>
              <a:t>of injected beam onto collimators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to verify filter settings on </a:t>
            </a:r>
            <a:r>
              <a:rPr lang="en-US" dirty="0" err="1" smtClean="0"/>
              <a:t>TCPs</a:t>
            </a:r>
            <a:r>
              <a:rPr lang="en-US" dirty="0" smtClean="0"/>
              <a:t> in IP3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to test the signal </a:t>
            </a:r>
            <a:r>
              <a:rPr lang="en-US" dirty="0" err="1" smtClean="0"/>
              <a:t>responce</a:t>
            </a:r>
            <a:r>
              <a:rPr lang="en-US" dirty="0" smtClean="0"/>
              <a:t> of </a:t>
            </a:r>
            <a:r>
              <a:rPr lang="en-US" dirty="0" err="1" smtClean="0"/>
              <a:t>BLM</a:t>
            </a:r>
            <a:r>
              <a:rPr lang="en-US" dirty="0" smtClean="0"/>
              <a:t> monitors left of </a:t>
            </a:r>
            <a:r>
              <a:rPr lang="en-US" dirty="0" smtClean="0"/>
              <a:t>IP3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17</a:t>
            </a:r>
            <a:r>
              <a:rPr lang="en-US" dirty="0" smtClean="0"/>
              <a:t>:</a:t>
            </a:r>
            <a:r>
              <a:rPr lang="en-US" dirty="0" smtClean="0"/>
              <a:t>2</a:t>
            </a:r>
            <a:r>
              <a:rPr lang="en-US" dirty="0" smtClean="0"/>
              <a:t>0: End of Collimation setup &amp; preparation of physics fill: </a:t>
            </a:r>
          </a:p>
          <a:p>
            <a:pPr lvl="1"/>
            <a:r>
              <a:rPr lang="en-US" dirty="0" smtClean="0"/>
              <a:t>18:50: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measurement:</a:t>
            </a:r>
            <a:br>
              <a:rPr lang="en-US" dirty="0" smtClean="0"/>
            </a:br>
            <a:r>
              <a:rPr lang="en-US" dirty="0" smtClean="0"/>
              <a:t>Injections: B1H 1.83; B1V 1.87; B2H 2.76; B2V 3.3</a:t>
            </a:r>
          </a:p>
          <a:p>
            <a:pPr lvl="1">
              <a:buNone/>
            </a:pPr>
            <a:r>
              <a:rPr lang="en-US" dirty="0" smtClean="0"/>
              <a:t>     B1 = 3.5 10</a:t>
            </a:r>
            <a:r>
              <a:rPr lang="en-US" baseline="30000" dirty="0" smtClean="0"/>
              <a:t>10</a:t>
            </a:r>
            <a:r>
              <a:rPr lang="en-US" dirty="0" smtClean="0"/>
              <a:t>; B2 =  4.1 10</a:t>
            </a:r>
            <a:r>
              <a:rPr lang="en-US" baseline="30000" dirty="0" smtClean="0"/>
              <a:t>10 </a:t>
            </a:r>
            <a:r>
              <a:rPr lang="en-US" dirty="0" smtClean="0"/>
              <a:t>per beam in two bunches</a:t>
            </a:r>
            <a:endParaRPr lang="en-US" dirty="0" smtClean="0"/>
          </a:p>
          <a:p>
            <a:pPr lvl="1"/>
            <a:r>
              <a:rPr lang="en-US" dirty="0" smtClean="0"/>
              <a:t>19:30: Start of </a:t>
            </a:r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20:20: End of Ramp:</a:t>
            </a:r>
          </a:p>
          <a:p>
            <a:pPr lvl="1">
              <a:buNone/>
            </a:pPr>
            <a:r>
              <a:rPr lang="en-US" dirty="0" smtClean="0"/>
              <a:t>     3.5 </a:t>
            </a:r>
            <a:r>
              <a:rPr lang="en-US" dirty="0" err="1" smtClean="0"/>
              <a:t>TeV</a:t>
            </a:r>
            <a:r>
              <a:rPr lang="en-US" dirty="0" smtClean="0"/>
              <a:t>: </a:t>
            </a:r>
            <a:r>
              <a:rPr lang="en-US" dirty="0" smtClean="0"/>
              <a:t>B1H</a:t>
            </a:r>
            <a:r>
              <a:rPr lang="en-US" dirty="0" smtClean="0"/>
              <a:t> 2.6; </a:t>
            </a:r>
            <a:r>
              <a:rPr lang="en-US" dirty="0" smtClean="0"/>
              <a:t>B1V</a:t>
            </a:r>
            <a:r>
              <a:rPr lang="en-US" dirty="0" smtClean="0"/>
              <a:t> 2.7</a:t>
            </a:r>
            <a:r>
              <a:rPr lang="en-US" dirty="0" smtClean="0"/>
              <a:t>; B2H</a:t>
            </a:r>
            <a:r>
              <a:rPr lang="en-US" dirty="0" smtClean="0"/>
              <a:t> 3.6</a:t>
            </a:r>
            <a:r>
              <a:rPr lang="en-US" dirty="0" smtClean="0"/>
              <a:t>; B2V</a:t>
            </a:r>
            <a:r>
              <a:rPr lang="en-US" dirty="0" smtClean="0"/>
              <a:t> 4.0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50% - 25% increase</a:t>
            </a:r>
            <a:endParaRPr lang="en-US" dirty="0" smtClean="0"/>
          </a:p>
          <a:p>
            <a:pPr lvl="1"/>
            <a:r>
              <a:rPr lang="en-US" dirty="0" smtClean="0"/>
              <a:t>20:</a:t>
            </a:r>
            <a:r>
              <a:rPr lang="en-US" dirty="0" smtClean="0"/>
              <a:t>4</a:t>
            </a:r>
            <a:r>
              <a:rPr lang="en-US" dirty="0" smtClean="0"/>
              <a:t>0: Separation bumps collapsed</a:t>
            </a:r>
          </a:p>
          <a:p>
            <a:pPr lvl="1"/>
            <a:r>
              <a:rPr lang="en-US" dirty="0" smtClean="0"/>
              <a:t>21:20: Starting squeeze</a:t>
            </a:r>
          </a:p>
          <a:p>
            <a:pPr lvl="1"/>
            <a:r>
              <a:rPr lang="en-US" dirty="0" smtClean="0"/>
              <a:t>22:24: Collimators in ‘Stable Beam’ conditions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Coll</a:t>
            </a:r>
            <a:r>
              <a:rPr lang="en-US" dirty="0" smtClean="0"/>
              <a:t>: </a:t>
            </a:r>
            <a:r>
              <a:rPr lang="en-US" dirty="0" smtClean="0"/>
              <a:t>B1H</a:t>
            </a:r>
            <a:r>
              <a:rPr lang="en-US" dirty="0" smtClean="0"/>
              <a:t> 3.0; </a:t>
            </a:r>
            <a:r>
              <a:rPr lang="en-US" dirty="0" smtClean="0"/>
              <a:t>B1V</a:t>
            </a:r>
            <a:r>
              <a:rPr lang="en-US" dirty="0" smtClean="0"/>
              <a:t> 3.0; </a:t>
            </a:r>
            <a:r>
              <a:rPr lang="en-US" dirty="0" smtClean="0"/>
              <a:t>B2H </a:t>
            </a:r>
            <a:r>
              <a:rPr lang="en-US" dirty="0" smtClean="0"/>
              <a:t>3.8; </a:t>
            </a:r>
            <a:r>
              <a:rPr lang="en-US" dirty="0" smtClean="0"/>
              <a:t>B2V</a:t>
            </a:r>
            <a:r>
              <a:rPr lang="en-US" dirty="0" smtClean="0"/>
              <a:t> 3.7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ca. </a:t>
            </a:r>
            <a:r>
              <a:rPr lang="en-US" dirty="0" smtClean="0">
                <a:sym typeface="Wingdings"/>
              </a:rPr>
              <a:t>5% </a:t>
            </a:r>
            <a:r>
              <a:rPr lang="en-US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10% </a:t>
            </a:r>
            <a:r>
              <a:rPr lang="en-US" dirty="0" smtClean="0">
                <a:sym typeface="Wingdings"/>
              </a:rPr>
              <a:t>increase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Lifetimes: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lifetim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38" y="1166287"/>
            <a:ext cx="8171162" cy="547581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Lifetimes: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</a:t>
            </a:r>
            <a:r>
              <a:rPr lang="en-US" dirty="0" smtClean="0"/>
              <a:t>ay 8.5.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Squeeze-2m.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82" y="762000"/>
            <a:ext cx="7342978" cy="2932093"/>
          </a:xfrm>
          <a:prstGeom prst="rect">
            <a:avLst/>
          </a:prstGeom>
        </p:spPr>
      </p:pic>
      <p:pic>
        <p:nvPicPr>
          <p:cNvPr id="8" name="Picture 7" descr="Squeeze-2m.b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83" y="3694093"/>
            <a:ext cx="7370018" cy="294800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en-US" dirty="0" smtClean="0"/>
              <a:t>lan </a:t>
            </a:r>
            <a:r>
              <a:rPr lang="en-US" dirty="0" smtClean="0"/>
              <a:t>for the day:</a:t>
            </a:r>
            <a:endParaRPr lang="en-US" dirty="0" smtClean="0"/>
          </a:p>
          <a:p>
            <a:pPr lvl="1"/>
            <a:r>
              <a:rPr lang="en-US" dirty="0" smtClean="0"/>
              <a:t>Physics fills!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Plan for</a:t>
            </a:r>
            <a:r>
              <a:rPr lang="en-US" dirty="0" smtClean="0"/>
              <a:t> next week:</a:t>
            </a:r>
            <a:endParaRPr lang="en-US" dirty="0" smtClean="0"/>
          </a:p>
          <a:p>
            <a:pPr lvl="1"/>
            <a:r>
              <a:rPr lang="en-US" dirty="0" smtClean="0"/>
              <a:t>Physics fills!</a:t>
            </a:r>
            <a:endParaRPr lang="en-US" dirty="0" smtClean="0"/>
          </a:p>
          <a:p>
            <a:pPr lvl="1"/>
            <a:r>
              <a:rPr lang="en-US" dirty="0" smtClean="0"/>
              <a:t>cleanup of outstanding issues (</a:t>
            </a:r>
            <a:r>
              <a:rPr lang="en-US" dirty="0" err="1" smtClean="0"/>
              <a:t>LBDS</a:t>
            </a:r>
            <a:r>
              <a:rPr lang="en-US" dirty="0" smtClean="0"/>
              <a:t>, abort gap </a:t>
            </a:r>
            <a:r>
              <a:rPr lang="en-US" smtClean="0"/>
              <a:t>cleaning etc.)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19142</TotalTime>
  <Words>567</Words>
  <Application>Microsoft Macintosh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Saturday 8.5.</vt:lpstr>
      <vt:lpstr>Saturday 8.5.</vt:lpstr>
      <vt:lpstr>Saturday 8.5.</vt:lpstr>
      <vt:lpstr>Saturday 8.5.</vt:lpstr>
      <vt:lpstr>Saturday 8.5.</vt:lpstr>
      <vt:lpstr>Saturday 8.5.</vt:lpstr>
      <vt:lpstr>Sunday 9.5.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208</cp:revision>
  <dcterms:created xsi:type="dcterms:W3CDTF">2010-05-04T10:06:21Z</dcterms:created>
  <dcterms:modified xsi:type="dcterms:W3CDTF">2010-05-09T06:48:48Z</dcterms:modified>
</cp:coreProperties>
</file>