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89" r:id="rId2"/>
    <p:sldId id="288" r:id="rId3"/>
    <p:sldId id="284" r:id="rId4"/>
    <p:sldId id="278" r:id="rId5"/>
    <p:sldId id="264" r:id="rId6"/>
    <p:sldId id="291" r:id="rId7"/>
    <p:sldId id="292" r:id="rId8"/>
    <p:sldId id="287" r:id="rId9"/>
    <p:sldId id="290" r:id="rId10"/>
    <p:sldId id="29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4/16/10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05:30: Physics fill from the night shift</a:t>
            </a:r>
            <a:endParaRPr lang="en-US" dirty="0" smtClean="0"/>
          </a:p>
          <a:p>
            <a:r>
              <a:rPr lang="en-US" dirty="0" smtClean="0"/>
              <a:t>09</a:t>
            </a:r>
            <a:r>
              <a:rPr lang="en-US" dirty="0" smtClean="0"/>
              <a:t>:50: Start squeeze in </a:t>
            </a:r>
            <a:r>
              <a:rPr lang="en-US" dirty="0" err="1" smtClean="0"/>
              <a:t>IR</a:t>
            </a:r>
            <a:r>
              <a:rPr lang="en-US" dirty="0" smtClean="0"/>
              <a:t> 1 &amp; IR5: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:58: Start squeeze in IR8: 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correction using ‘knobs’ for Q5 and Q6 adjustments.</a:t>
            </a:r>
          </a:p>
          <a:p>
            <a:pPr lvl="1"/>
            <a:r>
              <a:rPr lang="en-US" dirty="0" smtClean="0"/>
              <a:t>RQS.A56B2 tripped with a fast power abort at 11:25 when squeezing IP8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probably due to settings in squeeze file</a:t>
            </a:r>
          </a:p>
          <a:p>
            <a:pPr lvl="0"/>
            <a:r>
              <a:rPr lang="en-US" dirty="0" smtClean="0"/>
              <a:t>12:20: Start squeeze in IR2:</a:t>
            </a:r>
            <a:endParaRPr lang="en-US" dirty="0" smtClean="0"/>
          </a:p>
          <a:p>
            <a:r>
              <a:rPr lang="en-US" dirty="0" smtClean="0"/>
              <a:t>14</a:t>
            </a:r>
            <a:r>
              <a:rPr lang="en-US" dirty="0" smtClean="0"/>
              <a:t>:31: Beam dump from </a:t>
            </a:r>
            <a:r>
              <a:rPr lang="en-US" dirty="0" smtClean="0"/>
              <a:t>SIS (missing COD signals):</a:t>
            </a:r>
          </a:p>
          <a:p>
            <a:pPr lvl="1"/>
            <a:r>
              <a:rPr lang="en-US" dirty="0" smtClean="0"/>
              <a:t>Just before we could start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measurements.</a:t>
            </a:r>
          </a:p>
          <a:p>
            <a:pPr lvl="0"/>
            <a:r>
              <a:rPr lang="en-US" dirty="0" smtClean="0"/>
              <a:t>16:30:</a:t>
            </a:r>
            <a:r>
              <a:rPr lang="en-US" dirty="0" smtClean="0"/>
              <a:t> 3 hour access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Quench heater problem in S67</a:t>
            </a:r>
            <a:r>
              <a:rPr lang="en-US" dirty="0" smtClean="0"/>
              <a:t>;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temperature sensor for RQTL9.67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RCBV17</a:t>
            </a:r>
            <a:r>
              <a:rPr lang="en-US" dirty="0" smtClean="0"/>
              <a:t>.L1B1 &amp; RCBV12.L4B1 fixed by </a:t>
            </a:r>
            <a:r>
              <a:rPr lang="en-US" dirty="0" err="1" smtClean="0"/>
              <a:t>EPC</a:t>
            </a:r>
            <a:r>
              <a:rPr lang="en-US" dirty="0" smtClean="0"/>
              <a:t>; CMS</a:t>
            </a:r>
            <a:r>
              <a:rPr lang="en-US" dirty="0" smtClean="0"/>
              <a:t>, ALICE, ATLAS and TOTEM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Compensator </a:t>
            </a:r>
            <a:r>
              <a:rPr lang="en-US" dirty="0" smtClean="0"/>
              <a:t>Pt8 (switch ON)</a:t>
            </a:r>
            <a:r>
              <a:rPr lang="en-US" dirty="0" smtClean="0"/>
              <a:t>;</a:t>
            </a:r>
          </a:p>
          <a:p>
            <a:r>
              <a:rPr lang="en-US" dirty="0" smtClean="0"/>
              <a:t>19:00: Access finished and machine closed:</a:t>
            </a:r>
            <a:endParaRPr lang="en-US" dirty="0" smtClean="0"/>
          </a:p>
          <a:p>
            <a:pPr lvl="1"/>
            <a:r>
              <a:rPr lang="en-US" dirty="0" smtClean="0"/>
              <a:t>Problems closing </a:t>
            </a:r>
            <a:r>
              <a:rPr lang="en-US" dirty="0" smtClean="0"/>
              <a:t>the </a:t>
            </a:r>
            <a:r>
              <a:rPr lang="en-US" dirty="0" smtClean="0"/>
              <a:t>tunnel (sirens); beam only back at 03:00am. 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16.4.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r>
              <a:rPr lang="en-US" dirty="0" smtClean="0"/>
              <a:t>01</a:t>
            </a:r>
            <a:r>
              <a:rPr lang="en-US" dirty="0" smtClean="0"/>
              <a:t>:30</a:t>
            </a:r>
            <a:r>
              <a:rPr lang="en-US" dirty="0" smtClean="0"/>
              <a:t>:</a:t>
            </a:r>
            <a:r>
              <a:rPr lang="en-US" dirty="0" smtClean="0"/>
              <a:t> Beam back.</a:t>
            </a:r>
          </a:p>
          <a:p>
            <a:pPr lvl="1"/>
            <a:r>
              <a:rPr lang="en-US" dirty="0" smtClean="0"/>
              <a:t>01:50:Both beams circulating.</a:t>
            </a:r>
          </a:p>
          <a:p>
            <a:pPr lvl="1"/>
            <a:r>
              <a:rPr lang="en-US" dirty="0" smtClean="0"/>
              <a:t>02:00: starting ramp.</a:t>
            </a:r>
          </a:p>
          <a:p>
            <a:pPr lvl="1"/>
            <a:r>
              <a:rPr lang="en-US" dirty="0" smtClean="0"/>
              <a:t>03:30: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03:55: stable beams.</a:t>
            </a:r>
          </a:p>
          <a:p>
            <a:pPr lvl="1"/>
            <a:r>
              <a:rPr lang="en-US" dirty="0" smtClean="0"/>
              <a:t>05:15: Both beams dumped; perturbation by electrical network?</a:t>
            </a:r>
          </a:p>
          <a:p>
            <a:r>
              <a:rPr lang="en-US" dirty="0" smtClean="0"/>
              <a:t>06: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Preparing new fill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</a:t>
            </a:r>
            <a:r>
              <a:rPr lang="en-US" dirty="0" smtClean="0"/>
              <a:t>day 18.4</a:t>
            </a:r>
            <a:r>
              <a:rPr lang="en-US" dirty="0" smtClean="0"/>
              <a:t>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Plan for the day: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epeat ramp and squeeze procedure at end of </a:t>
            </a:r>
            <a:r>
              <a:rPr lang="en-US" dirty="0" smtClean="0"/>
              <a:t>physics fill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nd of fill studies for establishing ‘stable beam’ conditions with squeezed optics.</a:t>
            </a:r>
          </a:p>
          <a:p>
            <a:pPr lvl="1"/>
            <a:r>
              <a:rPr lang="en-US" dirty="0" smtClean="0"/>
              <a:t>Afternoon: Damper studies</a:t>
            </a:r>
          </a:p>
          <a:p>
            <a:pPr lvl="1"/>
            <a:r>
              <a:rPr lang="en-US" dirty="0" smtClean="0"/>
              <a:t>Physics fill for the night.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r>
              <a:rPr lang="en-US" dirty="0" smtClean="0"/>
              <a:t>06:00: Physics fill from the night shift</a:t>
            </a:r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 smtClean="0"/>
              <a:t>:40: Start squeeze in </a:t>
            </a:r>
            <a:r>
              <a:rPr lang="en-US" dirty="0" err="1" smtClean="0"/>
              <a:t>IR</a:t>
            </a:r>
            <a:r>
              <a:rPr lang="en-US" dirty="0" smtClean="0"/>
              <a:t> 1 &amp; IR5: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 17:10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30 minutes total for squeeze</a:t>
            </a:r>
            <a:endParaRPr lang="en-US" dirty="0" smtClean="0"/>
          </a:p>
          <a:p>
            <a:r>
              <a:rPr lang="en-US" dirty="0" smtClean="0"/>
              <a:t>17:30: Start squeeze in IR8: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 17:55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25 minutes total for squeeze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correction using ‘knobs’ for Q5 and Q6 adjustments done via settings.</a:t>
            </a:r>
          </a:p>
          <a:p>
            <a:pPr lvl="0"/>
            <a:r>
              <a:rPr lang="en-US" dirty="0" smtClean="0"/>
              <a:t>18:05: Start squeeze in IR2:</a:t>
            </a:r>
            <a:endParaRPr lang="en-US" dirty="0" smtClean="0"/>
          </a:p>
          <a:p>
            <a:pPr lvl="1"/>
            <a:r>
              <a:rPr lang="en-US" dirty="0" smtClean="0"/>
              <a:t>Reached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5m </a:t>
            </a:r>
            <a:r>
              <a:rPr lang="en-US" dirty="0" smtClean="0"/>
              <a:t>but</a:t>
            </a:r>
            <a:r>
              <a:rPr lang="en-US" dirty="0" smtClean="0"/>
              <a:t> </a:t>
            </a:r>
            <a:r>
              <a:rPr lang="en-US" dirty="0" smtClean="0"/>
              <a:t>lost </a:t>
            </a:r>
            <a:r>
              <a:rPr lang="en-US" dirty="0" smtClean="0"/>
              <a:t>most of</a:t>
            </a:r>
            <a:r>
              <a:rPr lang="en-US" dirty="0" smtClean="0"/>
              <a:t> </a:t>
            </a:r>
            <a:r>
              <a:rPr lang="en-US" dirty="0" smtClean="0"/>
              <a:t>Beam2</a:t>
            </a:r>
            <a:r>
              <a:rPr lang="en-US" dirty="0" smtClean="0"/>
              <a:t> after </a:t>
            </a:r>
            <a:r>
              <a:rPr lang="en-US" dirty="0" smtClean="0"/>
              <a:t>trip of </a:t>
            </a:r>
            <a:r>
              <a:rPr lang="en-US" dirty="0" err="1" smtClean="0"/>
              <a:t>RQS</a:t>
            </a:r>
            <a:r>
              <a:rPr lang="en-US" dirty="0" smtClean="0"/>
              <a:t> .</a:t>
            </a:r>
            <a:r>
              <a:rPr lang="en-US" dirty="0" smtClean="0"/>
              <a:t>A78B2. </a:t>
            </a:r>
            <a:r>
              <a:rPr lang="en-US" dirty="0" smtClean="0"/>
              <a:t>Caused by too high </a:t>
            </a:r>
            <a:r>
              <a:rPr lang="en-US" dirty="0" err="1" smtClean="0"/>
              <a:t>dV/dt</a:t>
            </a:r>
            <a:r>
              <a:rPr lang="en-US" dirty="0" smtClean="0"/>
              <a:t> in function settings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Continue squeeze with Beam1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change of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–beat during squeeze is small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23:30: Preliminary studies for </a:t>
            </a:r>
            <a:r>
              <a:rPr lang="en-US" dirty="0" err="1" smtClean="0"/>
              <a:t>TCD</a:t>
            </a:r>
            <a:r>
              <a:rPr lang="en-US" dirty="0" smtClean="0"/>
              <a:t> adjustments with Beam1 only  </a:t>
            </a:r>
          </a:p>
          <a:p>
            <a:r>
              <a:rPr lang="en-US" dirty="0" smtClean="0"/>
              <a:t>01:00: Preparing new fill for the night</a:t>
            </a:r>
            <a:endParaRPr lang="en-US" dirty="0" smtClean="0"/>
          </a:p>
          <a:p>
            <a:r>
              <a:rPr lang="en-US" dirty="0" smtClean="0"/>
              <a:t>06:45: Beam dumped:  </a:t>
            </a:r>
          </a:p>
          <a:p>
            <a:pPr lvl="2"/>
            <a:r>
              <a:rPr lang="en-US" dirty="0" smtClean="0"/>
              <a:t>again</a:t>
            </a:r>
            <a:r>
              <a:rPr lang="en-US" dirty="0" smtClean="0"/>
              <a:t> via missing COD signals in SIS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for Beam1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= 2m in IR2 (all other </a:t>
            </a:r>
            <a:r>
              <a:rPr lang="en-US" dirty="0" err="1" smtClean="0"/>
              <a:t>IPS</a:t>
            </a:r>
            <a:r>
              <a:rPr lang="en-US" dirty="0" smtClean="0"/>
              <a:t>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=</a:t>
            </a:r>
            <a:r>
              <a:rPr lang="en-US" dirty="0" smtClean="0"/>
              <a:t> 2m):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314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579" y="1219419"/>
            <a:ext cx="7526421" cy="542268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448" y="732600"/>
            <a:ext cx="8915400" cy="5334000"/>
          </a:xfrm>
        </p:spPr>
        <p:txBody>
          <a:bodyPr/>
          <a:lstStyle/>
          <a:p>
            <a:r>
              <a:rPr lang="en-US" dirty="0" smtClean="0"/>
              <a:t>Losses during AC dipole measurements (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3m in IP2):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011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36829"/>
            <a:ext cx="8276012" cy="540527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r>
              <a:rPr lang="en-US" dirty="0" smtClean="0"/>
              <a:t>09: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Preparing new Physics fill.</a:t>
            </a:r>
          </a:p>
          <a:p>
            <a:pPr lvl="1"/>
            <a:r>
              <a:rPr lang="en-US" dirty="0" smtClean="0"/>
              <a:t>11:30: Stable beam conditions</a:t>
            </a:r>
          </a:p>
          <a:p>
            <a:pPr lvl="1"/>
            <a:r>
              <a:rPr lang="en-US" dirty="0" smtClean="0"/>
              <a:t>followed by luminosity scans in the experiments.</a:t>
            </a:r>
          </a:p>
          <a:p>
            <a:r>
              <a:rPr lang="en-US" dirty="0" smtClean="0"/>
              <a:t>15</a:t>
            </a:r>
            <a:r>
              <a:rPr lang="en-US" dirty="0" smtClean="0"/>
              <a:t>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Beam </a:t>
            </a:r>
            <a:r>
              <a:rPr lang="en-US" dirty="0" smtClean="0"/>
              <a:t>dump via </a:t>
            </a:r>
            <a:r>
              <a:rPr lang="en-US" dirty="0" err="1" smtClean="0"/>
              <a:t>BIC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Lost </a:t>
            </a:r>
            <a:r>
              <a:rPr lang="en-US" dirty="0" err="1" smtClean="0"/>
              <a:t>BLM</a:t>
            </a:r>
            <a:r>
              <a:rPr lang="en-US" dirty="0" smtClean="0"/>
              <a:t> signals in Pt4.</a:t>
            </a:r>
          </a:p>
          <a:p>
            <a:r>
              <a:rPr lang="en-US" dirty="0" smtClean="0"/>
              <a:t>18:30: Preparing new fill for </a:t>
            </a:r>
            <a:r>
              <a:rPr lang="en-US" dirty="0" smtClean="0"/>
              <a:t>squeeze studies.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19:20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starting the ramp with orbit feedback</a:t>
            </a:r>
          </a:p>
          <a:p>
            <a:pPr lvl="1"/>
            <a:r>
              <a:rPr lang="en-US" dirty="0" smtClean="0">
                <a:sym typeface="Wingdings"/>
              </a:rPr>
              <a:t>21:00 both beams lost during coupling correction (</a:t>
            </a:r>
            <a:r>
              <a:rPr lang="en-US" dirty="0" err="1" smtClean="0">
                <a:sym typeface="Wingdings"/>
              </a:rPr>
              <a:t>BLM</a:t>
            </a:r>
            <a:r>
              <a:rPr lang="en-US" dirty="0" smtClean="0">
                <a:sym typeface="Wingdings"/>
              </a:rPr>
              <a:t> in IR7)</a:t>
            </a:r>
          </a:p>
          <a:p>
            <a:r>
              <a:rPr lang="en-US" dirty="0" smtClean="0"/>
              <a:t>22:</a:t>
            </a:r>
            <a:r>
              <a:rPr lang="en-US" dirty="0" smtClean="0"/>
              <a:t>30: Preparing new fill</a:t>
            </a:r>
            <a:r>
              <a:rPr lang="en-US" dirty="0" smtClean="0"/>
              <a:t> for the night. </a:t>
            </a:r>
          </a:p>
          <a:p>
            <a:pPr lvl="1"/>
            <a:r>
              <a:rPr lang="en-US" dirty="0" smtClean="0"/>
              <a:t>Sector </a:t>
            </a:r>
            <a:r>
              <a:rPr lang="en-US" dirty="0" smtClean="0"/>
              <a:t>21 down</a:t>
            </a:r>
            <a:r>
              <a:rPr lang="en-US" dirty="0" smtClean="0"/>
              <a:t> following strong </a:t>
            </a:r>
            <a:r>
              <a:rPr lang="en-US" dirty="0" smtClean="0"/>
              <a:t>beam loss in R1, starting at cell </a:t>
            </a:r>
            <a:r>
              <a:rPr lang="en-US" dirty="0" smtClean="0"/>
              <a:t>18.</a:t>
            </a:r>
          </a:p>
          <a:p>
            <a:pPr lvl="1"/>
            <a:r>
              <a:rPr lang="en-US" dirty="0" smtClean="0"/>
              <a:t>Quenched magnets are :</a:t>
            </a:r>
            <a:br>
              <a:rPr lang="en-US" dirty="0" smtClean="0"/>
            </a:br>
            <a:r>
              <a:rPr lang="en-US" dirty="0" smtClean="0"/>
              <a:t>A20R1, B20R1, C20R1, A22R1. Dipole B21R1 was quenched a bit later by the </a:t>
            </a:r>
            <a:r>
              <a:rPr lang="en-US" dirty="0" err="1" smtClean="0"/>
              <a:t>QPS</a:t>
            </a:r>
            <a:r>
              <a:rPr lang="en-US" dirty="0" smtClean="0"/>
              <a:t> itself</a:t>
            </a:r>
            <a:endParaRPr lang="en-US" dirty="0" smtClean="0"/>
          </a:p>
          <a:p>
            <a:pPr lvl="1"/>
            <a:r>
              <a:rPr lang="en-US" dirty="0" err="1" smtClean="0"/>
              <a:t>RQD</a:t>
            </a:r>
            <a:r>
              <a:rPr lang="en-US" dirty="0" smtClean="0"/>
              <a:t> </a:t>
            </a:r>
            <a:r>
              <a:rPr lang="en-US" dirty="0" smtClean="0"/>
              <a:t>in S12  </a:t>
            </a:r>
            <a:r>
              <a:rPr lang="en-US" dirty="0" err="1" smtClean="0"/>
              <a:t>weas</a:t>
            </a:r>
            <a:r>
              <a:rPr lang="en-US" dirty="0" smtClean="0"/>
              <a:t> not at injection level! 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Trajectory in transfer line: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4182235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577" y="2066005"/>
            <a:ext cx="9144001" cy="381000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Losses in Sector12: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82249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594" y="1256632"/>
            <a:ext cx="7833406" cy="538546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Lost frames for </a:t>
            </a:r>
            <a:r>
              <a:rPr lang="en-US" dirty="0" err="1" smtClean="0"/>
              <a:t>BLMs</a:t>
            </a:r>
            <a:r>
              <a:rPr lang="en-US" dirty="0" smtClean="0"/>
              <a:t> in Pt4: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CFV-SX4-BLML_LK1_LostFrames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95" y="1323566"/>
            <a:ext cx="8074529" cy="531853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Sanday</a:t>
            </a:r>
            <a:r>
              <a:rPr lang="en-US" dirty="0" smtClean="0"/>
              <a:t> 18.4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Orbit during ramp with feedback on: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821010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35736"/>
            <a:ext cx="9144001" cy="36576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12140</TotalTime>
  <Words>687</Words>
  <Application>Microsoft Macintosh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 16.4.</vt:lpstr>
      <vt:lpstr>Saturday 17.4.</vt:lpstr>
      <vt:lpstr>Saturday 17.4.</vt:lpstr>
      <vt:lpstr>Saturday 17.4.</vt:lpstr>
      <vt:lpstr>Sunday 18.4.</vt:lpstr>
      <vt:lpstr>Sanday 18.4.</vt:lpstr>
      <vt:lpstr>Sanday 18.4.</vt:lpstr>
      <vt:lpstr>Sanday 18.4.</vt:lpstr>
      <vt:lpstr>Sanday 18.4.</vt:lpstr>
      <vt:lpstr>Sunday 18.4.</vt:lpstr>
      <vt:lpstr>Monday 18.4.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175</cp:revision>
  <dcterms:created xsi:type="dcterms:W3CDTF">2010-04-16T04:55:47Z</dcterms:created>
  <dcterms:modified xsi:type="dcterms:W3CDTF">2010-04-19T06:19:05Z</dcterms:modified>
</cp:coreProperties>
</file>