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1"/>
  </p:notesMasterIdLst>
  <p:sldIdLst>
    <p:sldId id="264" r:id="rId2"/>
    <p:sldId id="276" r:id="rId3"/>
    <p:sldId id="277" r:id="rId4"/>
    <p:sldId id="278" r:id="rId5"/>
    <p:sldId id="280" r:id="rId6"/>
    <p:sldId id="281" r:id="rId7"/>
    <p:sldId id="279" r:id="rId8"/>
    <p:sldId id="282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7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4/16/10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Safe Machine Parameters System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R Giachino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16.4</a:t>
            </a:r>
            <a:r>
              <a:rPr lang="en-US" dirty="0" smtClean="0"/>
              <a:t>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42208"/>
            <a:ext cx="8915400" cy="5334000"/>
          </a:xfrm>
        </p:spPr>
        <p:txBody>
          <a:bodyPr/>
          <a:lstStyle/>
          <a:p>
            <a:r>
              <a:rPr lang="en-US" dirty="0" smtClean="0"/>
              <a:t>05:30</a:t>
            </a:r>
            <a:r>
              <a:rPr lang="en-US" dirty="0" smtClean="0"/>
              <a:t>: Physics fill from the night shift</a:t>
            </a:r>
            <a:endParaRPr lang="en-US" dirty="0" smtClean="0"/>
          </a:p>
          <a:p>
            <a:r>
              <a:rPr lang="en-US" dirty="0" smtClean="0"/>
              <a:t>09</a:t>
            </a:r>
            <a:r>
              <a:rPr lang="en-US" dirty="0" smtClean="0"/>
              <a:t>:</a:t>
            </a:r>
            <a:r>
              <a:rPr lang="en-US" dirty="0" smtClean="0"/>
              <a:t>0</a:t>
            </a:r>
            <a:r>
              <a:rPr lang="en-US" dirty="0" smtClean="0"/>
              <a:t>0</a:t>
            </a:r>
            <a:r>
              <a:rPr lang="en-US" dirty="0" smtClean="0"/>
              <a:t>: End stable beam mode</a:t>
            </a:r>
          </a:p>
          <a:p>
            <a:r>
              <a:rPr lang="en-US" dirty="0" smtClean="0"/>
              <a:t>09</a:t>
            </a:r>
            <a:r>
              <a:rPr lang="en-US" dirty="0" smtClean="0"/>
              <a:t>:50</a:t>
            </a:r>
            <a:r>
              <a:rPr lang="en-US" dirty="0" smtClean="0"/>
              <a:t>: Start squeeze in </a:t>
            </a:r>
            <a:r>
              <a:rPr lang="en-US" dirty="0" err="1" smtClean="0"/>
              <a:t>IR</a:t>
            </a:r>
            <a:r>
              <a:rPr lang="en-US" dirty="0" smtClean="0"/>
              <a:t> 1 &amp; IR5: </a:t>
            </a:r>
          </a:p>
          <a:p>
            <a:pPr lvl="1"/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/>
              <a:t>*</a:t>
            </a:r>
            <a:r>
              <a:rPr lang="en-US" dirty="0" smtClean="0"/>
              <a:t> = 5m</a:t>
            </a:r>
            <a:r>
              <a:rPr lang="en-US" dirty="0" smtClean="0"/>
              <a:t> squeeze finished </a:t>
            </a:r>
            <a:r>
              <a:rPr lang="en-US" dirty="0" smtClean="0"/>
              <a:t>at</a:t>
            </a:r>
            <a:r>
              <a:rPr lang="en-US" dirty="0" smtClean="0"/>
              <a:t> 10:18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28 minutes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/>
              <a:t>*</a:t>
            </a:r>
            <a:r>
              <a:rPr lang="en-US" dirty="0" smtClean="0"/>
              <a:t> = 2m reached at 10</a:t>
            </a:r>
            <a:r>
              <a:rPr lang="en-US" dirty="0" smtClean="0"/>
              <a:t>:</a:t>
            </a:r>
            <a:r>
              <a:rPr lang="en-US" dirty="0" smtClean="0"/>
              <a:t>33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15 minutes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43 minutes total for squeeze</a:t>
            </a:r>
            <a:endParaRPr lang="en-US" dirty="0" smtClean="0"/>
          </a:p>
          <a:p>
            <a:r>
              <a:rPr lang="en-US" dirty="0" smtClean="0"/>
              <a:t>10:</a:t>
            </a:r>
            <a:r>
              <a:rPr lang="en-US" dirty="0" smtClean="0"/>
              <a:t>5</a:t>
            </a:r>
            <a:r>
              <a:rPr lang="en-US" dirty="0" smtClean="0"/>
              <a:t>8</a:t>
            </a:r>
            <a:r>
              <a:rPr lang="en-US" dirty="0" smtClean="0"/>
              <a:t>: Start squeeze in IR8: </a:t>
            </a:r>
          </a:p>
          <a:p>
            <a:pPr lvl="1"/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/>
              <a:t>*</a:t>
            </a:r>
            <a:r>
              <a:rPr lang="en-US" dirty="0" smtClean="0"/>
              <a:t> = 5m </a:t>
            </a:r>
            <a:r>
              <a:rPr lang="en-US" dirty="0" smtClean="0"/>
              <a:t>squeeze finished</a:t>
            </a:r>
            <a:r>
              <a:rPr lang="en-US" dirty="0" smtClean="0"/>
              <a:t> at 11:21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23 minutes.</a:t>
            </a:r>
            <a:endParaRPr lang="en-US" dirty="0" smtClean="0"/>
          </a:p>
          <a:p>
            <a:pPr lvl="1"/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/>
              <a:t>*</a:t>
            </a:r>
            <a:r>
              <a:rPr lang="en-US" dirty="0" smtClean="0"/>
              <a:t> = 2m reached at </a:t>
            </a:r>
            <a:r>
              <a:rPr lang="en-US" dirty="0" smtClean="0"/>
              <a:t>11:29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8 minutes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31 minutes total for squeeze</a:t>
            </a:r>
            <a:endParaRPr lang="en-US" dirty="0" smtClean="0"/>
          </a:p>
          <a:p>
            <a:pPr lvl="1"/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-beat correction using ‘knobs’ for Q5 and Q6 adjustments.</a:t>
            </a:r>
          </a:p>
          <a:p>
            <a:pPr lvl="1"/>
            <a:r>
              <a:rPr lang="en-US" dirty="0" smtClean="0"/>
              <a:t>RQS.A56B2 tripped with a fast power abort at 11:25 when squeezing </a:t>
            </a:r>
            <a:r>
              <a:rPr lang="en-US" dirty="0" smtClean="0"/>
              <a:t>IP8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large coupling</a:t>
            </a:r>
            <a:endParaRPr lang="en-US" dirty="0" smtClean="0">
              <a:sym typeface="Wingdings"/>
            </a:endParaRPr>
          </a:p>
          <a:p>
            <a:pPr lvl="0"/>
            <a:r>
              <a:rPr lang="en-US" dirty="0" smtClean="0"/>
              <a:t>12:20: Finished squeeze in IR1,IR5 and IR8: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2.5 hours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</a:t>
            </a:r>
            <a:r>
              <a:rPr lang="en-US" dirty="0" smtClean="0"/>
              <a:t>day 16.4</a:t>
            </a:r>
            <a:r>
              <a:rPr lang="en-US" dirty="0" smtClean="0"/>
              <a:t>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35024" y="759336"/>
            <a:ext cx="8915400" cy="5334000"/>
          </a:xfrm>
        </p:spPr>
        <p:txBody>
          <a:bodyPr/>
          <a:lstStyle/>
          <a:p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-beat after IR8 corrections: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8" name="Picture 7" descr="2010041613164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0947" y="1257944"/>
            <a:ext cx="7472949" cy="5384156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</a:t>
            </a:r>
            <a:r>
              <a:rPr lang="en-US" dirty="0" smtClean="0"/>
              <a:t>day 16.4</a:t>
            </a:r>
            <a:r>
              <a:rPr lang="en-US" dirty="0" smtClean="0"/>
              <a:t>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21656" y="772704"/>
            <a:ext cx="8915400" cy="5334000"/>
          </a:xfrm>
        </p:spPr>
        <p:txBody>
          <a:bodyPr/>
          <a:lstStyle/>
          <a:p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-beat after IR8 corrections: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5" name="Picture 4" descr="2010041613294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0737" y="1200155"/>
            <a:ext cx="7553159" cy="5441945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</a:t>
            </a:r>
            <a:r>
              <a:rPr lang="en-US" dirty="0" smtClean="0"/>
              <a:t>day 16.4</a:t>
            </a:r>
            <a:r>
              <a:rPr lang="en-US" dirty="0" smtClean="0"/>
              <a:t>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88496" y="866280"/>
            <a:ext cx="8915400" cy="5334000"/>
          </a:xfrm>
        </p:spPr>
        <p:txBody>
          <a:bodyPr/>
          <a:lstStyle/>
          <a:p>
            <a:r>
              <a:rPr lang="en-US" dirty="0" smtClean="0"/>
              <a:t>Losses during AC dipole measurements after IR8 corrections: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5" name="Picture 4" descr="201004161208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9158" y="1375318"/>
            <a:ext cx="6924842" cy="5266782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Firday</a:t>
            </a:r>
            <a:r>
              <a:rPr lang="en-US" dirty="0" smtClean="0"/>
              <a:t> 16.4</a:t>
            </a:r>
            <a:r>
              <a:rPr lang="en-US" dirty="0" smtClean="0"/>
              <a:t>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42208"/>
            <a:ext cx="8915400" cy="5334000"/>
          </a:xfrm>
        </p:spPr>
        <p:txBody>
          <a:bodyPr/>
          <a:lstStyle/>
          <a:p>
            <a:pPr lvl="0"/>
            <a:r>
              <a:rPr lang="en-US" dirty="0" smtClean="0"/>
              <a:t>12:20: </a:t>
            </a:r>
            <a:r>
              <a:rPr lang="en-US" dirty="0" smtClean="0"/>
              <a:t>Start squeeze in IR2:</a:t>
            </a:r>
            <a:endParaRPr lang="en-US" dirty="0" smtClean="0"/>
          </a:p>
          <a:p>
            <a:pPr lvl="1"/>
            <a:r>
              <a:rPr lang="en-US" dirty="0" smtClean="0"/>
              <a:t>12:20: squeeze to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/>
              <a:t>*</a:t>
            </a:r>
            <a:r>
              <a:rPr lang="en-US" dirty="0" smtClean="0"/>
              <a:t> = 9m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20 minutes.</a:t>
            </a:r>
            <a:endParaRPr lang="en-US" dirty="0" smtClean="0"/>
          </a:p>
          <a:p>
            <a:pPr lvl="1"/>
            <a:r>
              <a:rPr lang="en-US" dirty="0" smtClean="0"/>
              <a:t>12:40: squeeze to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/>
              <a:t>*</a:t>
            </a:r>
            <a:r>
              <a:rPr lang="en-US" dirty="0" smtClean="0"/>
              <a:t> =</a:t>
            </a:r>
            <a:r>
              <a:rPr lang="en-US" dirty="0" smtClean="0"/>
              <a:t> </a:t>
            </a:r>
            <a:r>
              <a:rPr lang="en-US" dirty="0" smtClean="0"/>
              <a:t>7</a:t>
            </a:r>
            <a:r>
              <a:rPr lang="en-US" dirty="0" smtClean="0"/>
              <a:t>m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10 minutes.</a:t>
            </a:r>
          </a:p>
          <a:p>
            <a:pPr lvl="1"/>
            <a:r>
              <a:rPr lang="en-US" dirty="0" smtClean="0"/>
              <a:t>12</a:t>
            </a:r>
            <a:r>
              <a:rPr lang="en-US" dirty="0" smtClean="0"/>
              <a:t>:50: </a:t>
            </a:r>
            <a:r>
              <a:rPr lang="en-US" dirty="0" smtClean="0"/>
              <a:t>squeeze to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/>
              <a:t>*</a:t>
            </a:r>
            <a:r>
              <a:rPr lang="en-US" dirty="0" smtClean="0"/>
              <a:t> =</a:t>
            </a:r>
            <a:r>
              <a:rPr lang="en-US" dirty="0" smtClean="0"/>
              <a:t> 5m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7</a:t>
            </a:r>
            <a:r>
              <a:rPr lang="en-US" dirty="0" smtClean="0">
                <a:sym typeface="Wingdings"/>
              </a:rPr>
              <a:t> minutes; followed by </a:t>
            </a:r>
            <a:r>
              <a:rPr lang="en-US" dirty="0" err="1" smtClean="0">
                <a:sym typeface="Wingdings"/>
              </a:rPr>
              <a:t>Q</a:t>
            </a:r>
            <a:r>
              <a:rPr lang="en-US" dirty="0" smtClean="0">
                <a:sym typeface="Wingdings"/>
              </a:rPr>
              <a:t>, orbit and coupling correction.</a:t>
            </a:r>
          </a:p>
          <a:p>
            <a:pPr lvl="1"/>
            <a:r>
              <a:rPr lang="en-US" dirty="0" smtClean="0">
                <a:sym typeface="Wingdings"/>
              </a:rPr>
              <a:t>12:57: </a:t>
            </a:r>
            <a:r>
              <a:rPr lang="en-US" dirty="0" smtClean="0"/>
              <a:t>squeeze to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/>
              <a:t>*</a:t>
            </a:r>
            <a:r>
              <a:rPr lang="en-US" dirty="0" smtClean="0"/>
              <a:t> =</a:t>
            </a:r>
            <a:r>
              <a:rPr lang="en-US" dirty="0" smtClean="0"/>
              <a:t> 3m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30 </a:t>
            </a:r>
            <a:r>
              <a:rPr lang="en-US" dirty="0" smtClean="0">
                <a:sym typeface="Wingdings"/>
              </a:rPr>
              <a:t>minutes; followed</a:t>
            </a:r>
            <a:r>
              <a:rPr lang="en-US" dirty="0" smtClean="0">
                <a:sym typeface="Wingdings"/>
              </a:rPr>
              <a:t> by corrections.</a:t>
            </a:r>
          </a:p>
          <a:p>
            <a:pPr lvl="1"/>
            <a:r>
              <a:rPr lang="en-US" dirty="0" smtClean="0"/>
              <a:t>13:36: </a:t>
            </a:r>
            <a:r>
              <a:rPr lang="en-US" dirty="0" smtClean="0"/>
              <a:t>squeeze to </a:t>
            </a:r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baseline="30000" dirty="0" smtClean="0"/>
              <a:t>*</a:t>
            </a:r>
            <a:r>
              <a:rPr lang="en-US" dirty="0" smtClean="0"/>
              <a:t> =</a:t>
            </a:r>
            <a:r>
              <a:rPr lang="en-US" dirty="0" smtClean="0"/>
              <a:t> 2m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10 minutes; coupling is large: </a:t>
            </a:r>
            <a:r>
              <a:rPr lang="en-US" dirty="0" err="1" smtClean="0">
                <a:sym typeface="Wingdings"/>
              </a:rPr>
              <a:t>c</a:t>
            </a:r>
            <a:r>
              <a:rPr lang="en-US" dirty="0" smtClean="0">
                <a:sym typeface="Wingdings"/>
              </a:rPr>
              <a:t>- = 0.02; followed by corrections of </a:t>
            </a:r>
            <a:r>
              <a:rPr lang="en-US" dirty="0" err="1" smtClean="0">
                <a:sym typeface="Wingdings"/>
              </a:rPr>
              <a:t>Q</a:t>
            </a:r>
            <a:r>
              <a:rPr lang="en-US" dirty="0" smtClean="0">
                <a:sym typeface="Wingdings"/>
              </a:rPr>
              <a:t>, orbit and coupling.</a:t>
            </a:r>
            <a:endParaRPr lang="en-US" dirty="0" smtClean="0"/>
          </a:p>
          <a:p>
            <a:r>
              <a:rPr lang="en-US" dirty="0" smtClean="0"/>
              <a:t>14:00: </a:t>
            </a:r>
            <a:r>
              <a:rPr lang="en-US" dirty="0" smtClean="0"/>
              <a:t>Luminosity scans in IR8</a:t>
            </a:r>
            <a:endParaRPr lang="en-US" dirty="0" smtClean="0"/>
          </a:p>
          <a:p>
            <a:r>
              <a:rPr lang="en-US" dirty="0" smtClean="0"/>
              <a:t>14:31: Beam </a:t>
            </a:r>
            <a:r>
              <a:rPr lang="en-US" dirty="0" smtClean="0"/>
              <a:t>dump from SIS:</a:t>
            </a:r>
            <a:endParaRPr lang="en-US" dirty="0" smtClean="0"/>
          </a:p>
          <a:p>
            <a:pPr lvl="1"/>
            <a:r>
              <a:rPr lang="en-US" dirty="0" smtClean="0"/>
              <a:t>orbit </a:t>
            </a:r>
            <a:r>
              <a:rPr lang="en-US" dirty="0" smtClean="0"/>
              <a:t>excursion from both beams, </a:t>
            </a:r>
            <a:r>
              <a:rPr lang="en-US" dirty="0" err="1" smtClean="0"/>
              <a:t>H</a:t>
            </a:r>
            <a:r>
              <a:rPr lang="en-US" dirty="0" smtClean="0"/>
              <a:t> + </a:t>
            </a:r>
            <a:r>
              <a:rPr lang="en-US" dirty="0" err="1" smtClean="0"/>
              <a:t>V</a:t>
            </a:r>
            <a:r>
              <a:rPr lang="en-US" dirty="0" smtClean="0"/>
              <a:t>.</a:t>
            </a:r>
            <a:r>
              <a:rPr lang="en-US" dirty="0" smtClean="0"/>
              <a:t> triggered at </a:t>
            </a:r>
            <a:r>
              <a:rPr lang="en-US" dirty="0" smtClean="0"/>
              <a:t>14:14:53. </a:t>
            </a:r>
            <a:r>
              <a:rPr lang="en-US" dirty="0" err="1" smtClean="0"/>
              <a:t>CMW</a:t>
            </a:r>
            <a:r>
              <a:rPr lang="en-US" dirty="0" smtClean="0"/>
              <a:t> disconnected on property from </a:t>
            </a:r>
            <a:r>
              <a:rPr lang="en-US" dirty="0" err="1" smtClean="0"/>
              <a:t>OFSU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err="1" smtClean="0"/>
              <a:t>CMW</a:t>
            </a:r>
            <a:r>
              <a:rPr lang="en-US" dirty="0" smtClean="0"/>
              <a:t> connection was re-established 10 seconds later, at 14:15:03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system was setup to accept a short disconnection as happened here of up to 10 seconds. Unfortunately this was exactly the time of the disconnection. For the moment (while beams are of low intensity), the delay</a:t>
            </a:r>
            <a:r>
              <a:rPr lang="en-US" dirty="0" smtClean="0"/>
              <a:t> has been increased.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15.4.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88496" y="866280"/>
            <a:ext cx="8915400" cy="5334000"/>
          </a:xfrm>
        </p:spPr>
        <p:txBody>
          <a:bodyPr/>
          <a:lstStyle/>
          <a:p>
            <a:r>
              <a:rPr lang="en-US" dirty="0" smtClean="0"/>
              <a:t>Luminosity scans </a:t>
            </a:r>
          </a:p>
          <a:p>
            <a:pPr>
              <a:buNone/>
            </a:pPr>
            <a:r>
              <a:rPr lang="en-US" dirty="0" smtClean="0"/>
              <a:t>     in IR8: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6" name="Picture 5" descr="2010041614114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7474" y="1011319"/>
            <a:ext cx="6256422" cy="5630781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Firday</a:t>
            </a:r>
            <a:r>
              <a:rPr lang="en-US" dirty="0" smtClean="0"/>
              <a:t> </a:t>
            </a:r>
            <a:r>
              <a:rPr lang="en-US" dirty="0" smtClean="0"/>
              <a:t>15.4.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762000"/>
            <a:ext cx="8915400" cy="5334000"/>
          </a:xfrm>
        </p:spPr>
        <p:txBody>
          <a:bodyPr/>
          <a:lstStyle/>
          <a:p>
            <a:pPr lvl="0"/>
            <a:r>
              <a:rPr lang="en-US" dirty="0" smtClean="0"/>
              <a:t>16:</a:t>
            </a:r>
            <a:r>
              <a:rPr lang="en-US" dirty="0" smtClean="0"/>
              <a:t>3</a:t>
            </a:r>
            <a:r>
              <a:rPr lang="en-US" dirty="0" smtClean="0"/>
              <a:t>0: Prepare access:</a:t>
            </a:r>
          </a:p>
          <a:p>
            <a:pPr lvl="1"/>
            <a:r>
              <a:rPr lang="en-US" dirty="0" smtClean="0"/>
              <a:t>Quench </a:t>
            </a:r>
            <a:r>
              <a:rPr lang="en-US" dirty="0" smtClean="0"/>
              <a:t>heater problem in </a:t>
            </a:r>
            <a:r>
              <a:rPr lang="en-US" dirty="0" smtClean="0"/>
              <a:t>S67;</a:t>
            </a:r>
          </a:p>
          <a:p>
            <a:pPr lvl="1"/>
            <a:r>
              <a:rPr lang="en-US" dirty="0" err="1" smtClean="0"/>
              <a:t>Cryo</a:t>
            </a:r>
            <a:r>
              <a:rPr lang="en-US" dirty="0" smtClean="0"/>
              <a:t> </a:t>
            </a:r>
            <a:r>
              <a:rPr lang="en-US" dirty="0" smtClean="0"/>
              <a:t>temperature sensor for RQTL9.67;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RCBV17.L1B1 &amp; RCBV12.L4B1 fixed by </a:t>
            </a:r>
            <a:r>
              <a:rPr lang="en-US" dirty="0" err="1" smtClean="0"/>
              <a:t>EPC</a:t>
            </a:r>
            <a:endParaRPr lang="en-US" dirty="0" smtClean="0"/>
          </a:p>
          <a:p>
            <a:pPr lvl="1"/>
            <a:r>
              <a:rPr lang="en-US" dirty="0" smtClean="0"/>
              <a:t>CMS</a:t>
            </a:r>
            <a:r>
              <a:rPr lang="en-US" dirty="0" smtClean="0"/>
              <a:t>, ALICE, ATLAS and TOTEM;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Compensator Pt8 (switch ON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All </a:t>
            </a:r>
            <a:r>
              <a:rPr lang="en-US" dirty="0" smtClean="0"/>
              <a:t>access should be finished within 3h;</a:t>
            </a:r>
            <a:r>
              <a:rPr lang="en-US" dirty="0" smtClean="0"/>
              <a:t> </a:t>
            </a:r>
          </a:p>
          <a:p>
            <a:r>
              <a:rPr lang="en-US" dirty="0" smtClean="0"/>
              <a:t>19:00: Access finished and machine closed:</a:t>
            </a:r>
          </a:p>
          <a:p>
            <a:pPr lvl="1"/>
            <a:r>
              <a:rPr lang="en-US" dirty="0" smtClean="0"/>
              <a:t>problems related to the siren and closing the tunnel.</a:t>
            </a:r>
          </a:p>
          <a:p>
            <a:pPr lvl="1"/>
            <a:r>
              <a:rPr lang="en-US" dirty="0" smtClean="0"/>
              <a:t>Problem solved by midnight only.</a:t>
            </a:r>
          </a:p>
          <a:p>
            <a:pPr lvl="1"/>
            <a:r>
              <a:rPr lang="en-US" dirty="0" smtClean="0"/>
              <a:t>Cancelled </a:t>
            </a:r>
            <a:r>
              <a:rPr lang="en-US" dirty="0" err="1" smtClean="0"/>
              <a:t>LBDS</a:t>
            </a:r>
            <a:r>
              <a:rPr lang="en-US" dirty="0" smtClean="0"/>
              <a:t> studies (</a:t>
            </a:r>
            <a:r>
              <a:rPr lang="en-US" dirty="0" smtClean="0"/>
              <a:t>aperture in Pt6 @ 450 </a:t>
            </a:r>
            <a:r>
              <a:rPr lang="en-US" dirty="0" err="1" smtClean="0"/>
              <a:t>GeV</a:t>
            </a:r>
            <a:r>
              <a:rPr lang="en-US" dirty="0" smtClean="0"/>
              <a:t>).</a:t>
            </a:r>
          </a:p>
          <a:p>
            <a:r>
              <a:rPr lang="en-US" dirty="0" smtClean="0"/>
              <a:t>Preparation of physics fill for the night:</a:t>
            </a:r>
          </a:p>
          <a:p>
            <a:pPr lvl="1"/>
            <a:r>
              <a:rPr lang="en-US" dirty="0" smtClean="0"/>
              <a:t>03:10: Problems incorporating settings (invalid time error) and </a:t>
            </a:r>
            <a:r>
              <a:rPr lang="en-US" dirty="0" err="1" smtClean="0"/>
              <a:t>LSA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04:30: start ramp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15.4.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88496" y="866280"/>
            <a:ext cx="8915400" cy="5334000"/>
          </a:xfrm>
        </p:spPr>
        <p:txBody>
          <a:bodyPr/>
          <a:lstStyle/>
          <a:p>
            <a:r>
              <a:rPr lang="en-US" dirty="0" smtClean="0"/>
              <a:t>Tune feedback during ramp: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7" name="Picture 6" descr="2010041705164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8737" y="1353505"/>
            <a:ext cx="7045159" cy="5261853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17.4</a:t>
            </a:r>
            <a:r>
              <a:rPr lang="en-US" dirty="0" smtClean="0"/>
              <a:t>.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28600" y="839544"/>
            <a:ext cx="8686800" cy="5802556"/>
          </a:xfrm>
        </p:spPr>
        <p:txBody>
          <a:bodyPr/>
          <a:lstStyle/>
          <a:p>
            <a:pPr lvl="0"/>
            <a:r>
              <a:rPr lang="en-US" dirty="0" smtClean="0"/>
              <a:t>06:00: Stable beams for physics.</a:t>
            </a:r>
            <a:endParaRPr lang="en-US" dirty="0" smtClean="0"/>
          </a:p>
          <a:p>
            <a:pPr lvl="0"/>
            <a:r>
              <a:rPr lang="en-US" dirty="0" smtClean="0"/>
              <a:t>Noon:</a:t>
            </a:r>
          </a:p>
          <a:p>
            <a:pPr lvl="1"/>
            <a:r>
              <a:rPr lang="en-US" dirty="0" smtClean="0"/>
              <a:t>Start optics squeeze.</a:t>
            </a:r>
            <a:endParaRPr lang="en-US" dirty="0" smtClean="0"/>
          </a:p>
          <a:p>
            <a:pPr lvl="0"/>
            <a:r>
              <a:rPr lang="en-US" dirty="0" smtClean="0"/>
              <a:t>Afternoon:</a:t>
            </a:r>
            <a:endParaRPr lang="en-US" dirty="0" smtClean="0"/>
          </a:p>
          <a:p>
            <a:pPr lvl="1"/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-beat measurement and correction.</a:t>
            </a:r>
            <a:endParaRPr lang="en-US" dirty="0" smtClean="0"/>
          </a:p>
          <a:p>
            <a:pPr lvl="1"/>
            <a:r>
              <a:rPr lang="en-US" dirty="0" smtClean="0"/>
              <a:t>Optics and orbit  measurements and corrections.</a:t>
            </a:r>
          </a:p>
          <a:p>
            <a:pPr lvl="1"/>
            <a:r>
              <a:rPr lang="en-US" dirty="0" smtClean="0"/>
              <a:t>IP steering.</a:t>
            </a:r>
            <a:endParaRPr lang="en-US" dirty="0" smtClean="0"/>
          </a:p>
          <a:p>
            <a:pPr lvl="0"/>
            <a:r>
              <a:rPr lang="en-US" dirty="0" smtClean="0"/>
              <a:t>Night:</a:t>
            </a:r>
            <a:endParaRPr lang="en-US" dirty="0" smtClean="0"/>
          </a:p>
          <a:p>
            <a:pPr lvl="1"/>
            <a:r>
              <a:rPr lang="en-US" dirty="0" smtClean="0"/>
              <a:t>Adjustment of tertiary collimators.</a:t>
            </a:r>
          </a:p>
          <a:p>
            <a:pPr lvl="1"/>
            <a:r>
              <a:rPr lang="en-US" dirty="0" smtClean="0"/>
              <a:t>End of fill studies with setup squeezed optics.</a:t>
            </a:r>
          </a:p>
          <a:p>
            <a:pPr lvl="1"/>
            <a:r>
              <a:rPr lang="en-US" dirty="0" smtClean="0"/>
              <a:t>Physics fill for the night.</a:t>
            </a:r>
          </a:p>
          <a:p>
            <a:pPr lvl="0"/>
            <a:r>
              <a:rPr lang="en-US" dirty="0" smtClean="0"/>
              <a:t>Sunday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epeat ramp and squeeze procedure.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nd of fill studies for establishing ‘stable beam’ conditions with squeezed optics.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9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9350</TotalTime>
  <Words>644</Words>
  <Application>Microsoft Macintosh PowerPoint</Application>
  <PresentationFormat>On-screen Show (4:3)</PresentationFormat>
  <Paragraphs>82</Paragraphs>
  <Slides>9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Friday 16.4.</vt:lpstr>
      <vt:lpstr>Friday 16.4.</vt:lpstr>
      <vt:lpstr>Friday 16.4.</vt:lpstr>
      <vt:lpstr>Friday 16.4.</vt:lpstr>
      <vt:lpstr>Firday 16.4.</vt:lpstr>
      <vt:lpstr>Thursday 15.4.</vt:lpstr>
      <vt:lpstr>Firday 15.4.</vt:lpstr>
      <vt:lpstr>Thursday 15.4.</vt:lpstr>
      <vt:lpstr>Saturday 17.4.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Oliver Bruning</cp:lastModifiedBy>
  <cp:revision>146</cp:revision>
  <dcterms:created xsi:type="dcterms:W3CDTF">2010-04-16T04:55:47Z</dcterms:created>
  <dcterms:modified xsi:type="dcterms:W3CDTF">2010-04-17T07:49:18Z</dcterms:modified>
</cp:coreProperties>
</file>