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4"/>
  </p:notesMasterIdLst>
  <p:sldIdLst>
    <p:sldId id="264" r:id="rId2"/>
    <p:sldId id="265" r:id="rId3"/>
    <p:sldId id="266" r:id="rId4"/>
    <p:sldId id="267" r:id="rId5"/>
    <p:sldId id="269" r:id="rId6"/>
    <p:sldId id="270" r:id="rId7"/>
    <p:sldId id="272" r:id="rId8"/>
    <p:sldId id="271" r:id="rId9"/>
    <p:sldId id="268" r:id="rId10"/>
    <p:sldId id="273" r:id="rId11"/>
    <p:sldId id="274" r:id="rId12"/>
    <p:sldId id="275" r:id="rId13"/>
    <p:sldId id="276" r:id="rId14"/>
    <p:sldId id="282" r:id="rId15"/>
    <p:sldId id="277" r:id="rId16"/>
    <p:sldId id="283" r:id="rId17"/>
    <p:sldId id="284" r:id="rId18"/>
    <p:sldId id="278" r:id="rId19"/>
    <p:sldId id="280" r:id="rId20"/>
    <p:sldId id="281" r:id="rId21"/>
    <p:sldId id="285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7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7FE2-1CE6-3F45-BDE3-2F1476ED856A}" type="datetimeFigureOut">
              <a:rPr lang="en-US" smtClean="0"/>
              <a:pPr/>
              <a:t>4/12/10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8748-EC35-3242-BCE5-4852AB75D9B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Safe Machine Parameters System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R Giachino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8" descr="AB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982200" y="7620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4" name="Picture 41" descr="CERNTE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2970213"/>
            <a:ext cx="1114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334000"/>
          </a:xfrm>
        </p:spPr>
        <p:txBody>
          <a:bodyPr/>
          <a:lstStyle/>
          <a:p>
            <a:r>
              <a:rPr lang="en-US" dirty="0" smtClean="0"/>
              <a:t>05:00: Physics fill </a:t>
            </a:r>
            <a:r>
              <a:rPr lang="en-US" dirty="0" smtClean="0"/>
              <a:t>from</a:t>
            </a:r>
            <a:r>
              <a:rPr lang="en-US" dirty="0" smtClean="0"/>
              <a:t> the </a:t>
            </a:r>
            <a:r>
              <a:rPr lang="en-US" dirty="0" smtClean="0"/>
              <a:t>night shift</a:t>
            </a:r>
            <a:endParaRPr lang="en-US" dirty="0" smtClean="0"/>
          </a:p>
          <a:p>
            <a:r>
              <a:rPr lang="en-US" dirty="0" smtClean="0"/>
              <a:t>09:30: End stable beam mode</a:t>
            </a:r>
            <a:endParaRPr lang="en-US" dirty="0" smtClean="0"/>
          </a:p>
          <a:p>
            <a:pPr lvl="1"/>
            <a:r>
              <a:rPr lang="en-US" dirty="0" smtClean="0"/>
              <a:t>Optics measurement (both beams both planes).</a:t>
            </a:r>
            <a:endParaRPr lang="en-US" dirty="0" smtClean="0"/>
          </a:p>
          <a:p>
            <a:pPr lvl="1"/>
            <a:r>
              <a:rPr lang="en-US" dirty="0" smtClean="0"/>
              <a:t>Incorporation of ramp settings for IR1 and IR5.</a:t>
            </a:r>
            <a:endParaRPr lang="en-US" dirty="0" smtClean="0"/>
          </a:p>
          <a:p>
            <a:r>
              <a:rPr lang="en-US" dirty="0" smtClean="0"/>
              <a:t>10:</a:t>
            </a:r>
            <a:r>
              <a:rPr lang="en-US" dirty="0" smtClean="0"/>
              <a:t>5</a:t>
            </a:r>
            <a:r>
              <a:rPr lang="en-US" dirty="0" smtClean="0"/>
              <a:t>0: Start squeeze in </a:t>
            </a:r>
            <a:r>
              <a:rPr lang="en-US" dirty="0" err="1" smtClean="0"/>
              <a:t>IR</a:t>
            </a:r>
            <a:r>
              <a:rPr lang="en-US" dirty="0" smtClean="0"/>
              <a:t> 1 &amp; IR5</a:t>
            </a:r>
          </a:p>
          <a:p>
            <a:pPr lvl="1"/>
            <a:r>
              <a:rPr lang="en-US" dirty="0" smtClean="0"/>
              <a:t>First step to 9m in IR1 and IR5. Then to 5m and 2m followed by optics measurements.</a:t>
            </a:r>
          </a:p>
          <a:p>
            <a:pPr lvl="1"/>
            <a:r>
              <a:rPr lang="en-US" dirty="0" smtClean="0"/>
              <a:t>Large coupling at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2m: </a:t>
            </a:r>
            <a:r>
              <a:rPr lang="en-US" dirty="0" err="1" smtClean="0"/>
              <a:t>c</a:t>
            </a:r>
            <a:r>
              <a:rPr lang="en-US" baseline="-25000" dirty="0" smtClean="0"/>
              <a:t>-</a:t>
            </a:r>
            <a:r>
              <a:rPr lang="en-US" dirty="0" smtClean="0"/>
              <a:t> = 0.0155 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tune, </a:t>
            </a:r>
            <a:r>
              <a:rPr lang="en-US" dirty="0" err="1" smtClean="0">
                <a:sym typeface="Wingdings"/>
              </a:rPr>
              <a:t>Q</a:t>
            </a:r>
            <a:r>
              <a:rPr lang="en-US" dirty="0" smtClean="0">
                <a:sym typeface="Wingdings"/>
              </a:rPr>
              <a:t>’ and coupling corrected for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for Beam1 before squeeze and @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5m </a:t>
            </a:r>
            <a:r>
              <a:rPr lang="en-US" dirty="0" smtClean="0"/>
              <a:t>in IR8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31656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67" y="1392058"/>
            <a:ext cx="7206919" cy="525004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866280"/>
            <a:ext cx="8915400" cy="5334000"/>
          </a:xfrm>
        </p:spPr>
        <p:txBody>
          <a:bodyPr/>
          <a:lstStyle/>
          <a:p>
            <a:r>
              <a:rPr lang="en-US" dirty="0" smtClean="0"/>
              <a:t>Beam losses in IR7 at end of squeeze to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3.5m in IR8: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_LHC_BLM_Fixed_Display_13-Apr-10_17-23-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64" y="1470529"/>
            <a:ext cx="9114460" cy="510473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for Beam1 </a:t>
            </a:r>
            <a:r>
              <a:rPr lang="en-US" dirty="0" smtClean="0"/>
              <a:t>after</a:t>
            </a:r>
            <a:r>
              <a:rPr lang="en-US" dirty="0" smtClean="0"/>
              <a:t> squeeze and @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3.5m </a:t>
            </a:r>
            <a:r>
              <a:rPr lang="en-US" dirty="0" smtClean="0"/>
              <a:t>in IR8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4131805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23" y="1369503"/>
            <a:ext cx="7219533" cy="525922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for Beam1 </a:t>
            </a:r>
            <a:r>
              <a:rPr lang="en-US" dirty="0" smtClean="0"/>
              <a:t>after</a:t>
            </a:r>
            <a:r>
              <a:rPr lang="en-US" dirty="0" smtClean="0"/>
              <a:t> squeeze and @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 </a:t>
            </a:r>
            <a:r>
              <a:rPr lang="en-US" dirty="0" smtClean="0"/>
              <a:t>in IR8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3204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43" y="1324866"/>
            <a:ext cx="7299158" cy="531723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>
                <a:latin typeface="Symbol" charset="2"/>
                <a:cs typeface="Symbol" charset="2"/>
              </a:rPr>
              <a:t>*</a:t>
            </a:r>
            <a:r>
              <a:rPr lang="en-US" dirty="0" smtClean="0"/>
              <a:t> during squeeze to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 </a:t>
            </a:r>
            <a:r>
              <a:rPr lang="en-US" dirty="0" smtClean="0"/>
              <a:t>in IR8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4132130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6" y="1360572"/>
            <a:ext cx="7565942" cy="509387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799440"/>
            <a:ext cx="8915400" cy="5334000"/>
          </a:xfrm>
        </p:spPr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/>
              <a:t>ery good correlation for correction with Q5.R8.B1 (+5%)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4132043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20" y="1280724"/>
            <a:ext cx="6443579" cy="53613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for Beam1 </a:t>
            </a:r>
            <a:r>
              <a:rPr lang="en-US" dirty="0" smtClean="0"/>
              <a:t>after</a:t>
            </a:r>
            <a:r>
              <a:rPr lang="en-US" dirty="0" smtClean="0"/>
              <a:t> squeeze and @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 </a:t>
            </a:r>
            <a:r>
              <a:rPr lang="en-US" dirty="0" smtClean="0"/>
              <a:t>in IR8 after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/>
              <a:t>correction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/>
              <a:t>of Q5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4132144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11" y="1354265"/>
            <a:ext cx="7258801" cy="528783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for Beam2 </a:t>
            </a:r>
            <a:r>
              <a:rPr lang="en-US" dirty="0" smtClean="0"/>
              <a:t>after</a:t>
            </a:r>
            <a:r>
              <a:rPr lang="en-US" dirty="0" smtClean="0"/>
              <a:t> squeeze and @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 </a:t>
            </a:r>
            <a:r>
              <a:rPr lang="en-US" dirty="0" smtClean="0"/>
              <a:t>in IR8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4132200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26" y="1422251"/>
            <a:ext cx="7165474" cy="521984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15232" y="772704"/>
            <a:ext cx="8915400" cy="5815924"/>
          </a:xfrm>
        </p:spPr>
        <p:txBody>
          <a:bodyPr/>
          <a:lstStyle/>
          <a:p>
            <a:r>
              <a:rPr lang="en-US" dirty="0" smtClean="0"/>
              <a:t>21:00: </a:t>
            </a:r>
            <a:r>
              <a:rPr lang="en-US" dirty="0" smtClean="0"/>
              <a:t>Finish IP scans:</a:t>
            </a:r>
          </a:p>
          <a:p>
            <a:pPr lvl="1"/>
            <a:r>
              <a:rPr lang="en-US" dirty="0" smtClean="0"/>
              <a:t>large offsets in IR5 and IR8 </a:t>
            </a:r>
            <a:r>
              <a:rPr lang="en-US" dirty="0" err="1" smtClean="0"/>
              <a:t>wrt</a:t>
            </a:r>
            <a:r>
              <a:rPr lang="en-US" dirty="0" smtClean="0"/>
              <a:t> zero orbit.</a:t>
            </a:r>
          </a:p>
          <a:p>
            <a:pPr lvl="1"/>
            <a:r>
              <a:rPr lang="en-US" dirty="0" smtClean="0"/>
              <a:t>initially no collisions in IR8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large difference between end of ramp settings</a:t>
            </a:r>
            <a:endParaRPr lang="en-US" dirty="0" smtClean="0"/>
          </a:p>
          <a:p>
            <a:r>
              <a:rPr lang="en-US" dirty="0" smtClean="0"/>
              <a:t>21:00: Revisit of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–beat origin in IR8:</a:t>
            </a:r>
          </a:p>
          <a:p>
            <a:pPr lvl="1"/>
            <a:r>
              <a:rPr lang="en-US" dirty="0" smtClean="0"/>
              <a:t>Vertical beam size in Beam2 very large: 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v</a:t>
            </a:r>
            <a:r>
              <a:rPr lang="en-US" dirty="0" smtClean="0"/>
              <a:t> = 13.5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  <a:r>
              <a:rPr lang="en-US" dirty="0" smtClean="0"/>
              <a:t>!</a:t>
            </a:r>
          </a:p>
          <a:p>
            <a:r>
              <a:rPr lang="en-US" dirty="0" smtClean="0"/>
              <a:t>21:</a:t>
            </a:r>
            <a:r>
              <a:rPr lang="en-US" dirty="0" smtClean="0"/>
              <a:t>50: Switching off RD1.LR5 to test fast </a:t>
            </a:r>
            <a:r>
              <a:rPr lang="en-US" dirty="0" err="1" smtClean="0"/>
              <a:t>BCT</a:t>
            </a:r>
            <a:r>
              <a:rPr lang="en-US" dirty="0" smtClean="0"/>
              <a:t> interlock</a:t>
            </a:r>
          </a:p>
          <a:p>
            <a:pPr lvl="1"/>
            <a:r>
              <a:rPr lang="en-US" dirty="0" smtClean="0"/>
              <a:t>beams correctly dumped via interlock</a:t>
            </a:r>
            <a:r>
              <a:rPr lang="en-US" dirty="0" smtClean="0"/>
              <a:t>.</a:t>
            </a:r>
          </a:p>
          <a:p>
            <a:r>
              <a:rPr lang="en-US" dirty="0" smtClean="0"/>
              <a:t>22:00: </a:t>
            </a:r>
            <a:r>
              <a:rPr lang="en-US" dirty="0" err="1" smtClean="0"/>
              <a:t>XBOC</a:t>
            </a:r>
            <a:r>
              <a:rPr lang="en-US" dirty="0" smtClean="0"/>
              <a:t> studies</a:t>
            </a:r>
          </a:p>
          <a:p>
            <a:pPr lvl="1"/>
            <a:r>
              <a:rPr lang="en-US" dirty="0" smtClean="0"/>
              <a:t>seems to be OK now.</a:t>
            </a:r>
          </a:p>
          <a:p>
            <a:r>
              <a:rPr lang="en-US" dirty="0" smtClean="0"/>
              <a:t>01:00: Ramp with beam abort at 800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after some problems preparing next fill (</a:t>
            </a:r>
            <a:r>
              <a:rPr lang="en-US" dirty="0" err="1" smtClean="0"/>
              <a:t>IQC</a:t>
            </a:r>
            <a:r>
              <a:rPr lang="en-US" dirty="0" smtClean="0"/>
              <a:t> sequencer; </a:t>
            </a:r>
            <a:r>
              <a:rPr lang="en-US" dirty="0" err="1" smtClean="0"/>
              <a:t>LHCf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Dump at 800 </a:t>
            </a:r>
            <a:r>
              <a:rPr lang="en-US" dirty="0" err="1" smtClean="0"/>
              <a:t>GeV</a:t>
            </a:r>
            <a:r>
              <a:rPr lang="en-US" dirty="0" smtClean="0"/>
              <a:t> well centered on beam dump.</a:t>
            </a:r>
          </a:p>
          <a:p>
            <a:pPr lvl="1"/>
            <a:r>
              <a:rPr lang="en-US" dirty="0" smtClean="0"/>
              <a:t>new </a:t>
            </a:r>
            <a:r>
              <a:rPr lang="en-US" dirty="0" smtClean="0"/>
              <a:t>b3 prediction assuming ramp-down combo from 6 kA @ 2 A/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err="1" smtClean="0"/>
              <a:t>Q</a:t>
            </a:r>
            <a:r>
              <a:rPr lang="en-US" dirty="0" smtClean="0"/>
              <a:t>’ measurement during snap back: very clean signals</a:t>
            </a:r>
          </a:p>
          <a:p>
            <a:r>
              <a:rPr lang="en-US" dirty="0" smtClean="0"/>
              <a:t>04.20: Preparing Physics fill for the night: stable beams at 05:50.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799440"/>
            <a:ext cx="8915400" cy="5334000"/>
          </a:xfrm>
        </p:spPr>
        <p:txBody>
          <a:bodyPr/>
          <a:lstStyle/>
          <a:p>
            <a:r>
              <a:rPr lang="en-US" dirty="0" smtClean="0"/>
              <a:t>Transverse IP settings </a:t>
            </a:r>
          </a:p>
          <a:p>
            <a:pPr>
              <a:buNone/>
            </a:pPr>
            <a:r>
              <a:rPr lang="en-US" dirty="0" smtClean="0"/>
              <a:t>     after corrections after </a:t>
            </a:r>
          </a:p>
          <a:p>
            <a:pPr>
              <a:buNone/>
            </a:pPr>
            <a:r>
              <a:rPr lang="en-US" dirty="0" smtClean="0"/>
              <a:t>     squeeze: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32056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308" y="799440"/>
            <a:ext cx="5750692" cy="584265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for Beam1 @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 before correction: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 descr="201004131337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62" y="1373637"/>
            <a:ext cx="7158804" cy="521499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799440"/>
            <a:ext cx="8915400" cy="5334000"/>
          </a:xfrm>
        </p:spPr>
        <p:txBody>
          <a:bodyPr/>
          <a:lstStyle/>
          <a:p>
            <a:r>
              <a:rPr lang="en-US" dirty="0" smtClean="0"/>
              <a:t>Transverse IP settings after corrections at end of ramp:</a:t>
            </a:r>
          </a:p>
          <a:p>
            <a:pPr>
              <a:buNone/>
            </a:pPr>
            <a:r>
              <a:rPr lang="en-US" dirty="0" smtClean="0"/>
              <a:t>-ca. 60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for CMS</a:t>
            </a:r>
          </a:p>
          <a:p>
            <a:pPr>
              <a:buNone/>
            </a:pPr>
            <a:r>
              <a:rPr lang="en-US" dirty="0" smtClean="0"/>
              <a:t>-ca. 100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for </a:t>
            </a:r>
            <a:r>
              <a:rPr lang="en-US" dirty="0" err="1" smtClean="0"/>
              <a:t>LHCb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4132104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211" y="1454366"/>
            <a:ext cx="6269789" cy="488026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799440"/>
            <a:ext cx="8915400" cy="5334000"/>
          </a:xfrm>
        </p:spPr>
        <p:txBody>
          <a:bodyPr/>
          <a:lstStyle/>
          <a:p>
            <a:r>
              <a:rPr lang="en-US" dirty="0" err="1" smtClean="0"/>
              <a:t>Q</a:t>
            </a:r>
            <a:r>
              <a:rPr lang="en-US" dirty="0" smtClean="0"/>
              <a:t>’ measurement during 800 </a:t>
            </a:r>
            <a:r>
              <a:rPr lang="en-US" dirty="0" err="1" smtClean="0"/>
              <a:t>GeV</a:t>
            </a:r>
            <a:r>
              <a:rPr lang="en-US" dirty="0" smtClean="0"/>
              <a:t> ramp: Beam2 Vertical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Chroma-Snapback-B2.ve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105" y="1465705"/>
            <a:ext cx="7071894" cy="515659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en-US" dirty="0" smtClean="0"/>
              <a:t>.4.</a:t>
            </a:r>
            <a:endParaRPr lang="en-US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Plan for the morning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Squeeze in IR1 &amp; IR5.</a:t>
            </a:r>
          </a:p>
          <a:p>
            <a:pPr lvl="1"/>
            <a:r>
              <a:rPr lang="en-US" dirty="0" smtClean="0"/>
              <a:t>Squeeze in IR8.</a:t>
            </a:r>
            <a:endParaRPr lang="en-US" dirty="0" smtClean="0"/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stablishment of corrected orbit reference followed by re-adjustment of tertiary collimators.</a:t>
            </a:r>
          </a:p>
          <a:p>
            <a:pPr lvl="1"/>
            <a:r>
              <a:rPr lang="en-US" dirty="0" smtClean="0"/>
              <a:t>Measurement of loss hierarchy.</a:t>
            </a:r>
          </a:p>
          <a:p>
            <a:pPr lvl="1"/>
            <a:r>
              <a:rPr lang="en-US" dirty="0" smtClean="0"/>
              <a:t>Simulation of asynchronous beam dump.</a:t>
            </a:r>
          </a:p>
          <a:p>
            <a:pPr lvl="0"/>
            <a:r>
              <a:rPr lang="en-US" dirty="0" smtClean="0"/>
              <a:t>Afternoon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LBDS</a:t>
            </a:r>
            <a:r>
              <a:rPr lang="en-US" dirty="0" smtClean="0"/>
              <a:t> studies as preparation for higher intensities.</a:t>
            </a:r>
          </a:p>
          <a:p>
            <a:pPr lvl="1"/>
            <a:r>
              <a:rPr lang="en-US" dirty="0" err="1" smtClean="0"/>
              <a:t>Schottky</a:t>
            </a:r>
            <a:r>
              <a:rPr lang="en-US" dirty="0" smtClean="0"/>
              <a:t> measurements.</a:t>
            </a:r>
          </a:p>
          <a:p>
            <a:pPr lvl="0"/>
            <a:r>
              <a:rPr lang="en-US" dirty="0" smtClean="0"/>
              <a:t>Night:</a:t>
            </a:r>
            <a:endParaRPr lang="en-US" dirty="0" smtClean="0"/>
          </a:p>
          <a:p>
            <a:pPr lvl="1"/>
            <a:r>
              <a:rPr lang="en-US" dirty="0" smtClean="0"/>
              <a:t>Physics fill with squeezed optics if possible.</a:t>
            </a:r>
            <a:endParaRPr lang="en-US" dirty="0" smtClean="0"/>
          </a:p>
          <a:p>
            <a:pPr lvl="0"/>
            <a:r>
              <a:rPr lang="en-US" dirty="0" smtClean="0"/>
              <a:t>Thursday:</a:t>
            </a:r>
          </a:p>
          <a:p>
            <a:pPr lvl="1"/>
            <a:r>
              <a:rPr lang="en-US" dirty="0" smtClean="0"/>
              <a:t>Continuation with preparations for higher beam intensities.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2DA489-35B9-7F48-916F-BBC1F9537E10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</a:t>
            </a:r>
            <a:r>
              <a:rPr lang="en-US" dirty="0" smtClean="0"/>
              <a:t>for Beam1 @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 after correction using IR5 Q2: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31503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65" y="1346784"/>
            <a:ext cx="7269069" cy="529531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866280"/>
            <a:ext cx="8915400" cy="5334000"/>
          </a:xfrm>
        </p:spPr>
        <p:txBody>
          <a:bodyPr/>
          <a:lstStyle/>
          <a:p>
            <a:r>
              <a:rPr lang="en-US" dirty="0" smtClean="0"/>
              <a:t>Beam1 intensities during squeeze in IR1 &amp; IR5: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9:35: tunes back to injection 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smtClean="0"/>
              <a:t>values; 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smtClean="0"/>
              <a:t>loss of </a:t>
            </a:r>
            <a:r>
              <a:rPr lang="en-US" dirty="0" smtClean="0"/>
              <a:t>RCBV17</a:t>
            </a:r>
            <a:r>
              <a:rPr lang="en-US" dirty="0" smtClean="0"/>
              <a:t>.</a:t>
            </a:r>
            <a:r>
              <a:rPr lang="en-US" dirty="0" smtClean="0"/>
              <a:t>L1B1        end of squeeze to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</a:t>
            </a:r>
          </a:p>
          <a:p>
            <a:pPr>
              <a:buNone/>
            </a:pPr>
            <a:r>
              <a:rPr lang="en-US" dirty="0" smtClean="0"/>
              <a:t>					  large losses at end of squeeze in Beam2</a:t>
            </a:r>
          </a:p>
          <a:p>
            <a:pPr>
              <a:buNone/>
            </a:pPr>
            <a:r>
              <a:rPr lang="en-US" dirty="0" smtClean="0"/>
              <a:t>					  in IR7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4131934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7" y="1450134"/>
            <a:ext cx="9144000" cy="20986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rot="16200000" flipV="1">
            <a:off x="755316" y="3576053"/>
            <a:ext cx="1016000" cy="1336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6200000" flipV="1">
            <a:off x="2695002" y="4173623"/>
            <a:ext cx="2227174" cy="13369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866280"/>
            <a:ext cx="8915400" cy="5334000"/>
          </a:xfrm>
        </p:spPr>
        <p:txBody>
          <a:bodyPr/>
          <a:lstStyle/>
          <a:p>
            <a:r>
              <a:rPr lang="en-US" dirty="0" smtClean="0"/>
              <a:t>Beam losses in IR7 at end of squeeze to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2m: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3114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21" y="1455880"/>
            <a:ext cx="8729579" cy="518622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866280"/>
            <a:ext cx="8915400" cy="5334000"/>
          </a:xfrm>
        </p:spPr>
        <p:txBody>
          <a:bodyPr/>
          <a:lstStyle/>
          <a:p>
            <a:r>
              <a:rPr lang="en-US" dirty="0" smtClean="0"/>
              <a:t>Beam2 vertical beam size after squeeze to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2m: 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v</a:t>
            </a:r>
            <a:r>
              <a:rPr lang="en-US" dirty="0" smtClean="0"/>
              <a:t> = 3.0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pPr>
              <a:buNone/>
            </a:pPr>
            <a:r>
              <a:rPr lang="en-US" dirty="0" smtClean="0"/>
              <a:t>     all other beam</a:t>
            </a:r>
          </a:p>
          <a:p>
            <a:pPr>
              <a:buNone/>
            </a:pPr>
            <a:r>
              <a:rPr lang="en-US" dirty="0" smtClean="0"/>
              <a:t>     sizes are smaller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413114857-B2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4" y="1375612"/>
            <a:ext cx="6324684" cy="511659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826176"/>
            <a:ext cx="8915400" cy="5815924"/>
          </a:xfrm>
        </p:spPr>
        <p:txBody>
          <a:bodyPr/>
          <a:lstStyle/>
          <a:p>
            <a:r>
              <a:rPr lang="en-US" dirty="0" smtClean="0"/>
              <a:t>16</a:t>
            </a:r>
            <a:r>
              <a:rPr lang="en-US" dirty="0" smtClean="0"/>
              <a:t>:00: </a:t>
            </a:r>
            <a:r>
              <a:rPr lang="en-US" dirty="0" smtClean="0"/>
              <a:t>Start squeeze in IR8 to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5m:</a:t>
            </a:r>
          </a:p>
          <a:p>
            <a:pPr lvl="1"/>
            <a:r>
              <a:rPr lang="en-US" dirty="0" smtClean="0"/>
              <a:t>Vertical beam size in Beam2 very large: 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v</a:t>
            </a:r>
            <a:r>
              <a:rPr lang="en-US" dirty="0" smtClean="0"/>
              <a:t> = 13.5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m!</a:t>
            </a:r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ttempts to measure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-functions for Beam2 generate large beam losses.</a:t>
            </a:r>
          </a:p>
          <a:p>
            <a:pPr lvl="1"/>
            <a:r>
              <a:rPr lang="en-US" dirty="0" smtClean="0"/>
              <a:t>Measure only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-functions for Beams before and during squeeze.</a:t>
            </a:r>
          </a:p>
          <a:p>
            <a:pPr lvl="1"/>
            <a:r>
              <a:rPr lang="en-US" dirty="0" smtClean="0"/>
              <a:t>M</a:t>
            </a:r>
            <a:r>
              <a:rPr lang="en-US" dirty="0" smtClean="0"/>
              <a:t>oving IR8 collimators to 12.8 sigma settings.</a:t>
            </a:r>
          </a:p>
          <a:p>
            <a:r>
              <a:rPr lang="en-US" dirty="0" smtClean="0"/>
              <a:t>17:20</a:t>
            </a:r>
            <a:r>
              <a:rPr lang="en-US" dirty="0" smtClean="0"/>
              <a:t>: Start squeeze in </a:t>
            </a:r>
            <a:r>
              <a:rPr lang="en-US" dirty="0" smtClean="0"/>
              <a:t>IR8 </a:t>
            </a:r>
            <a:r>
              <a:rPr lang="en-US" dirty="0" smtClean="0"/>
              <a:t>to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</a:t>
            </a:r>
            <a:r>
              <a:rPr lang="en-US" dirty="0" smtClean="0"/>
              <a:t> 3.5m:</a:t>
            </a:r>
          </a:p>
          <a:p>
            <a:pPr lvl="1"/>
            <a:r>
              <a:rPr lang="en-US" dirty="0" smtClean="0"/>
              <a:t>Beam2 losses towards end of squeeze.</a:t>
            </a:r>
          </a:p>
          <a:p>
            <a:r>
              <a:rPr lang="en-US" dirty="0" smtClean="0"/>
              <a:t>17:55: </a:t>
            </a:r>
            <a:r>
              <a:rPr lang="en-US" dirty="0" smtClean="0"/>
              <a:t>Start squeeze in IR8 to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</a:t>
            </a:r>
            <a:r>
              <a:rPr lang="en-US" dirty="0" smtClean="0"/>
              <a:t> 2 </a:t>
            </a:r>
            <a:r>
              <a:rPr lang="en-US" dirty="0" err="1" smtClean="0"/>
              <a:t>m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Losses during the squeeze.</a:t>
            </a:r>
          </a:p>
          <a:p>
            <a:r>
              <a:rPr lang="en-US" dirty="0" smtClean="0"/>
              <a:t>18:35</a:t>
            </a:r>
            <a:r>
              <a:rPr lang="en-US" dirty="0" smtClean="0"/>
              <a:t>: Start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measurement in both beams with to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 </a:t>
            </a:r>
            <a:r>
              <a:rPr lang="en-US" dirty="0" err="1" smtClean="0"/>
              <a:t>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Losses during</a:t>
            </a:r>
            <a:r>
              <a:rPr lang="en-US" dirty="0" smtClean="0"/>
              <a:t> AC dipole measurements.</a:t>
            </a:r>
          </a:p>
          <a:p>
            <a:pPr lvl="1"/>
            <a:r>
              <a:rPr lang="en-US" dirty="0" smtClean="0"/>
              <a:t>Large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for Beam1: 40%! But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>
                <a:cs typeface="Symbol" charset="2"/>
              </a:rPr>
              <a:t>*</a:t>
            </a:r>
            <a:r>
              <a:rPr lang="en-US" dirty="0" smtClean="0">
                <a:cs typeface="Symbol" charset="2"/>
              </a:rPr>
              <a:t>‘</a:t>
            </a:r>
            <a:r>
              <a:rPr lang="en-US" dirty="0" err="1" smtClean="0"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 are OK.</a:t>
            </a:r>
            <a:endParaRPr lang="en-US" dirty="0" smtClean="0"/>
          </a:p>
          <a:p>
            <a:pPr lvl="1"/>
            <a:r>
              <a:rPr lang="en-US" dirty="0" smtClean="0"/>
              <a:t>Very good correlation with correction using Q5.R8.B1 by +5%!?!</a:t>
            </a:r>
          </a:p>
          <a:p>
            <a:r>
              <a:rPr lang="en-US" dirty="0" smtClean="0"/>
              <a:t>19:00: Start transverse IP adjustments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866280"/>
            <a:ext cx="8915400" cy="5334000"/>
          </a:xfrm>
        </p:spPr>
        <p:txBody>
          <a:bodyPr/>
          <a:lstStyle/>
          <a:p>
            <a:r>
              <a:rPr lang="en-US" dirty="0" smtClean="0"/>
              <a:t>Beam2 vertical beam size at beginning of  squeeze in IR8: </a:t>
            </a:r>
          </a:p>
          <a:p>
            <a:pPr>
              <a:buFont typeface="Symbol" charset="2"/>
              <a:buChar char=" "/>
            </a:pP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v</a:t>
            </a:r>
            <a:r>
              <a:rPr lang="en-US" dirty="0" smtClean="0"/>
              <a:t> = 13.5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m!</a:t>
            </a:r>
          </a:p>
          <a:p>
            <a:pPr>
              <a:buFont typeface="Symbol" charset="2"/>
              <a:buChar char=" "/>
            </a:pPr>
            <a:r>
              <a:rPr lang="en-US" dirty="0" smtClean="0"/>
              <a:t>all other beam</a:t>
            </a:r>
          </a:p>
          <a:p>
            <a:pPr>
              <a:buFont typeface="Symbol" charset="2"/>
              <a:buChar char=" "/>
            </a:pPr>
            <a:r>
              <a:rPr lang="en-US" dirty="0" smtClean="0"/>
              <a:t>sizes still </a:t>
            </a:r>
          </a:p>
          <a:p>
            <a:pPr>
              <a:buFont typeface="Symbol" charset="2"/>
              <a:buChar char=" "/>
            </a:pPr>
            <a:r>
              <a:rPr lang="en-US" dirty="0" smtClean="0"/>
              <a:t>around 2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m.</a:t>
            </a:r>
          </a:p>
          <a:p>
            <a:pPr>
              <a:buNone/>
            </a:pPr>
            <a:r>
              <a:rPr lang="en-US" dirty="0" smtClean="0"/>
              <a:t>     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3171054-B2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842" y="1312144"/>
            <a:ext cx="6670846" cy="519618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13.4.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799440"/>
            <a:ext cx="8915400" cy="5334000"/>
          </a:xfrm>
        </p:spPr>
        <p:txBody>
          <a:bodyPr/>
          <a:lstStyle/>
          <a:p>
            <a:r>
              <a:rPr lang="en-US" dirty="0" smtClean="0"/>
              <a:t>Beam intensities during squeeze in IR8: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8" name="Picture 7" descr="201004140812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24" y="4065587"/>
            <a:ext cx="8607923" cy="2579388"/>
          </a:xfrm>
          <a:prstGeom prst="rect">
            <a:avLst/>
          </a:prstGeom>
        </p:spPr>
      </p:pic>
      <p:pic>
        <p:nvPicPr>
          <p:cNvPr id="9" name="Picture 8" descr="201004140816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42" y="1206233"/>
            <a:ext cx="8702505" cy="281924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5357</TotalTime>
  <Words>916</Words>
  <Application>Microsoft Macintosh PowerPoint</Application>
  <PresentationFormat>On-screen Show (4:3)</PresentationFormat>
  <Paragraphs>136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Pixel</vt:lpstr>
      <vt:lpstr>Tuesday 13.4.</vt:lpstr>
      <vt:lpstr>Tuesday 13.4.</vt:lpstr>
      <vt:lpstr>Tuesday 13.4.</vt:lpstr>
      <vt:lpstr>Tuesday 13.4.</vt:lpstr>
      <vt:lpstr>Tuesday 13.4.</vt:lpstr>
      <vt:lpstr>Tuesday 13.4.</vt:lpstr>
      <vt:lpstr>Tuesday 13.4.</vt:lpstr>
      <vt:lpstr>Tuesday 13.4.</vt:lpstr>
      <vt:lpstr>Tuesday 13.4.</vt:lpstr>
      <vt:lpstr>Tuesday 13.4.</vt:lpstr>
      <vt:lpstr>Tuesday 13.4.</vt:lpstr>
      <vt:lpstr>Tuesday 13.4.</vt:lpstr>
      <vt:lpstr>Tuesday 13.4.</vt:lpstr>
      <vt:lpstr>Tuesday 13.4.</vt:lpstr>
      <vt:lpstr>Tuesday 13.4.</vt:lpstr>
      <vt:lpstr>Tuesday 13.4.</vt:lpstr>
      <vt:lpstr>Tuesday 13.4.</vt:lpstr>
      <vt:lpstr>Tuesday 13.4.</vt:lpstr>
      <vt:lpstr>Tuesday 13.4.</vt:lpstr>
      <vt:lpstr>Tuesday 13.4.</vt:lpstr>
      <vt:lpstr>Tuesday 13.4.</vt:lpstr>
      <vt:lpstr>15.4.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Oliver Bruning</cp:lastModifiedBy>
  <cp:revision>102</cp:revision>
  <dcterms:created xsi:type="dcterms:W3CDTF">2010-04-12T19:59:23Z</dcterms:created>
  <dcterms:modified xsi:type="dcterms:W3CDTF">2010-04-14T06:21:22Z</dcterms:modified>
</cp:coreProperties>
</file>