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4"/>
  </p:notesMasterIdLst>
  <p:handoutMasterIdLst>
    <p:handoutMasterId r:id="rId15"/>
  </p:handoutMasterIdLst>
  <p:sldIdLst>
    <p:sldId id="850" r:id="rId2"/>
    <p:sldId id="857" r:id="rId3"/>
    <p:sldId id="856" r:id="rId4"/>
    <p:sldId id="858" r:id="rId5"/>
    <p:sldId id="851" r:id="rId6"/>
    <p:sldId id="852" r:id="rId7"/>
    <p:sldId id="853" r:id="rId8"/>
    <p:sldId id="854" r:id="rId9"/>
    <p:sldId id="855" r:id="rId10"/>
    <p:sldId id="859" r:id="rId11"/>
    <p:sldId id="860" r:id="rId12"/>
    <p:sldId id="848" r:id="rId13"/>
  </p:sldIdLst>
  <p:sldSz cx="9144000" cy="6858000" type="screen4x3"/>
  <p:notesSz cx="7010400" cy="9296400"/>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a:srgbClr val="99FF99"/>
    <a:srgbClr val="0000FF"/>
    <a:srgbClr val="FFCCCC"/>
    <a:srgbClr val="9FCAFF"/>
    <a:srgbClr val="DDDDDD"/>
    <a:srgbClr val="99FFCC"/>
    <a:srgbClr val="33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1" autoAdjust="0"/>
    <p:restoredTop sz="95262" autoAdjust="0"/>
  </p:normalViewPr>
  <p:slideViewPr>
    <p:cSldViewPr>
      <p:cViewPr>
        <p:scale>
          <a:sx n="100" d="100"/>
          <a:sy n="100" d="100"/>
        </p:scale>
        <p:origin x="-204" y="-180"/>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271544C-6647-7A44-A30B-40518DF4CE46}" type="datetimeFigureOut">
              <a:rPr lang="en-US" smtClean="0"/>
              <a:pPr/>
              <a:t>4/11/2010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11-4-10</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status </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11-4-10</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11-4-10</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11-4-10</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11-4-10</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11-4-10</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status </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dirty="0"/>
          </a:p>
        </p:txBody>
      </p:sp>
      <p:sp>
        <p:nvSpPr>
          <p:cNvPr id="5" name="Slide Number Placeholder 4"/>
          <p:cNvSpPr>
            <a:spLocks noGrp="1"/>
          </p:cNvSpPr>
          <p:nvPr>
            <p:ph type="sldNum" sz="quarter" idx="11"/>
          </p:nvPr>
        </p:nvSpPr>
        <p:spPr/>
        <p:txBody>
          <a:bodyPr/>
          <a:lstStyle>
            <a:lvl1pPr>
              <a:defRPr/>
            </a:lvl1pPr>
          </a:lstStyle>
          <a:p>
            <a:fld id="{57C3E7D3-E8A8-4E1B-881E-DBC7929F1526}"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11-4-10</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status </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11-4-10</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11-4-10</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status </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11-4-10</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status </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11-4-10</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status </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11-4-10</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11-4-10</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 </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11-4-10</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status </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11-4-10</a:t>
            </a:r>
            <a:endParaRPr lang="en-US" dirty="0"/>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userDrawn="1"/>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Saturday</a:t>
            </a:r>
            <a:endParaRPr lang="en-GB" dirty="0"/>
          </a:p>
        </p:txBody>
      </p:sp>
      <p:sp>
        <p:nvSpPr>
          <p:cNvPr id="3" name="Content Placeholder 2"/>
          <p:cNvSpPr>
            <a:spLocks noGrp="1"/>
          </p:cNvSpPr>
          <p:nvPr>
            <p:ph idx="1"/>
          </p:nvPr>
        </p:nvSpPr>
        <p:spPr/>
        <p:txBody>
          <a:bodyPr/>
          <a:lstStyle/>
          <a:p>
            <a:r>
              <a:rPr lang="en-US" dirty="0" smtClean="0"/>
              <a:t>6:13 – 15:00  </a:t>
            </a:r>
            <a:r>
              <a:rPr lang="en-US" dirty="0" smtClean="0"/>
              <a:t>STABLE </a:t>
            </a:r>
            <a:r>
              <a:rPr lang="en-US" dirty="0" smtClean="0"/>
              <a:t>BEAMS</a:t>
            </a:r>
          </a:p>
          <a:p>
            <a:pPr lvl="1"/>
            <a:r>
              <a:rPr lang="en-US" dirty="0" smtClean="0"/>
              <a:t>scans etc.</a:t>
            </a:r>
          </a:p>
          <a:p>
            <a:r>
              <a:rPr lang="en-US" dirty="0" smtClean="0"/>
              <a:t>15:00 moved to ADJUST</a:t>
            </a:r>
          </a:p>
          <a:p>
            <a:r>
              <a:rPr lang="en-US" dirty="0" smtClean="0"/>
              <a:t>Squeeze to 2 m in two steps    11 – 5 – 2</a:t>
            </a:r>
          </a:p>
          <a:p>
            <a:pPr lvl="1"/>
            <a:r>
              <a:rPr lang="en-US" dirty="0" smtClean="0"/>
              <a:t>remarkably smooth</a:t>
            </a:r>
          </a:p>
          <a:p>
            <a:pPr lvl="1"/>
            <a:r>
              <a:rPr lang="en-US" dirty="0" smtClean="0"/>
              <a:t>tertiary collimators in at 5 m</a:t>
            </a:r>
          </a:p>
          <a:p>
            <a:pPr lvl="1"/>
            <a:r>
              <a:rPr lang="en-US" dirty="0" smtClean="0"/>
              <a:t>lifetime actually went up during second step</a:t>
            </a:r>
          </a:p>
          <a:p>
            <a:r>
              <a:rPr lang="en-US" dirty="0" smtClean="0"/>
              <a:t>Tunes, orbit, coupling (using IT skew quads)</a:t>
            </a:r>
          </a:p>
          <a:p>
            <a:r>
              <a:rPr lang="en-US" dirty="0" smtClean="0"/>
              <a:t>Scans in CMS and Atlas</a:t>
            </a:r>
          </a:p>
          <a:p>
            <a:pPr lvl="1"/>
            <a:r>
              <a:rPr lang="en-US" dirty="0" smtClean="0"/>
              <a:t>CMS missing initially </a:t>
            </a:r>
          </a:p>
          <a:p>
            <a:r>
              <a:rPr lang="en-US" dirty="0" smtClean="0"/>
              <a:t>Alice solenoid off (and back on later)</a:t>
            </a:r>
            <a:endParaRPr lang="en-GB" dirty="0" smtClean="0"/>
          </a:p>
          <a:p>
            <a:endParaRPr lang="en-US" dirty="0" smtClean="0"/>
          </a:p>
          <a:p>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11-4-10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2400" dirty="0" smtClean="0"/>
              <a:t>IP1&amp;5 </a:t>
            </a:r>
            <a:r>
              <a:rPr lang="en-GB" sz="2400" dirty="0" err="1" smtClean="0"/>
              <a:t>lumi</a:t>
            </a:r>
            <a:r>
              <a:rPr lang="en-GB" sz="2400" dirty="0" smtClean="0"/>
              <a:t> </a:t>
            </a:r>
            <a:r>
              <a:rPr lang="en-GB" sz="2400" dirty="0" err="1" smtClean="0"/>
              <a:t>vs</a:t>
            </a:r>
            <a:r>
              <a:rPr lang="en-GB" sz="2400" dirty="0" smtClean="0"/>
              <a:t> squeeze</a:t>
            </a:r>
            <a:endParaRPr lang="en-GB" sz="2400" dirty="0"/>
          </a:p>
        </p:txBody>
      </p:sp>
      <p:sp>
        <p:nvSpPr>
          <p:cNvPr id="2051" name="Content Placeholder 2"/>
          <p:cNvSpPr>
            <a:spLocks noGrp="1"/>
          </p:cNvSpPr>
          <p:nvPr>
            <p:ph idx="1"/>
          </p:nvPr>
        </p:nvSpPr>
        <p:spPr>
          <a:xfrm>
            <a:off x="304800" y="1066800"/>
            <a:ext cx="4038600" cy="5059363"/>
          </a:xfrm>
        </p:spPr>
        <p:txBody>
          <a:bodyPr/>
          <a:lstStyle/>
          <a:p>
            <a:r>
              <a:rPr lang="en-GB" smtClean="0"/>
              <a:t>Raw (online) lumi plots on 10 apr 2010, during the squeeze to 2m in IP1 and IP5</a:t>
            </a:r>
          </a:p>
          <a:p>
            <a:r>
              <a:rPr lang="en-GB" smtClean="0"/>
              <a:t>Factor gained (raw numbers):</a:t>
            </a:r>
          </a:p>
          <a:p>
            <a:pPr lvl="1"/>
            <a:r>
              <a:rPr lang="en-GB" smtClean="0"/>
              <a:t>~4.5 in Pt5 (after min scan)</a:t>
            </a:r>
          </a:p>
          <a:p>
            <a:pPr lvl="1"/>
            <a:r>
              <a:rPr lang="en-GB" smtClean="0"/>
              <a:t>~4 in Pt1 </a:t>
            </a:r>
          </a:p>
          <a:p>
            <a:r>
              <a:rPr lang="en-GB" smtClean="0"/>
              <a:t>Not corrected for lumi decay over the ~5h of squeeze and mini scans</a:t>
            </a:r>
          </a:p>
        </p:txBody>
      </p:sp>
      <p:pic>
        <p:nvPicPr>
          <p:cNvPr id="2052" name="Picture 4"/>
          <p:cNvPicPr>
            <a:picLocks noChangeAspect="1" noChangeArrowheads="1"/>
          </p:cNvPicPr>
          <p:nvPr/>
        </p:nvPicPr>
        <p:blipFill>
          <a:blip r:embed="rId2" cstate="print"/>
          <a:srcRect/>
          <a:stretch>
            <a:fillRect/>
          </a:stretch>
        </p:blipFill>
        <p:spPr bwMode="auto">
          <a:xfrm>
            <a:off x="4419600" y="0"/>
            <a:ext cx="4724400" cy="3449638"/>
          </a:xfrm>
          <a:prstGeom prst="rect">
            <a:avLst/>
          </a:prstGeom>
          <a:noFill/>
          <a:ln w="9525">
            <a:noFill/>
            <a:miter lim="800000"/>
            <a:headEnd/>
            <a:tailEnd/>
          </a:ln>
        </p:spPr>
      </p:pic>
      <p:pic>
        <p:nvPicPr>
          <p:cNvPr id="2053" name="Picture 5" descr="E:\Massi\ATLAS\atlas_lumi-squeeze-10apr2010.png"/>
          <p:cNvPicPr>
            <a:picLocks noChangeAspect="1" noChangeArrowheads="1"/>
          </p:cNvPicPr>
          <p:nvPr/>
        </p:nvPicPr>
        <p:blipFill>
          <a:blip r:embed="rId3" cstate="print"/>
          <a:srcRect/>
          <a:stretch>
            <a:fillRect/>
          </a:stretch>
        </p:blipFill>
        <p:spPr bwMode="auto">
          <a:xfrm>
            <a:off x="4267200" y="3352800"/>
            <a:ext cx="4876800" cy="3505200"/>
          </a:xfrm>
          <a:prstGeom prst="rect">
            <a:avLst/>
          </a:prstGeom>
          <a:noFill/>
          <a:ln w="9525">
            <a:noFill/>
            <a:miter lim="800000"/>
            <a:headEnd/>
            <a:tailEnd/>
          </a:ln>
        </p:spPr>
      </p:pic>
      <p:sp>
        <p:nvSpPr>
          <p:cNvPr id="7" name="TextBox 6"/>
          <p:cNvSpPr txBox="1"/>
          <p:nvPr/>
        </p:nvSpPr>
        <p:spPr>
          <a:xfrm>
            <a:off x="8229600" y="5791200"/>
            <a:ext cx="671513" cy="369888"/>
          </a:xfrm>
          <a:prstGeom prst="rect">
            <a:avLst/>
          </a:prstGeom>
          <a:solidFill>
            <a:schemeClr val="bg1">
              <a:lumMod val="85000"/>
            </a:schemeClr>
          </a:solidFill>
          <a:effectLst>
            <a:outerShdw blurRad="50800" dist="38100" dir="2700000" algn="tl" rotWithShape="0">
              <a:prstClr val="black">
                <a:alpha val="40000"/>
              </a:prstClr>
            </a:outerShdw>
          </a:effectLst>
        </p:spPr>
        <p:txBody>
          <a:bodyPr wrap="none">
            <a:spAutoFit/>
          </a:bodyPr>
          <a:lstStyle/>
          <a:p>
            <a:pPr>
              <a:defRPr/>
            </a:pPr>
            <a:r>
              <a:rPr lang="en-GB" dirty="0"/>
              <a:t>atlas</a:t>
            </a:r>
          </a:p>
        </p:txBody>
      </p:sp>
      <p:pic>
        <p:nvPicPr>
          <p:cNvPr id="5122" name="Picture 2"/>
          <p:cNvPicPr>
            <a:picLocks noChangeAspect="1" noChangeArrowheads="1"/>
          </p:cNvPicPr>
          <p:nvPr/>
        </p:nvPicPr>
        <p:blipFill>
          <a:blip r:embed="rId4" cstate="print"/>
          <a:srcRect/>
          <a:stretch>
            <a:fillRect/>
          </a:stretch>
        </p:blipFill>
        <p:spPr bwMode="auto">
          <a:xfrm>
            <a:off x="214282" y="6572272"/>
            <a:ext cx="1257300" cy="161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BRAN-P in IP1 and IP5 during squeeze</a:t>
            </a:r>
            <a:endParaRPr lang="en-GB" dirty="0"/>
          </a:p>
        </p:txBody>
      </p:sp>
      <p:sp>
        <p:nvSpPr>
          <p:cNvPr id="3075" name="Content Placeholder 2"/>
          <p:cNvSpPr>
            <a:spLocks noGrp="1"/>
          </p:cNvSpPr>
          <p:nvPr>
            <p:ph idx="1"/>
          </p:nvPr>
        </p:nvSpPr>
        <p:spPr>
          <a:xfrm>
            <a:off x="457200" y="5334000"/>
            <a:ext cx="8229600" cy="1249363"/>
          </a:xfrm>
        </p:spPr>
        <p:txBody>
          <a:bodyPr/>
          <a:lstStyle/>
          <a:p>
            <a:r>
              <a:rPr lang="en-GB" smtClean="0"/>
              <a:t>Also observe factor  ~4++  increase in luminosity during the squeeze test of 10 Apr 2010</a:t>
            </a:r>
          </a:p>
        </p:txBody>
      </p:sp>
      <p:pic>
        <p:nvPicPr>
          <p:cNvPr id="3076" name="Picture 6" descr="\\cern.ch\dfs\Users\l\lpc\Desktop\branp_squeeze_10apr2010.jpg"/>
          <p:cNvPicPr>
            <a:picLocks noChangeAspect="1" noChangeArrowheads="1"/>
          </p:cNvPicPr>
          <p:nvPr/>
        </p:nvPicPr>
        <p:blipFill>
          <a:blip r:embed="rId2" cstate="print"/>
          <a:srcRect r="4851"/>
          <a:stretch>
            <a:fillRect/>
          </a:stretch>
        </p:blipFill>
        <p:spPr bwMode="auto">
          <a:xfrm>
            <a:off x="0" y="838200"/>
            <a:ext cx="9144000" cy="4419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fo</a:t>
            </a:r>
            <a:r>
              <a:rPr lang="en-US" dirty="0" smtClean="0"/>
              <a:t>r the day</a:t>
            </a:r>
            <a:endParaRPr lang="en-GB" dirty="0"/>
          </a:p>
        </p:txBody>
      </p:sp>
      <p:sp>
        <p:nvSpPr>
          <p:cNvPr id="3" name="Content Placeholder 2"/>
          <p:cNvSpPr>
            <a:spLocks noGrp="1"/>
          </p:cNvSpPr>
          <p:nvPr>
            <p:ph idx="1"/>
          </p:nvPr>
        </p:nvSpPr>
        <p:spPr/>
        <p:txBody>
          <a:bodyPr/>
          <a:lstStyle/>
          <a:p>
            <a:r>
              <a:rPr lang="en-US" dirty="0" smtClean="0"/>
              <a:t>C</a:t>
            </a:r>
            <a:r>
              <a:rPr lang="en-US" dirty="0" smtClean="0"/>
              <a:t>irculating </a:t>
            </a:r>
            <a:r>
              <a:rPr lang="en-GB" dirty="0" smtClean="0"/>
              <a:t>beams at 450 GeV – checks</a:t>
            </a:r>
          </a:p>
          <a:p>
            <a:r>
              <a:rPr lang="en-US" dirty="0" smtClean="0"/>
              <a:t>Transverse damper studies – Wolfgang Hofle</a:t>
            </a:r>
            <a:endParaRPr lang="en-GB" dirty="0" smtClean="0"/>
          </a:p>
          <a:p>
            <a:r>
              <a:rPr lang="en-US" dirty="0" smtClean="0"/>
              <a:t>15:00 Trial ramp and squeeze </a:t>
            </a:r>
          </a:p>
          <a:p>
            <a:pPr lvl="1"/>
            <a:r>
              <a:rPr lang="en-US" dirty="0" smtClean="0"/>
              <a:t>Pilot intensity</a:t>
            </a:r>
          </a:p>
          <a:p>
            <a:pPr lvl="1"/>
            <a:r>
              <a:rPr lang="en-US" dirty="0" smtClean="0"/>
              <a:t>A</a:t>
            </a:r>
            <a:r>
              <a:rPr lang="en-US" dirty="0" smtClean="0"/>
              <a:t>ll the way to 2-2-2</a:t>
            </a:r>
          </a:p>
          <a:p>
            <a:pPr lvl="1"/>
            <a:r>
              <a:rPr lang="en-US" dirty="0" err="1" smtClean="0"/>
              <a:t>Async</a:t>
            </a:r>
            <a:r>
              <a:rPr lang="en-US" dirty="0" smtClean="0"/>
              <a:t> dump tests as pre-qualifier for stable beams</a:t>
            </a:r>
            <a:endParaRPr lang="en-GB" dirty="0" smtClean="0"/>
          </a:p>
        </p:txBody>
      </p:sp>
      <p:sp>
        <p:nvSpPr>
          <p:cNvPr id="4" name="Footer Placeholder 3"/>
          <p:cNvSpPr>
            <a:spLocks noGrp="1"/>
          </p:cNvSpPr>
          <p:nvPr>
            <p:ph type="ftr" sz="quarter" idx="10"/>
          </p:nvPr>
        </p:nvSpPr>
        <p:spPr/>
        <p:txBody>
          <a:bodyPr/>
          <a:lstStyle/>
          <a:p>
            <a:r>
              <a:rPr lang="en-US" dirty="0" smtClean="0"/>
              <a:t>LHC status </a:t>
            </a:r>
            <a:endParaRPr lang="en-US" dirty="0"/>
          </a:p>
        </p:txBody>
      </p:sp>
      <p:sp>
        <p:nvSpPr>
          <p:cNvPr id="5" name="Date Placeholder 4"/>
          <p:cNvSpPr>
            <a:spLocks noGrp="1"/>
          </p:cNvSpPr>
          <p:nvPr>
            <p:ph type="dt" sz="half" idx="12"/>
          </p:nvPr>
        </p:nvSpPr>
        <p:spPr/>
        <p:txBody>
          <a:bodyPr/>
          <a:lstStyle/>
          <a:p>
            <a:r>
              <a:rPr lang="en-US" smtClean="0"/>
              <a:t>11-4-10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Collimators – IR3</a:t>
            </a:r>
            <a:endParaRPr lang="en-GB" dirty="0"/>
          </a:p>
        </p:txBody>
      </p:sp>
      <p:sp>
        <p:nvSpPr>
          <p:cNvPr id="3" name="Content Placeholder 2"/>
          <p:cNvSpPr>
            <a:spLocks noGrp="1"/>
          </p:cNvSpPr>
          <p:nvPr>
            <p:ph idx="1"/>
          </p:nvPr>
        </p:nvSpPr>
        <p:spPr>
          <a:xfrm>
            <a:off x="214282" y="785794"/>
            <a:ext cx="8643998" cy="5111750"/>
          </a:xfrm>
        </p:spPr>
        <p:txBody>
          <a:bodyPr/>
          <a:lstStyle/>
          <a:p>
            <a:r>
              <a:rPr lang="en-US" dirty="0" smtClean="0"/>
              <a:t>Settings have been evaluated for tertiary collimators in IR8 and beta* of 3 m (2010 scenario agreed in 2009). Corresponding settings, taking into account TCT calibration in IR8</a:t>
            </a:r>
            <a:r>
              <a:rPr lang="en-US" dirty="0" smtClean="0"/>
              <a:t>:</a:t>
            </a:r>
            <a:endParaRPr lang="en-US" dirty="0" smtClean="0"/>
          </a:p>
          <a:p>
            <a:r>
              <a:rPr lang="en-US" dirty="0" smtClean="0"/>
              <a:t>Beam </a:t>
            </a:r>
            <a:r>
              <a:rPr lang="en-US" dirty="0" smtClean="0"/>
              <a:t>1</a:t>
            </a:r>
            <a:endParaRPr lang="en-US" dirty="0" smtClean="0"/>
          </a:p>
          <a:p>
            <a:pPr lvl="1"/>
            <a:r>
              <a:rPr lang="en-US" dirty="0" smtClean="0"/>
              <a:t>TCTH.4L8.B1 L = 8.16mm R = -6.86mm</a:t>
            </a:r>
          </a:p>
          <a:p>
            <a:pPr lvl="1"/>
            <a:r>
              <a:rPr lang="en-US" dirty="0" smtClean="0"/>
              <a:t>TCTVB.4L8 L = 8.38mm R = -</a:t>
            </a:r>
            <a:r>
              <a:rPr lang="en-US" dirty="0" smtClean="0"/>
              <a:t>9.34mm</a:t>
            </a:r>
            <a:endParaRPr lang="en-US" dirty="0" smtClean="0"/>
          </a:p>
          <a:p>
            <a:r>
              <a:rPr lang="en-US" dirty="0" smtClean="0"/>
              <a:t>Beam </a:t>
            </a:r>
            <a:r>
              <a:rPr lang="en-US" dirty="0" smtClean="0"/>
              <a:t>2</a:t>
            </a:r>
            <a:endParaRPr lang="en-US" dirty="0" smtClean="0"/>
          </a:p>
          <a:p>
            <a:pPr lvl="1"/>
            <a:r>
              <a:rPr lang="en-US" dirty="0" smtClean="0"/>
              <a:t>TCTH.4R8.B2 L = 7.19mm R = -7.84mm</a:t>
            </a:r>
          </a:p>
          <a:p>
            <a:pPr lvl="1"/>
            <a:r>
              <a:rPr lang="en-US" dirty="0" smtClean="0"/>
              <a:t>TCTVB.4R8 L = 8.95mm R = -</a:t>
            </a:r>
            <a:r>
              <a:rPr lang="en-US" dirty="0" smtClean="0"/>
              <a:t>8.77mm</a:t>
            </a:r>
            <a:endParaRPr lang="en-US" dirty="0" smtClean="0"/>
          </a:p>
          <a:p>
            <a:r>
              <a:rPr lang="en-US" dirty="0" smtClean="0"/>
              <a:t>This corresponds to a setting of 15.3 nominal sigma. Note that the settings were adjusted on the spot to the changed squeezed IR8 optics. IR8 collimator beta values from LSA database different by up to 40m (20-30%) compared to collimation reference case. </a:t>
            </a:r>
            <a:endParaRPr lang="en-GB" dirty="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11-4-10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Sunday morning</a:t>
            </a:r>
            <a:endParaRPr lang="en-GB" dirty="0"/>
          </a:p>
        </p:txBody>
      </p:sp>
      <p:sp>
        <p:nvSpPr>
          <p:cNvPr id="3" name="Content Placeholder 2"/>
          <p:cNvSpPr>
            <a:spLocks noGrp="1"/>
          </p:cNvSpPr>
          <p:nvPr>
            <p:ph idx="1"/>
          </p:nvPr>
        </p:nvSpPr>
        <p:spPr>
          <a:xfrm>
            <a:off x="428596" y="1000108"/>
            <a:ext cx="8229600" cy="5111750"/>
          </a:xfrm>
        </p:spPr>
        <p:txBody>
          <a:bodyPr/>
          <a:lstStyle/>
          <a:p>
            <a:r>
              <a:rPr lang="en-US" dirty="0" smtClean="0"/>
              <a:t>Squeeze in IR8</a:t>
            </a:r>
          </a:p>
          <a:p>
            <a:pPr lvl="1"/>
            <a:r>
              <a:rPr lang="en-US" dirty="0" smtClean="0"/>
              <a:t>W</a:t>
            </a:r>
            <a:r>
              <a:rPr lang="en-US" dirty="0" smtClean="0"/>
              <a:t>restling settings</a:t>
            </a:r>
          </a:p>
          <a:p>
            <a:pPr lvl="1"/>
            <a:r>
              <a:rPr lang="en-US" dirty="0" smtClean="0"/>
              <a:t>Eventually to 5.5 m OK</a:t>
            </a:r>
          </a:p>
          <a:p>
            <a:pPr lvl="1"/>
            <a:r>
              <a:rPr lang="en-US" dirty="0" smtClean="0"/>
              <a:t>had to stop here</a:t>
            </a:r>
          </a:p>
          <a:p>
            <a:pPr lvl="2"/>
            <a:r>
              <a:rPr lang="en-GB" dirty="0" smtClean="0"/>
              <a:t>RQTL13.L8B1 limited to 300 A,  need 352 A to go to 2 m. </a:t>
            </a:r>
            <a:r>
              <a:rPr lang="en-US" dirty="0" smtClean="0"/>
              <a:t>As the lowest quench current for this magnet was 407 A, </a:t>
            </a:r>
            <a:r>
              <a:rPr lang="en-US" dirty="0" smtClean="0"/>
              <a:t>J-P Tock gives go ahead to up limit to 352 A</a:t>
            </a:r>
          </a:p>
          <a:p>
            <a:pPr lvl="2"/>
            <a:r>
              <a:rPr lang="en-US" dirty="0" smtClean="0"/>
              <a:t>FGC update requires </a:t>
            </a:r>
            <a:r>
              <a:rPr lang="en-US" dirty="0" err="1" smtClean="0"/>
              <a:t>resync</a:t>
            </a:r>
            <a:r>
              <a:rPr lang="en-US" dirty="0" smtClean="0"/>
              <a:t> and reset so now further for now</a:t>
            </a:r>
          </a:p>
          <a:p>
            <a:r>
              <a:rPr lang="en-US" dirty="0" smtClean="0"/>
              <a:t>MP </a:t>
            </a:r>
            <a:r>
              <a:rPr lang="en-US" dirty="0" smtClean="0"/>
              <a:t>test </a:t>
            </a:r>
            <a:r>
              <a:rPr lang="en-US" dirty="0" smtClean="0"/>
              <a:t>switch </a:t>
            </a:r>
            <a:r>
              <a:rPr lang="en-US" dirty="0" smtClean="0"/>
              <a:t>off one warm D1 magnet. </a:t>
            </a:r>
            <a:endParaRPr lang="en-US" dirty="0" smtClean="0"/>
          </a:p>
          <a:p>
            <a:pPr lvl="1"/>
            <a:r>
              <a:rPr lang="en-US" dirty="0" smtClean="0"/>
              <a:t>Preliminary analysis while waiting for the PM: the first channel to trigger was the FMCM in IP1 as expected. Then, we had errors from all BLM input due to the missing sanity check (not done in the last 24h due to the long store</a:t>
            </a:r>
            <a:r>
              <a:rPr lang="en-US" dirty="0" smtClean="0"/>
              <a:t>!).</a:t>
            </a:r>
            <a:endParaRPr lang="en-US" dirty="0" smtClean="0"/>
          </a:p>
          <a:p>
            <a:pPr lvl="1"/>
            <a:r>
              <a:rPr lang="en-US" dirty="0" smtClean="0"/>
              <a:t>Test successful! </a:t>
            </a:r>
            <a:br>
              <a:rPr lang="en-US" dirty="0" smtClean="0"/>
            </a:br>
            <a:endParaRPr lang="en-GB" dirty="0"/>
          </a:p>
        </p:txBody>
      </p:sp>
      <p:sp>
        <p:nvSpPr>
          <p:cNvPr id="4" name="Footer Placeholder 3"/>
          <p:cNvSpPr>
            <a:spLocks noGrp="1"/>
          </p:cNvSpPr>
          <p:nvPr>
            <p:ph type="ftr" sz="quarter" idx="10"/>
          </p:nvPr>
        </p:nvSpPr>
        <p:spPr/>
        <p:txBody>
          <a:bodyPr/>
          <a:lstStyle/>
          <a:p>
            <a:r>
              <a:rPr lang="en-US" smtClean="0"/>
              <a:t>LHC status </a:t>
            </a:r>
            <a:endParaRPr lang="en-US" dirty="0"/>
          </a:p>
        </p:txBody>
      </p:sp>
      <p:sp>
        <p:nvSpPr>
          <p:cNvPr id="5" name="Date Placeholder 4"/>
          <p:cNvSpPr>
            <a:spLocks noGrp="1"/>
          </p:cNvSpPr>
          <p:nvPr>
            <p:ph type="dt" sz="half" idx="12"/>
          </p:nvPr>
        </p:nvSpPr>
        <p:spPr/>
        <p:txBody>
          <a:bodyPr/>
          <a:lstStyle/>
          <a:p>
            <a:r>
              <a:rPr lang="en-US" smtClean="0"/>
              <a:t>11-4-10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Sunday morning</a:t>
            </a:r>
            <a:endParaRPr lang="en-GB" dirty="0"/>
          </a:p>
        </p:txBody>
      </p:sp>
      <p:sp>
        <p:nvSpPr>
          <p:cNvPr id="3" name="Content Placeholder 2"/>
          <p:cNvSpPr>
            <a:spLocks noGrp="1"/>
          </p:cNvSpPr>
          <p:nvPr>
            <p:ph idx="1"/>
          </p:nvPr>
        </p:nvSpPr>
        <p:spPr/>
        <p:txBody>
          <a:bodyPr/>
          <a:lstStyle/>
          <a:p>
            <a:r>
              <a:rPr lang="en-US" dirty="0" smtClean="0"/>
              <a:t>Pre-cycle</a:t>
            </a:r>
          </a:p>
          <a:p>
            <a:r>
              <a:rPr lang="en-US" dirty="0" smtClean="0"/>
              <a:t>Problems, problems, problems “</a:t>
            </a:r>
            <a:r>
              <a:rPr lang="en-GB" dirty="0" smtClean="0"/>
              <a:t>extremely </a:t>
            </a:r>
            <a:r>
              <a:rPr lang="en-GB" dirty="0" smtClean="0"/>
              <a:t>troublesome”</a:t>
            </a:r>
            <a:endParaRPr lang="en-US" dirty="0" smtClean="0"/>
          </a:p>
          <a:p>
            <a:pPr lvl="1"/>
            <a:r>
              <a:rPr lang="en-US" dirty="0" smtClean="0"/>
              <a:t>Stefano wakes up half the controls group</a:t>
            </a:r>
          </a:p>
          <a:p>
            <a:r>
              <a:rPr lang="en-US" dirty="0" smtClean="0"/>
              <a:t>05:43 beam back</a:t>
            </a:r>
          </a:p>
          <a:p>
            <a:r>
              <a:rPr lang="en-US" dirty="0" smtClean="0"/>
              <a:t>IQC/XPOC issues </a:t>
            </a:r>
          </a:p>
          <a:p>
            <a:r>
              <a:rPr lang="en-US" dirty="0" smtClean="0"/>
              <a:t>Too higher intensities in SPS</a:t>
            </a:r>
          </a:p>
          <a:p>
            <a:r>
              <a:rPr lang="en-US" dirty="0" smtClean="0"/>
              <a:t>…</a:t>
            </a:r>
            <a:endParaRPr lang="en-GB" dirty="0"/>
          </a:p>
        </p:txBody>
      </p:sp>
      <p:sp>
        <p:nvSpPr>
          <p:cNvPr id="4" name="Footer Placeholder 3"/>
          <p:cNvSpPr>
            <a:spLocks noGrp="1"/>
          </p:cNvSpPr>
          <p:nvPr>
            <p:ph type="ftr" sz="quarter" idx="10"/>
          </p:nvPr>
        </p:nvSpPr>
        <p:spPr/>
        <p:txBody>
          <a:bodyPr/>
          <a:lstStyle/>
          <a:p>
            <a:r>
              <a:rPr lang="en-US" dirty="0" smtClean="0"/>
              <a:t>LHC status </a:t>
            </a:r>
            <a:endParaRPr lang="en-US" dirty="0"/>
          </a:p>
        </p:txBody>
      </p:sp>
      <p:sp>
        <p:nvSpPr>
          <p:cNvPr id="5" name="Date Placeholder 4"/>
          <p:cNvSpPr>
            <a:spLocks noGrp="1"/>
          </p:cNvSpPr>
          <p:nvPr>
            <p:ph type="dt" sz="half" idx="12"/>
          </p:nvPr>
        </p:nvSpPr>
        <p:spPr/>
        <p:txBody>
          <a:bodyPr/>
          <a:lstStyle/>
          <a:p>
            <a:r>
              <a:rPr lang="en-US" smtClean="0"/>
              <a:t>11-4-10</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757351"/>
            <a:ext cx="8390731" cy="5491049"/>
          </a:xfrm>
          <a:prstGeom prst="rect">
            <a:avLst/>
          </a:prstGeom>
          <a:noFill/>
          <a:ln w="9525">
            <a:noFill/>
            <a:miter lim="800000"/>
            <a:headEnd/>
            <a:tailEnd/>
          </a:ln>
          <a:effectLst/>
        </p:spPr>
      </p:pic>
      <p:cxnSp>
        <p:nvCxnSpPr>
          <p:cNvPr id="6" name="Straight Connector 5"/>
          <p:cNvCxnSpPr/>
          <p:nvPr/>
        </p:nvCxnSpPr>
        <p:spPr>
          <a:xfrm rot="5400000" flipH="1" flipV="1">
            <a:off x="-190500" y="4076700"/>
            <a:ext cx="3429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114300" y="4076700"/>
            <a:ext cx="3429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571500" y="4076700"/>
            <a:ext cx="3429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2019299" y="4076700"/>
            <a:ext cx="3429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799662" y="5067738"/>
            <a:ext cx="1208408" cy="369332"/>
          </a:xfrm>
          <a:prstGeom prst="rect">
            <a:avLst/>
          </a:prstGeom>
          <a:noFill/>
        </p:spPr>
        <p:txBody>
          <a:bodyPr wrap="none" rtlCol="0">
            <a:spAutoFit/>
          </a:bodyPr>
          <a:lstStyle/>
          <a:p>
            <a:r>
              <a:rPr lang="en-US" dirty="0" smtClean="0">
                <a:solidFill>
                  <a:srgbClr val="FFC000"/>
                </a:solidFill>
              </a:rPr>
              <a:t>Ramp start</a:t>
            </a:r>
            <a:endParaRPr lang="en-US" dirty="0">
              <a:solidFill>
                <a:srgbClr val="FFC000"/>
              </a:solidFill>
            </a:endParaRPr>
          </a:p>
        </p:txBody>
      </p:sp>
      <p:sp>
        <p:nvSpPr>
          <p:cNvPr id="15" name="TextBox 14"/>
          <p:cNvSpPr txBox="1"/>
          <p:nvPr/>
        </p:nvSpPr>
        <p:spPr>
          <a:xfrm rot="16200000">
            <a:off x="1075765" y="5031902"/>
            <a:ext cx="1289135" cy="369332"/>
          </a:xfrm>
          <a:prstGeom prst="rect">
            <a:avLst/>
          </a:prstGeom>
          <a:noFill/>
        </p:spPr>
        <p:txBody>
          <a:bodyPr wrap="none" rtlCol="0">
            <a:spAutoFit/>
          </a:bodyPr>
          <a:lstStyle/>
          <a:p>
            <a:r>
              <a:rPr lang="en-US" dirty="0" smtClean="0">
                <a:solidFill>
                  <a:srgbClr val="FFC000"/>
                </a:solidFill>
              </a:rPr>
              <a:t>Ramp finish</a:t>
            </a:r>
            <a:endParaRPr lang="en-US" dirty="0">
              <a:solidFill>
                <a:srgbClr val="FFC000"/>
              </a:solidFill>
            </a:endParaRPr>
          </a:p>
        </p:txBody>
      </p:sp>
      <p:sp>
        <p:nvSpPr>
          <p:cNvPr id="16" name="TextBox 15"/>
          <p:cNvSpPr txBox="1"/>
          <p:nvPr/>
        </p:nvSpPr>
        <p:spPr>
          <a:xfrm rot="16200000">
            <a:off x="1285369" y="4810632"/>
            <a:ext cx="1760995" cy="369332"/>
          </a:xfrm>
          <a:prstGeom prst="rect">
            <a:avLst/>
          </a:prstGeom>
          <a:noFill/>
        </p:spPr>
        <p:txBody>
          <a:bodyPr wrap="none" rtlCol="0">
            <a:spAutoFit/>
          </a:bodyPr>
          <a:lstStyle/>
          <a:p>
            <a:r>
              <a:rPr lang="en-US" dirty="0" smtClean="0">
                <a:solidFill>
                  <a:srgbClr val="FFC000"/>
                </a:solidFill>
              </a:rPr>
              <a:t>Bumps collapsed</a:t>
            </a:r>
            <a:endParaRPr lang="en-US" dirty="0">
              <a:solidFill>
                <a:srgbClr val="FFC000"/>
              </a:solidFill>
            </a:endParaRPr>
          </a:p>
        </p:txBody>
      </p:sp>
      <p:sp>
        <p:nvSpPr>
          <p:cNvPr id="17" name="TextBox 16"/>
          <p:cNvSpPr txBox="1"/>
          <p:nvPr/>
        </p:nvSpPr>
        <p:spPr>
          <a:xfrm rot="16200000">
            <a:off x="3163188" y="5078530"/>
            <a:ext cx="900952" cy="369332"/>
          </a:xfrm>
          <a:prstGeom prst="rect">
            <a:avLst/>
          </a:prstGeom>
          <a:noFill/>
        </p:spPr>
        <p:txBody>
          <a:bodyPr wrap="none" rtlCol="0">
            <a:spAutoFit/>
          </a:bodyPr>
          <a:lstStyle/>
          <a:p>
            <a:r>
              <a:rPr lang="en-US" dirty="0" smtClean="0">
                <a:solidFill>
                  <a:srgbClr val="FFC000"/>
                </a:solidFill>
              </a:rPr>
              <a:t>VELO in</a:t>
            </a:r>
            <a:endParaRPr lang="en-US" dirty="0">
              <a:solidFill>
                <a:srgbClr val="FFC000"/>
              </a:solidFill>
            </a:endParaRPr>
          </a:p>
        </p:txBody>
      </p:sp>
      <p:sp>
        <p:nvSpPr>
          <p:cNvPr id="18" name="Rectangle 17"/>
          <p:cNvSpPr/>
          <p:nvPr/>
        </p:nvSpPr>
        <p:spPr>
          <a:xfrm>
            <a:off x="3810000" y="1447800"/>
            <a:ext cx="533400" cy="43434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3258144" y="4819057"/>
            <a:ext cx="1625445" cy="369332"/>
          </a:xfrm>
          <a:prstGeom prst="rect">
            <a:avLst/>
          </a:prstGeom>
          <a:noFill/>
        </p:spPr>
        <p:txBody>
          <a:bodyPr wrap="none" rtlCol="0">
            <a:spAutoFit/>
          </a:bodyPr>
          <a:lstStyle/>
          <a:p>
            <a:r>
              <a:rPr lang="en-US" dirty="0" err="1" smtClean="0">
                <a:solidFill>
                  <a:srgbClr val="0070C0"/>
                </a:solidFill>
              </a:rPr>
              <a:t>LHCb</a:t>
            </a:r>
            <a:r>
              <a:rPr lang="en-US" dirty="0" smtClean="0">
                <a:solidFill>
                  <a:srgbClr val="0070C0"/>
                </a:solidFill>
              </a:rPr>
              <a:t> </a:t>
            </a:r>
            <a:r>
              <a:rPr lang="en-US" dirty="0" err="1" smtClean="0">
                <a:solidFill>
                  <a:srgbClr val="0070C0"/>
                </a:solidFill>
              </a:rPr>
              <a:t>lumi</a:t>
            </a:r>
            <a:r>
              <a:rPr lang="en-US" dirty="0" smtClean="0">
                <a:solidFill>
                  <a:srgbClr val="0070C0"/>
                </a:solidFill>
              </a:rPr>
              <a:t>-scan</a:t>
            </a:r>
            <a:endParaRPr lang="en-US" dirty="0">
              <a:solidFill>
                <a:srgbClr val="0070C0"/>
              </a:solidFill>
            </a:endParaRPr>
          </a:p>
        </p:txBody>
      </p:sp>
      <p:sp>
        <p:nvSpPr>
          <p:cNvPr id="20" name="Rectangle 19"/>
          <p:cNvSpPr/>
          <p:nvPr/>
        </p:nvSpPr>
        <p:spPr>
          <a:xfrm>
            <a:off x="5029200" y="1447800"/>
            <a:ext cx="228600" cy="43434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6200000">
            <a:off x="4355401" y="4864800"/>
            <a:ext cx="1564531" cy="369332"/>
          </a:xfrm>
          <a:prstGeom prst="rect">
            <a:avLst/>
          </a:prstGeom>
          <a:noFill/>
        </p:spPr>
        <p:txBody>
          <a:bodyPr wrap="none" rtlCol="0">
            <a:spAutoFit/>
          </a:bodyPr>
          <a:lstStyle/>
          <a:p>
            <a:r>
              <a:rPr lang="en-US" dirty="0" smtClean="0">
                <a:solidFill>
                  <a:srgbClr val="0070C0"/>
                </a:solidFill>
              </a:rPr>
              <a:t>CMS </a:t>
            </a:r>
            <a:r>
              <a:rPr lang="en-US" dirty="0" err="1" smtClean="0">
                <a:solidFill>
                  <a:srgbClr val="0070C0"/>
                </a:solidFill>
              </a:rPr>
              <a:t>lumi</a:t>
            </a:r>
            <a:r>
              <a:rPr lang="en-US" dirty="0" smtClean="0">
                <a:solidFill>
                  <a:srgbClr val="0070C0"/>
                </a:solidFill>
              </a:rPr>
              <a:t>-scan</a:t>
            </a:r>
            <a:endParaRPr lang="en-US" dirty="0">
              <a:solidFill>
                <a:srgbClr val="0070C0"/>
              </a:solidFill>
            </a:endParaRPr>
          </a:p>
        </p:txBody>
      </p:sp>
      <p:sp>
        <p:nvSpPr>
          <p:cNvPr id="22" name="Rectangle 21"/>
          <p:cNvSpPr/>
          <p:nvPr/>
        </p:nvSpPr>
        <p:spPr>
          <a:xfrm>
            <a:off x="5562600" y="1447800"/>
            <a:ext cx="304800" cy="43434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6200000">
            <a:off x="4863998" y="4781137"/>
            <a:ext cx="1702004" cy="369332"/>
          </a:xfrm>
          <a:prstGeom prst="rect">
            <a:avLst/>
          </a:prstGeom>
          <a:noFill/>
        </p:spPr>
        <p:txBody>
          <a:bodyPr wrap="square" rtlCol="0">
            <a:spAutoFit/>
          </a:bodyPr>
          <a:lstStyle/>
          <a:p>
            <a:r>
              <a:rPr lang="en-US" dirty="0" smtClean="0">
                <a:solidFill>
                  <a:srgbClr val="0070C0"/>
                </a:solidFill>
              </a:rPr>
              <a:t>ATLAS </a:t>
            </a:r>
            <a:r>
              <a:rPr lang="en-US" dirty="0" err="1" smtClean="0">
                <a:solidFill>
                  <a:srgbClr val="0070C0"/>
                </a:solidFill>
              </a:rPr>
              <a:t>lumi</a:t>
            </a:r>
            <a:r>
              <a:rPr lang="en-US" dirty="0" smtClean="0">
                <a:solidFill>
                  <a:srgbClr val="0070C0"/>
                </a:solidFill>
              </a:rPr>
              <a:t>-scan</a:t>
            </a:r>
            <a:endParaRPr lang="en-US" dirty="0">
              <a:solidFill>
                <a:srgbClr val="0070C0"/>
              </a:solidFill>
            </a:endParaRPr>
          </a:p>
        </p:txBody>
      </p:sp>
      <p:sp>
        <p:nvSpPr>
          <p:cNvPr id="24" name="Rectangle 23"/>
          <p:cNvSpPr/>
          <p:nvPr/>
        </p:nvSpPr>
        <p:spPr>
          <a:xfrm>
            <a:off x="6019800" y="1447800"/>
            <a:ext cx="304800" cy="434340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6200000">
            <a:off x="5163730" y="4575229"/>
            <a:ext cx="2052188" cy="369332"/>
          </a:xfrm>
          <a:prstGeom prst="rect">
            <a:avLst/>
          </a:prstGeom>
          <a:noFill/>
        </p:spPr>
        <p:txBody>
          <a:bodyPr wrap="square" rtlCol="0">
            <a:spAutoFit/>
          </a:bodyPr>
          <a:lstStyle/>
          <a:p>
            <a:r>
              <a:rPr lang="en-US" dirty="0" err="1" smtClean="0">
                <a:solidFill>
                  <a:srgbClr val="0070C0"/>
                </a:solidFill>
              </a:rPr>
              <a:t>LHCb</a:t>
            </a:r>
            <a:r>
              <a:rPr lang="en-US" dirty="0" smtClean="0">
                <a:solidFill>
                  <a:srgbClr val="0070C0"/>
                </a:solidFill>
              </a:rPr>
              <a:t> 2</a:t>
            </a:r>
            <a:r>
              <a:rPr lang="en-US" baseline="30000" dirty="0" smtClean="0">
                <a:solidFill>
                  <a:srgbClr val="0070C0"/>
                </a:solidFill>
              </a:rPr>
              <a:t>nd</a:t>
            </a:r>
            <a:r>
              <a:rPr lang="en-US" dirty="0" smtClean="0">
                <a:solidFill>
                  <a:srgbClr val="0070C0"/>
                </a:solidFill>
              </a:rPr>
              <a:t>  </a:t>
            </a:r>
            <a:r>
              <a:rPr lang="en-US" dirty="0" err="1" smtClean="0">
                <a:solidFill>
                  <a:srgbClr val="0070C0"/>
                </a:solidFill>
              </a:rPr>
              <a:t>lumi</a:t>
            </a:r>
            <a:r>
              <a:rPr lang="en-US" dirty="0" smtClean="0">
                <a:solidFill>
                  <a:srgbClr val="0070C0"/>
                </a:solidFill>
              </a:rPr>
              <a:t>-scan</a:t>
            </a:r>
            <a:endParaRPr lang="en-US" dirty="0">
              <a:solidFill>
                <a:srgbClr val="0070C0"/>
              </a:solidFill>
            </a:endParaRPr>
          </a:p>
        </p:txBody>
      </p:sp>
      <p:sp>
        <p:nvSpPr>
          <p:cNvPr id="26" name="Title 25"/>
          <p:cNvSpPr>
            <a:spLocks noGrp="1"/>
          </p:cNvSpPr>
          <p:nvPr>
            <p:ph type="title"/>
          </p:nvPr>
        </p:nvSpPr>
        <p:spPr/>
        <p:txBody>
          <a:bodyPr/>
          <a:lstStyle/>
          <a:p>
            <a:r>
              <a:rPr lang="en-US" dirty="0" smtClean="0"/>
              <a:t>Fill 1031</a:t>
            </a:r>
            <a:endParaRPr lang="en-GB" dirty="0"/>
          </a:p>
        </p:txBody>
      </p:sp>
      <p:sp>
        <p:nvSpPr>
          <p:cNvPr id="27" name="TextBox 26"/>
          <p:cNvSpPr txBox="1"/>
          <p:nvPr/>
        </p:nvSpPr>
        <p:spPr>
          <a:xfrm>
            <a:off x="6286512" y="6357958"/>
            <a:ext cx="1500198" cy="400110"/>
          </a:xfrm>
          <a:prstGeom prst="rect">
            <a:avLst/>
          </a:prstGeom>
          <a:noFill/>
        </p:spPr>
        <p:txBody>
          <a:bodyPr wrap="square" rtlCol="0">
            <a:spAutoFit/>
          </a:bodyPr>
          <a:lstStyle/>
          <a:p>
            <a:r>
              <a:rPr lang="en-US" dirty="0" smtClean="0"/>
              <a:t>Mirko Pojer</a:t>
            </a:r>
            <a:endParaRPr lang="en-GB" dirty="0"/>
          </a:p>
        </p:txBody>
      </p:sp>
      <p:sp>
        <p:nvSpPr>
          <p:cNvPr id="28" name="Date Placeholder 27"/>
          <p:cNvSpPr>
            <a:spLocks noGrp="1"/>
          </p:cNvSpPr>
          <p:nvPr>
            <p:ph type="dt" sz="half" idx="12"/>
          </p:nvPr>
        </p:nvSpPr>
        <p:spPr/>
        <p:txBody>
          <a:bodyPr/>
          <a:lstStyle/>
          <a:p>
            <a:r>
              <a:rPr lang="en-US" smtClean="0"/>
              <a:t>11-4-10</a:t>
            </a:r>
            <a:endParaRPr lang="en-US" dirty="0"/>
          </a:p>
        </p:txBody>
      </p:sp>
      <p:sp>
        <p:nvSpPr>
          <p:cNvPr id="29" name="Footer Placeholder 28"/>
          <p:cNvSpPr>
            <a:spLocks noGrp="1"/>
          </p:cNvSpPr>
          <p:nvPr>
            <p:ph type="ftr" sz="quarter" idx="10"/>
          </p:nvPr>
        </p:nvSpPr>
        <p:spPr/>
        <p:txBody>
          <a:bodyPr/>
          <a:lstStyle/>
          <a:p>
            <a:r>
              <a:rPr lang="en-US" smtClean="0"/>
              <a:t>LHC status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Tunes – squeeze part 2</a:t>
            </a:r>
            <a:endParaRPr lang="en-GB" dirty="0"/>
          </a:p>
        </p:txBody>
      </p:sp>
      <p:sp>
        <p:nvSpPr>
          <p:cNvPr id="3" name="Footer Placeholder 2"/>
          <p:cNvSpPr>
            <a:spLocks noGrp="1"/>
          </p:cNvSpPr>
          <p:nvPr>
            <p:ph type="ftr" sz="quarter" idx="10"/>
          </p:nvPr>
        </p:nvSpPr>
        <p:spPr/>
        <p:txBody>
          <a:bodyPr/>
          <a:lstStyle/>
          <a:p>
            <a:r>
              <a:rPr lang="en-US" smtClean="0"/>
              <a:t>LHC status </a:t>
            </a:r>
            <a:endParaRPr lang="en-US" dirty="0"/>
          </a:p>
        </p:txBody>
      </p:sp>
      <p:sp>
        <p:nvSpPr>
          <p:cNvPr id="4" name="Date Placeholder 3"/>
          <p:cNvSpPr>
            <a:spLocks noGrp="1"/>
          </p:cNvSpPr>
          <p:nvPr>
            <p:ph type="dt" sz="half" idx="12"/>
          </p:nvPr>
        </p:nvSpPr>
        <p:spPr/>
        <p:txBody>
          <a:bodyPr/>
          <a:lstStyle/>
          <a:p>
            <a:r>
              <a:rPr lang="en-US" smtClean="0"/>
              <a:t>11-4-10</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571472" y="1285860"/>
            <a:ext cx="7896176" cy="4907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Part 1</a:t>
            </a:r>
            <a:endParaRPr lang="en-GB" dirty="0"/>
          </a:p>
        </p:txBody>
      </p:sp>
      <p:sp>
        <p:nvSpPr>
          <p:cNvPr id="3" name="Footer Placeholder 2"/>
          <p:cNvSpPr>
            <a:spLocks noGrp="1"/>
          </p:cNvSpPr>
          <p:nvPr>
            <p:ph type="ftr" sz="quarter" idx="10"/>
          </p:nvPr>
        </p:nvSpPr>
        <p:spPr/>
        <p:txBody>
          <a:bodyPr/>
          <a:lstStyle/>
          <a:p>
            <a:r>
              <a:rPr lang="en-US" smtClean="0"/>
              <a:t>LHC status </a:t>
            </a:r>
            <a:endParaRPr lang="en-US" dirty="0"/>
          </a:p>
        </p:txBody>
      </p:sp>
      <p:sp>
        <p:nvSpPr>
          <p:cNvPr id="4" name="Date Placeholder 3"/>
          <p:cNvSpPr>
            <a:spLocks noGrp="1"/>
          </p:cNvSpPr>
          <p:nvPr>
            <p:ph type="dt" sz="half" idx="12"/>
          </p:nvPr>
        </p:nvSpPr>
        <p:spPr/>
        <p:txBody>
          <a:bodyPr/>
          <a:lstStyle/>
          <a:p>
            <a:r>
              <a:rPr lang="en-US" smtClean="0"/>
              <a:t>11-4-10</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357290" y="857232"/>
            <a:ext cx="6119772" cy="244790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000100" y="3500438"/>
            <a:ext cx="6691276" cy="2676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a:t>
            </a:r>
            <a:endParaRPr lang="en-GB" dirty="0"/>
          </a:p>
        </p:txBody>
      </p:sp>
      <p:sp>
        <p:nvSpPr>
          <p:cNvPr id="3" name="Footer Placeholder 2"/>
          <p:cNvSpPr>
            <a:spLocks noGrp="1"/>
          </p:cNvSpPr>
          <p:nvPr>
            <p:ph type="ftr" sz="quarter" idx="10"/>
          </p:nvPr>
        </p:nvSpPr>
        <p:spPr/>
        <p:txBody>
          <a:bodyPr/>
          <a:lstStyle/>
          <a:p>
            <a:r>
              <a:rPr lang="en-US" smtClean="0"/>
              <a:t>LHC status </a:t>
            </a:r>
            <a:endParaRPr lang="en-US" dirty="0"/>
          </a:p>
        </p:txBody>
      </p:sp>
      <p:sp>
        <p:nvSpPr>
          <p:cNvPr id="4" name="Date Placeholder 3"/>
          <p:cNvSpPr>
            <a:spLocks noGrp="1"/>
          </p:cNvSpPr>
          <p:nvPr>
            <p:ph type="dt" sz="half" idx="12"/>
          </p:nvPr>
        </p:nvSpPr>
        <p:spPr/>
        <p:txBody>
          <a:bodyPr/>
          <a:lstStyle/>
          <a:p>
            <a:r>
              <a:rPr lang="en-US" smtClean="0"/>
              <a:t>11-4-10</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857224" y="785794"/>
            <a:ext cx="7326476" cy="5734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a:t>
            </a:r>
            <a:endParaRPr lang="en-GB" dirty="0"/>
          </a:p>
        </p:txBody>
      </p:sp>
      <p:sp>
        <p:nvSpPr>
          <p:cNvPr id="3" name="Footer Placeholder 2"/>
          <p:cNvSpPr>
            <a:spLocks noGrp="1"/>
          </p:cNvSpPr>
          <p:nvPr>
            <p:ph type="ftr" sz="quarter" idx="10"/>
          </p:nvPr>
        </p:nvSpPr>
        <p:spPr/>
        <p:txBody>
          <a:bodyPr/>
          <a:lstStyle/>
          <a:p>
            <a:r>
              <a:rPr lang="en-US" smtClean="0"/>
              <a:t>LHC status </a:t>
            </a:r>
            <a:endParaRPr lang="en-US" dirty="0"/>
          </a:p>
        </p:txBody>
      </p:sp>
      <p:sp>
        <p:nvSpPr>
          <p:cNvPr id="4" name="Date Placeholder 3"/>
          <p:cNvSpPr>
            <a:spLocks noGrp="1"/>
          </p:cNvSpPr>
          <p:nvPr>
            <p:ph type="dt" sz="half" idx="12"/>
          </p:nvPr>
        </p:nvSpPr>
        <p:spPr/>
        <p:txBody>
          <a:bodyPr/>
          <a:lstStyle/>
          <a:p>
            <a:r>
              <a:rPr lang="en-US" smtClean="0"/>
              <a:t>11-4-10</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857224" y="857232"/>
            <a:ext cx="6953218" cy="5441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32090</TotalTime>
  <Words>523</Words>
  <Application>Microsoft Office PowerPoint</Application>
  <PresentationFormat>On-screen Show (4:3)</PresentationFormat>
  <Paragraphs>90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Pixel</vt:lpstr>
      <vt:lpstr>Saturday</vt:lpstr>
      <vt:lpstr>Collimators – IR3</vt:lpstr>
      <vt:lpstr>Sunday morning</vt:lpstr>
      <vt:lpstr>Sunday morning</vt:lpstr>
      <vt:lpstr>Fill 1031</vt:lpstr>
      <vt:lpstr>Tunes – squeeze part 2</vt:lpstr>
      <vt:lpstr>S Part 1</vt:lpstr>
      <vt:lpstr>CMS</vt:lpstr>
      <vt:lpstr>CMS</vt:lpstr>
      <vt:lpstr>IP1&amp;5 lumi vs squeeze</vt:lpstr>
      <vt:lpstr>BRAN-P in IP1 and IP5 during squeeze</vt:lpstr>
      <vt:lpstr>Program for the day</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Lamont</cp:lastModifiedBy>
  <cp:revision>1631</cp:revision>
  <dcterms:created xsi:type="dcterms:W3CDTF">2010-03-14T21:25:36Z</dcterms:created>
  <dcterms:modified xsi:type="dcterms:W3CDTF">2010-04-11T14:24:33Z</dcterms:modified>
</cp:coreProperties>
</file>