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69" r:id="rId1"/>
  </p:sldMasterIdLst>
  <p:notesMasterIdLst>
    <p:notesMasterId r:id="rId12"/>
  </p:notesMasterIdLst>
  <p:handoutMasterIdLst>
    <p:handoutMasterId r:id="rId13"/>
  </p:handoutMasterIdLst>
  <p:sldIdLst>
    <p:sldId id="828" r:id="rId2"/>
    <p:sldId id="836" r:id="rId3"/>
    <p:sldId id="837" r:id="rId4"/>
    <p:sldId id="838" r:id="rId5"/>
    <p:sldId id="839" r:id="rId6"/>
    <p:sldId id="841" r:id="rId7"/>
    <p:sldId id="840" r:id="rId8"/>
    <p:sldId id="842" r:id="rId9"/>
    <p:sldId id="843" r:id="rId10"/>
    <p:sldId id="835" r:id="rId11"/>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7971" autoAdjust="0"/>
    <p:restoredTop sz="95262" autoAdjust="0"/>
  </p:normalViewPr>
  <p:slideViewPr>
    <p:cSldViewPr>
      <p:cViewPr>
        <p:scale>
          <a:sx n="100" d="100"/>
          <a:sy n="100" d="100"/>
        </p:scale>
        <p:origin x="-904" y="-384"/>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4/7/10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15-3-10</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 </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15-3-10</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15-3-10</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15-3-10</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 </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15-3-10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 </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 </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 </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15-3-10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 </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 </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15-3-10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 </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15-3-10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Report Tuesday – Wednesday</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dirty="0" smtClean="0"/>
              <a:t>15-3-10</a:t>
            </a:r>
            <a:endParaRPr lang="en-US" dirty="0"/>
          </a:p>
        </p:txBody>
      </p:sp>
      <p:sp>
        <p:nvSpPr>
          <p:cNvPr id="6" name="Content Placeholder 5"/>
          <p:cNvSpPr>
            <a:spLocks noGrp="1"/>
          </p:cNvSpPr>
          <p:nvPr>
            <p:ph idx="1"/>
          </p:nvPr>
        </p:nvSpPr>
        <p:spPr>
          <a:xfrm>
            <a:off x="457200" y="838200"/>
            <a:ext cx="8229600" cy="5470525"/>
          </a:xfrm>
        </p:spPr>
        <p:txBody>
          <a:bodyPr/>
          <a:lstStyle/>
          <a:p>
            <a:r>
              <a:rPr lang="en-US" dirty="0" smtClean="0"/>
              <a:t>01h00: Start of ramp</a:t>
            </a:r>
            <a:r>
              <a:rPr lang="en-US" dirty="0" smtClean="0"/>
              <a:t>.</a:t>
            </a:r>
          </a:p>
          <a:p>
            <a:r>
              <a:rPr lang="en-US" dirty="0" smtClean="0"/>
              <a:t>02h46</a:t>
            </a:r>
            <a:r>
              <a:rPr lang="en-US" dirty="0" smtClean="0"/>
              <a:t>: Stable beams</a:t>
            </a:r>
            <a:r>
              <a:rPr lang="en-US" dirty="0" smtClean="0"/>
              <a:t>.</a:t>
            </a:r>
          </a:p>
          <a:p>
            <a:r>
              <a:rPr lang="en-US" dirty="0" smtClean="0"/>
              <a:t>15h00</a:t>
            </a:r>
            <a:r>
              <a:rPr lang="en-US" dirty="0" smtClean="0"/>
              <a:t>: Beams lost due to </a:t>
            </a:r>
            <a:r>
              <a:rPr lang="en-US" dirty="0" err="1" smtClean="0"/>
              <a:t>undulator</a:t>
            </a:r>
            <a:r>
              <a:rPr lang="en-US" dirty="0" smtClean="0"/>
              <a:t> trip. Drift of the </a:t>
            </a:r>
            <a:r>
              <a:rPr lang="en-US" dirty="0" err="1" smtClean="0"/>
              <a:t>undulator</a:t>
            </a:r>
            <a:r>
              <a:rPr lang="en-US" dirty="0" smtClean="0"/>
              <a:t> RU.L4 resistive voltage signal during the last two days (no reset). During recovery RT trim checks</a:t>
            </a:r>
            <a:r>
              <a:rPr lang="en-US" dirty="0" smtClean="0"/>
              <a: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Ahead</a:t>
            </a:r>
            <a:endParaRPr lang="en-US" dirty="0"/>
          </a:p>
        </p:txBody>
      </p:sp>
      <p:pic>
        <p:nvPicPr>
          <p:cNvPr id="8" name="Picture 7" descr="program-apr06.png"/>
          <p:cNvPicPr>
            <a:picLocks noChangeAspect="1"/>
          </p:cNvPicPr>
          <p:nvPr/>
        </p:nvPicPr>
        <p:blipFill>
          <a:blip r:embed="rId2"/>
          <a:stretch>
            <a:fillRect/>
          </a:stretch>
        </p:blipFill>
        <p:spPr>
          <a:xfrm>
            <a:off x="0" y="852487"/>
            <a:ext cx="9144000" cy="51530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fills at 3.5 </a:t>
            </a:r>
            <a:r>
              <a:rPr lang="en-US" dirty="0" err="1" smtClean="0"/>
              <a:t>TeV</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6" name="Picture 5" descr="2long-fills-april4to6.png"/>
          <p:cNvPicPr>
            <a:picLocks noChangeAspect="1"/>
          </p:cNvPicPr>
          <p:nvPr/>
        </p:nvPicPr>
        <p:blipFill>
          <a:blip r:embed="rId2"/>
          <a:srcRect t="40000" b="32222"/>
          <a:stretch>
            <a:fillRect/>
          </a:stretch>
        </p:blipFill>
        <p:spPr>
          <a:xfrm>
            <a:off x="0" y="914400"/>
            <a:ext cx="9144000" cy="1905000"/>
          </a:xfrm>
          <a:prstGeom prst="rect">
            <a:avLst/>
          </a:prstGeom>
        </p:spPr>
      </p:pic>
      <p:cxnSp>
        <p:nvCxnSpPr>
          <p:cNvPr id="8" name="Straight Arrow Connector 7"/>
          <p:cNvCxnSpPr/>
          <p:nvPr/>
        </p:nvCxnSpPr>
        <p:spPr bwMode="auto">
          <a:xfrm>
            <a:off x="990600" y="3046412"/>
            <a:ext cx="7391400" cy="1588"/>
          </a:xfrm>
          <a:prstGeom prst="straightConnector1">
            <a:avLst/>
          </a:prstGeom>
          <a:solidFill>
            <a:schemeClr val="accent1"/>
          </a:solidFill>
          <a:ln w="12700" cap="sq" cmpd="sng" algn="ctr">
            <a:solidFill>
              <a:schemeClr val="bg2"/>
            </a:solidFill>
            <a:prstDash val="solid"/>
            <a:round/>
            <a:headEnd type="arrow"/>
            <a:tailEnd type="arrow"/>
          </a:ln>
          <a:effectLst/>
        </p:spPr>
      </p:cxnSp>
      <p:sp>
        <p:nvSpPr>
          <p:cNvPr id="10" name="TextBox 9"/>
          <p:cNvSpPr txBox="1"/>
          <p:nvPr/>
        </p:nvSpPr>
        <p:spPr>
          <a:xfrm>
            <a:off x="4363215" y="3048000"/>
            <a:ext cx="800520" cy="461665"/>
          </a:xfrm>
          <a:prstGeom prst="rect">
            <a:avLst/>
          </a:prstGeom>
          <a:noFill/>
        </p:spPr>
        <p:txBody>
          <a:bodyPr wrap="none" rtlCol="0">
            <a:spAutoFit/>
          </a:bodyPr>
          <a:lstStyle/>
          <a:p>
            <a:r>
              <a:rPr lang="en-US" sz="2400" b="1" dirty="0" smtClean="0"/>
              <a:t>48 </a:t>
            </a:r>
            <a:r>
              <a:rPr lang="en-US" sz="2400" b="1" dirty="0" err="1" smtClean="0"/>
              <a:t>h</a:t>
            </a:r>
            <a:endParaRPr lang="en-US" sz="2400" b="1" dirty="0"/>
          </a:p>
        </p:txBody>
      </p:sp>
      <p:sp>
        <p:nvSpPr>
          <p:cNvPr id="11" name="TextBox 10"/>
          <p:cNvSpPr txBox="1"/>
          <p:nvPr/>
        </p:nvSpPr>
        <p:spPr>
          <a:xfrm>
            <a:off x="228600" y="3962400"/>
            <a:ext cx="8534401" cy="1938992"/>
          </a:xfrm>
          <a:prstGeom prst="rect">
            <a:avLst/>
          </a:prstGeom>
          <a:noFill/>
        </p:spPr>
        <p:txBody>
          <a:bodyPr wrap="square" rtlCol="0">
            <a:spAutoFit/>
          </a:bodyPr>
          <a:lstStyle/>
          <a:p>
            <a:pPr marL="444500" indent="-444500" algn="l">
              <a:buFont typeface="Wingdings" charset="2"/>
              <a:buChar char="è"/>
            </a:pPr>
            <a:r>
              <a:rPr lang="en-US" sz="2400" dirty="0" smtClean="0">
                <a:sym typeface="Wingdings"/>
              </a:rPr>
              <a:t>Over 48 hours we were 31 hours in stable beam for physics at 3.5 </a:t>
            </a:r>
            <a:r>
              <a:rPr lang="en-US" sz="2400" dirty="0" err="1" smtClean="0">
                <a:sym typeface="Wingdings"/>
              </a:rPr>
              <a:t>TeV</a:t>
            </a:r>
            <a:r>
              <a:rPr lang="en-US" sz="2400" dirty="0" smtClean="0">
                <a:sym typeface="Wingdings"/>
              </a:rPr>
              <a:t>!</a:t>
            </a:r>
          </a:p>
          <a:p>
            <a:pPr algn="l">
              <a:buFont typeface="Wingdings" charset="2"/>
              <a:buChar char="è"/>
            </a:pPr>
            <a:r>
              <a:rPr lang="en-US" sz="2400" dirty="0" smtClean="0"/>
              <a:t> This was 65% availability for physics at 3.5 </a:t>
            </a:r>
            <a:r>
              <a:rPr lang="en-US" sz="2400" dirty="0" err="1" smtClean="0"/>
              <a:t>TeV</a:t>
            </a:r>
            <a:r>
              <a:rPr lang="en-US" sz="2400" dirty="0" smtClean="0"/>
              <a:t> over 48h!</a:t>
            </a:r>
          </a:p>
          <a:p>
            <a:pPr marL="444500" indent="-444500" algn="l">
              <a:buFont typeface="Wingdings" charset="2"/>
              <a:buChar char="è"/>
            </a:pPr>
            <a:r>
              <a:rPr lang="en-US" sz="2400" dirty="0" smtClean="0"/>
              <a:t>Not bad for week 12 of beam operation (2009+2010)!</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fills at 3.5 </a:t>
            </a:r>
            <a:r>
              <a:rPr lang="en-US" dirty="0" err="1" smtClean="0"/>
              <a:t>TeV</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6" name="Picture 5" descr="2long-fills-april4to6.png"/>
          <p:cNvPicPr>
            <a:picLocks noChangeAspect="1"/>
          </p:cNvPicPr>
          <p:nvPr/>
        </p:nvPicPr>
        <p:blipFill>
          <a:blip r:embed="rId2"/>
          <a:srcRect t="40000" r="49167" b="32222"/>
          <a:stretch>
            <a:fillRect/>
          </a:stretch>
        </p:blipFill>
        <p:spPr>
          <a:xfrm>
            <a:off x="0" y="-6246"/>
            <a:ext cx="8382000" cy="3435246"/>
          </a:xfrm>
          <a:prstGeom prst="rect">
            <a:avLst/>
          </a:prstGeom>
        </p:spPr>
      </p:pic>
      <p:pic>
        <p:nvPicPr>
          <p:cNvPr id="9" name="Picture 8" descr="2long-fills-april4to6.png"/>
          <p:cNvPicPr>
            <a:picLocks noChangeAspect="1"/>
          </p:cNvPicPr>
          <p:nvPr/>
        </p:nvPicPr>
        <p:blipFill>
          <a:blip r:embed="rId2"/>
          <a:srcRect l="50833" t="40000" b="32222"/>
          <a:stretch>
            <a:fillRect/>
          </a:stretch>
        </p:blipFill>
        <p:spPr>
          <a:xfrm>
            <a:off x="1676400" y="3465163"/>
            <a:ext cx="7467600" cy="3164237"/>
          </a:xfrm>
          <a:prstGeom prst="rect">
            <a:avLst/>
          </a:prstGeom>
        </p:spPr>
      </p:pic>
      <p:sp>
        <p:nvSpPr>
          <p:cNvPr id="12" name="TextBox 11"/>
          <p:cNvSpPr txBox="1"/>
          <p:nvPr/>
        </p:nvSpPr>
        <p:spPr>
          <a:xfrm>
            <a:off x="2286000" y="2133600"/>
            <a:ext cx="1710725" cy="400110"/>
          </a:xfrm>
          <a:prstGeom prst="rect">
            <a:avLst/>
          </a:prstGeom>
          <a:noFill/>
        </p:spPr>
        <p:txBody>
          <a:bodyPr wrap="none" rtlCol="0">
            <a:spAutoFit/>
          </a:bodyPr>
          <a:lstStyle/>
          <a:p>
            <a:pPr algn="l"/>
            <a:r>
              <a:rPr lang="en-US" dirty="0" smtClean="0">
                <a:solidFill>
                  <a:schemeClr val="tx1"/>
                </a:solidFill>
              </a:rPr>
              <a:t>Beam energy</a:t>
            </a:r>
            <a:endParaRPr lang="en-US" dirty="0">
              <a:solidFill>
                <a:schemeClr val="tx1"/>
              </a:solidFill>
            </a:endParaRPr>
          </a:p>
        </p:txBody>
      </p:sp>
      <p:sp>
        <p:nvSpPr>
          <p:cNvPr id="13" name="TextBox 12"/>
          <p:cNvSpPr txBox="1"/>
          <p:nvPr/>
        </p:nvSpPr>
        <p:spPr>
          <a:xfrm>
            <a:off x="2895600" y="1066800"/>
            <a:ext cx="2094995" cy="400110"/>
          </a:xfrm>
          <a:prstGeom prst="rect">
            <a:avLst/>
          </a:prstGeom>
          <a:noFill/>
        </p:spPr>
        <p:txBody>
          <a:bodyPr wrap="none" rtlCol="0">
            <a:spAutoFit/>
          </a:bodyPr>
          <a:lstStyle/>
          <a:p>
            <a:pPr algn="l"/>
            <a:r>
              <a:rPr lang="en-US" dirty="0" smtClean="0">
                <a:solidFill>
                  <a:srgbClr val="0000FF"/>
                </a:solidFill>
              </a:rPr>
              <a:t>Intensity Beam 1</a:t>
            </a:r>
            <a:endParaRPr lang="en-US" dirty="0">
              <a:solidFill>
                <a:srgbClr val="0000FF"/>
              </a:solidFill>
            </a:endParaRPr>
          </a:p>
        </p:txBody>
      </p:sp>
      <p:sp>
        <p:nvSpPr>
          <p:cNvPr id="14" name="TextBox 13"/>
          <p:cNvSpPr txBox="1"/>
          <p:nvPr/>
        </p:nvSpPr>
        <p:spPr>
          <a:xfrm>
            <a:off x="6096000" y="1295400"/>
            <a:ext cx="2094995" cy="400110"/>
          </a:xfrm>
          <a:prstGeom prst="rect">
            <a:avLst/>
          </a:prstGeom>
          <a:noFill/>
        </p:spPr>
        <p:txBody>
          <a:bodyPr wrap="none" rtlCol="0">
            <a:spAutoFit/>
          </a:bodyPr>
          <a:lstStyle/>
          <a:p>
            <a:pPr algn="l"/>
            <a:r>
              <a:rPr lang="en-US" dirty="0" smtClean="0">
                <a:solidFill>
                  <a:srgbClr val="FF0000"/>
                </a:solidFill>
              </a:rPr>
              <a:t>Intensity Beam 2</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Emittance</a:t>
            </a:r>
            <a:r>
              <a:rPr lang="en-US" dirty="0" smtClean="0"/>
              <a:t> Evolution Beam 1 – Fill 1022</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6" name="Picture 5" descr="beam1-emit-longfill.png"/>
          <p:cNvPicPr>
            <a:picLocks noChangeAspect="1"/>
          </p:cNvPicPr>
          <p:nvPr/>
        </p:nvPicPr>
        <p:blipFill>
          <a:blip r:embed="rId2"/>
          <a:stretch>
            <a:fillRect/>
          </a:stretch>
        </p:blipFill>
        <p:spPr>
          <a:xfrm>
            <a:off x="0" y="762000"/>
            <a:ext cx="9144000" cy="5742432"/>
          </a:xfrm>
          <a:prstGeom prst="rect">
            <a:avLst/>
          </a:prstGeom>
        </p:spPr>
      </p:pic>
      <p:cxnSp>
        <p:nvCxnSpPr>
          <p:cNvPr id="8" name="Straight Arrow Connector 7"/>
          <p:cNvCxnSpPr/>
          <p:nvPr/>
        </p:nvCxnSpPr>
        <p:spPr bwMode="auto">
          <a:xfrm rot="5400000" flipH="1" flipV="1">
            <a:off x="6971506" y="3924300"/>
            <a:ext cx="2362200" cy="1588"/>
          </a:xfrm>
          <a:prstGeom prst="straightConnector1">
            <a:avLst/>
          </a:prstGeom>
          <a:solidFill>
            <a:schemeClr val="accent1"/>
          </a:solidFill>
          <a:ln w="12700" cap="sq" cmpd="sng" algn="ctr">
            <a:solidFill>
              <a:schemeClr val="bg2"/>
            </a:solidFill>
            <a:prstDash val="solid"/>
            <a:round/>
            <a:headEnd type="arrow"/>
            <a:tailEnd type="arrow"/>
          </a:ln>
          <a:effectLst/>
        </p:spPr>
      </p:cxnSp>
      <p:sp>
        <p:nvSpPr>
          <p:cNvPr id="9" name="TextBox 8"/>
          <p:cNvSpPr txBox="1"/>
          <p:nvPr/>
        </p:nvSpPr>
        <p:spPr>
          <a:xfrm>
            <a:off x="6705600" y="3733800"/>
            <a:ext cx="1412491" cy="523220"/>
          </a:xfrm>
          <a:prstGeom prst="rect">
            <a:avLst/>
          </a:prstGeom>
          <a:noFill/>
        </p:spPr>
        <p:txBody>
          <a:bodyPr wrap="none" rtlCol="0">
            <a:spAutoFit/>
          </a:bodyPr>
          <a:lstStyle/>
          <a:p>
            <a:r>
              <a:rPr lang="en-US" sz="2800" dirty="0" smtClean="0"/>
              <a:t>+100 %</a:t>
            </a:r>
            <a:endParaRPr lang="en-US" sz="2800" dirty="0"/>
          </a:p>
        </p:txBody>
      </p:sp>
      <p:sp>
        <p:nvSpPr>
          <p:cNvPr id="10" name="TextBox 9"/>
          <p:cNvSpPr txBox="1"/>
          <p:nvPr/>
        </p:nvSpPr>
        <p:spPr>
          <a:xfrm>
            <a:off x="1569577" y="5105400"/>
            <a:ext cx="868823" cy="400110"/>
          </a:xfrm>
          <a:prstGeom prst="rect">
            <a:avLst/>
          </a:prstGeom>
          <a:noFill/>
        </p:spPr>
        <p:txBody>
          <a:bodyPr wrap="none" rtlCol="0">
            <a:spAutoFit/>
          </a:bodyPr>
          <a:lstStyle/>
          <a:p>
            <a:r>
              <a:rPr lang="en-US" dirty="0" smtClean="0"/>
              <a:t>Ramp</a:t>
            </a:r>
            <a:endParaRPr lang="en-US" dirty="0"/>
          </a:p>
        </p:txBody>
      </p:sp>
      <p:cxnSp>
        <p:nvCxnSpPr>
          <p:cNvPr id="12" name="Straight Connector 11"/>
          <p:cNvCxnSpPr/>
          <p:nvPr/>
        </p:nvCxnSpPr>
        <p:spPr bwMode="auto">
          <a:xfrm rot="5400000" flipH="1" flipV="1">
            <a:off x="762794" y="3746500"/>
            <a:ext cx="3429000" cy="1588"/>
          </a:xfrm>
          <a:prstGeom prst="line">
            <a:avLst/>
          </a:prstGeom>
          <a:solidFill>
            <a:schemeClr val="accent1"/>
          </a:solidFill>
          <a:ln w="12700" cap="sq" cmpd="sng" algn="ctr">
            <a:solidFill>
              <a:schemeClr val="bg2"/>
            </a:solidFill>
            <a:prstDash val="dash"/>
            <a:round/>
            <a:headEnd type="none" w="med" len="med"/>
            <a:tailEnd type="none" w="med" len="med"/>
          </a:ln>
          <a:effectLst/>
        </p:spPr>
      </p:cxnSp>
      <p:sp>
        <p:nvSpPr>
          <p:cNvPr id="13" name="TextBox 12"/>
          <p:cNvSpPr txBox="1"/>
          <p:nvPr/>
        </p:nvSpPr>
        <p:spPr>
          <a:xfrm>
            <a:off x="2438400" y="1981200"/>
            <a:ext cx="1752979" cy="400110"/>
          </a:xfrm>
          <a:prstGeom prst="rect">
            <a:avLst/>
          </a:prstGeom>
          <a:noFill/>
        </p:spPr>
        <p:txBody>
          <a:bodyPr wrap="none" rtlCol="0">
            <a:spAutoFit/>
          </a:bodyPr>
          <a:lstStyle/>
          <a:p>
            <a:r>
              <a:rPr lang="en-US" dirty="0" smtClean="0"/>
              <a:t>Stable beams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Emittance</a:t>
            </a:r>
            <a:r>
              <a:rPr lang="en-US" dirty="0" smtClean="0"/>
              <a:t> Evolution Beam 2 – Fill 1022</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7" name="Picture 6" descr="beam2-emit-longfill.png"/>
          <p:cNvPicPr>
            <a:picLocks noChangeAspect="1"/>
          </p:cNvPicPr>
          <p:nvPr/>
        </p:nvPicPr>
        <p:blipFill>
          <a:blip r:embed="rId2"/>
          <a:stretch>
            <a:fillRect/>
          </a:stretch>
        </p:blipFill>
        <p:spPr>
          <a:xfrm>
            <a:off x="0" y="762000"/>
            <a:ext cx="9144000" cy="5742432"/>
          </a:xfrm>
          <a:prstGeom prst="rect">
            <a:avLst/>
          </a:prstGeom>
        </p:spPr>
      </p:pic>
      <p:cxnSp>
        <p:nvCxnSpPr>
          <p:cNvPr id="9" name="Straight Arrow Connector 8"/>
          <p:cNvCxnSpPr/>
          <p:nvPr/>
        </p:nvCxnSpPr>
        <p:spPr bwMode="auto">
          <a:xfrm rot="5400000" flipH="1" flipV="1">
            <a:off x="7606505" y="4634706"/>
            <a:ext cx="1244600" cy="1588"/>
          </a:xfrm>
          <a:prstGeom prst="straightConnector1">
            <a:avLst/>
          </a:prstGeom>
          <a:solidFill>
            <a:schemeClr val="accent1"/>
          </a:solidFill>
          <a:ln w="12700" cap="sq" cmpd="sng" algn="ctr">
            <a:solidFill>
              <a:schemeClr val="bg2"/>
            </a:solidFill>
            <a:prstDash val="solid"/>
            <a:round/>
            <a:headEnd type="arrow"/>
            <a:tailEnd type="arrow"/>
          </a:ln>
          <a:effectLst/>
        </p:spPr>
      </p:cxnSp>
      <p:sp>
        <p:nvSpPr>
          <p:cNvPr id="11" name="TextBox 10"/>
          <p:cNvSpPr txBox="1"/>
          <p:nvPr/>
        </p:nvSpPr>
        <p:spPr>
          <a:xfrm>
            <a:off x="6992513" y="4429780"/>
            <a:ext cx="1237087" cy="461665"/>
          </a:xfrm>
          <a:prstGeom prst="rect">
            <a:avLst/>
          </a:prstGeom>
          <a:noFill/>
        </p:spPr>
        <p:txBody>
          <a:bodyPr wrap="none" rtlCol="0">
            <a:spAutoFit/>
          </a:bodyPr>
          <a:lstStyle/>
          <a:p>
            <a:r>
              <a:rPr lang="en-US" sz="2400" dirty="0" smtClean="0"/>
              <a:t>+100 %</a:t>
            </a:r>
            <a:endParaRPr lang="en-US" sz="2400" dirty="0"/>
          </a:p>
        </p:txBody>
      </p:sp>
      <p:sp>
        <p:nvSpPr>
          <p:cNvPr id="12" name="TextBox 11"/>
          <p:cNvSpPr txBox="1"/>
          <p:nvPr/>
        </p:nvSpPr>
        <p:spPr>
          <a:xfrm>
            <a:off x="1264398" y="3200400"/>
            <a:ext cx="868823" cy="400110"/>
          </a:xfrm>
          <a:prstGeom prst="rect">
            <a:avLst/>
          </a:prstGeom>
          <a:noFill/>
        </p:spPr>
        <p:txBody>
          <a:bodyPr wrap="none" rtlCol="0">
            <a:spAutoFit/>
          </a:bodyPr>
          <a:lstStyle/>
          <a:p>
            <a:r>
              <a:rPr lang="en-US" dirty="0" smtClean="0"/>
              <a:t>Ramp</a:t>
            </a:r>
            <a:endParaRPr lang="en-US" dirty="0"/>
          </a:p>
        </p:txBody>
      </p:sp>
      <p:cxnSp>
        <p:nvCxnSpPr>
          <p:cNvPr id="13" name="Straight Connector 12"/>
          <p:cNvCxnSpPr/>
          <p:nvPr/>
        </p:nvCxnSpPr>
        <p:spPr bwMode="auto">
          <a:xfrm rot="5400000" flipH="1" flipV="1">
            <a:off x="457615" y="3746500"/>
            <a:ext cx="3429000" cy="1588"/>
          </a:xfrm>
          <a:prstGeom prst="line">
            <a:avLst/>
          </a:prstGeom>
          <a:solidFill>
            <a:schemeClr val="accent1"/>
          </a:solidFill>
          <a:ln w="12700" cap="sq" cmpd="sng" algn="ctr">
            <a:solidFill>
              <a:schemeClr val="bg2"/>
            </a:solidFill>
            <a:prstDash val="dash"/>
            <a:round/>
            <a:headEnd type="none" w="med" len="med"/>
            <a:tailEnd type="none" w="med" len="med"/>
          </a:ln>
          <a:effectLst/>
        </p:spPr>
      </p:cxnSp>
      <p:sp>
        <p:nvSpPr>
          <p:cNvPr id="14" name="TextBox 13"/>
          <p:cNvSpPr txBox="1"/>
          <p:nvPr/>
        </p:nvSpPr>
        <p:spPr>
          <a:xfrm>
            <a:off x="2133221" y="1981200"/>
            <a:ext cx="1752979" cy="400110"/>
          </a:xfrm>
          <a:prstGeom prst="rect">
            <a:avLst/>
          </a:prstGeom>
          <a:noFill/>
        </p:spPr>
        <p:txBody>
          <a:bodyPr wrap="none" rtlCol="0">
            <a:spAutoFit/>
          </a:bodyPr>
          <a:lstStyle/>
          <a:p>
            <a:r>
              <a:rPr lang="en-US" dirty="0" smtClean="0"/>
              <a:t>Stable beams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Emittance</a:t>
            </a:r>
            <a:r>
              <a:rPr lang="en-US" dirty="0" smtClean="0"/>
              <a:t> Ratio – Fill 1022</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6" name="Picture 5" descr="emit-ratio.png"/>
          <p:cNvPicPr>
            <a:picLocks noChangeAspect="1"/>
          </p:cNvPicPr>
          <p:nvPr/>
        </p:nvPicPr>
        <p:blipFill>
          <a:blip r:embed="rId2"/>
          <a:stretch>
            <a:fillRect/>
          </a:stretch>
        </p:blipFill>
        <p:spPr>
          <a:xfrm>
            <a:off x="0" y="685800"/>
            <a:ext cx="9144000" cy="5742432"/>
          </a:xfrm>
          <a:prstGeom prst="rect">
            <a:avLst/>
          </a:prstGeom>
        </p:spPr>
      </p:pic>
      <p:sp>
        <p:nvSpPr>
          <p:cNvPr id="7" name="TextBox 6"/>
          <p:cNvSpPr txBox="1"/>
          <p:nvPr/>
        </p:nvSpPr>
        <p:spPr>
          <a:xfrm>
            <a:off x="1620377" y="3200400"/>
            <a:ext cx="868823" cy="400110"/>
          </a:xfrm>
          <a:prstGeom prst="rect">
            <a:avLst/>
          </a:prstGeom>
          <a:noFill/>
        </p:spPr>
        <p:txBody>
          <a:bodyPr wrap="none" rtlCol="0">
            <a:spAutoFit/>
          </a:bodyPr>
          <a:lstStyle/>
          <a:p>
            <a:r>
              <a:rPr lang="en-US" dirty="0" smtClean="0"/>
              <a:t>Ramp</a:t>
            </a:r>
            <a:endParaRPr lang="en-US" dirty="0"/>
          </a:p>
        </p:txBody>
      </p:sp>
      <p:cxnSp>
        <p:nvCxnSpPr>
          <p:cNvPr id="8" name="Straight Connector 7"/>
          <p:cNvCxnSpPr/>
          <p:nvPr/>
        </p:nvCxnSpPr>
        <p:spPr bwMode="auto">
          <a:xfrm rot="5400000" flipH="1" flipV="1">
            <a:off x="1008126" y="3988197"/>
            <a:ext cx="2947194" cy="1588"/>
          </a:xfrm>
          <a:prstGeom prst="line">
            <a:avLst/>
          </a:prstGeom>
          <a:solidFill>
            <a:schemeClr val="accent1"/>
          </a:solidFill>
          <a:ln w="12700" cap="sq" cmpd="sng" algn="ctr">
            <a:solidFill>
              <a:schemeClr val="bg2"/>
            </a:solidFill>
            <a:prstDash val="dash"/>
            <a:round/>
            <a:headEnd type="none" w="med" len="med"/>
            <a:tailEnd type="none" w="med" len="med"/>
          </a:ln>
          <a:effectLst/>
        </p:spPr>
      </p:cxnSp>
      <p:sp>
        <p:nvSpPr>
          <p:cNvPr id="9" name="TextBox 8"/>
          <p:cNvSpPr txBox="1"/>
          <p:nvPr/>
        </p:nvSpPr>
        <p:spPr>
          <a:xfrm>
            <a:off x="2514600" y="4724400"/>
            <a:ext cx="1752979" cy="400110"/>
          </a:xfrm>
          <a:prstGeom prst="rect">
            <a:avLst/>
          </a:prstGeom>
          <a:noFill/>
        </p:spPr>
        <p:txBody>
          <a:bodyPr wrap="none" rtlCol="0">
            <a:spAutoFit/>
          </a:bodyPr>
          <a:lstStyle/>
          <a:p>
            <a:r>
              <a:rPr lang="en-US" dirty="0" smtClean="0"/>
              <a:t>Stable beams</a:t>
            </a:r>
            <a:endParaRPr lang="en-US" dirty="0"/>
          </a:p>
        </p:txBody>
      </p:sp>
      <p:sp>
        <p:nvSpPr>
          <p:cNvPr id="11" name="TextBox 10"/>
          <p:cNvSpPr txBox="1"/>
          <p:nvPr/>
        </p:nvSpPr>
        <p:spPr>
          <a:xfrm>
            <a:off x="4648200" y="4038600"/>
            <a:ext cx="3640711" cy="1169551"/>
          </a:xfrm>
          <a:prstGeom prst="rect">
            <a:avLst/>
          </a:prstGeom>
          <a:noFill/>
        </p:spPr>
        <p:txBody>
          <a:bodyPr wrap="square" rtlCol="0">
            <a:spAutoFit/>
          </a:bodyPr>
          <a:lstStyle/>
          <a:p>
            <a:r>
              <a:rPr lang="en-US" dirty="0" smtClean="0"/>
              <a:t>Correct growth in ramp with better chromaticity control!</a:t>
            </a:r>
          </a:p>
          <a:p>
            <a:r>
              <a:rPr lang="en-US" dirty="0" err="1" smtClean="0">
                <a:sym typeface="Wingdings"/>
              </a:rPr>
              <a:t></a:t>
            </a:r>
            <a:r>
              <a:rPr lang="en-US" dirty="0" smtClean="0">
                <a:sym typeface="Wingdings"/>
              </a:rPr>
              <a:t> b3 correction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Tune Spectrum in Collision – Fill 1023</a:t>
            </a:r>
            <a:endParaRPr lang="en-US"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pic>
        <p:nvPicPr>
          <p:cNvPr id="6" name="Picture 5" descr="beam-beam-tune-spectrum.png"/>
          <p:cNvPicPr>
            <a:picLocks noChangeAspect="1"/>
          </p:cNvPicPr>
          <p:nvPr/>
        </p:nvPicPr>
        <p:blipFill>
          <a:blip r:embed="rId2"/>
          <a:stretch>
            <a:fillRect/>
          </a:stretch>
        </p:blipFill>
        <p:spPr>
          <a:xfrm>
            <a:off x="1066800" y="733178"/>
            <a:ext cx="6934200" cy="5820022"/>
          </a:xfrm>
          <a:prstGeom prst="rect">
            <a:avLst/>
          </a:prstGeom>
        </p:spPr>
      </p:pic>
      <p:cxnSp>
        <p:nvCxnSpPr>
          <p:cNvPr id="8" name="Straight Arrow Connector 7"/>
          <p:cNvCxnSpPr/>
          <p:nvPr/>
        </p:nvCxnSpPr>
        <p:spPr bwMode="auto">
          <a:xfrm>
            <a:off x="5816600" y="5395912"/>
            <a:ext cx="990600" cy="1588"/>
          </a:xfrm>
          <a:prstGeom prst="straightConnector1">
            <a:avLst/>
          </a:prstGeom>
          <a:solidFill>
            <a:schemeClr val="accent1"/>
          </a:solidFill>
          <a:ln w="12700" cap="sq" cmpd="sng" algn="ctr">
            <a:solidFill>
              <a:schemeClr val="bg2"/>
            </a:solidFill>
            <a:prstDash val="solid"/>
            <a:round/>
            <a:headEnd type="arrow"/>
            <a:tailEnd type="arrow"/>
          </a:ln>
          <a:effectLst/>
        </p:spPr>
      </p:cxnSp>
      <p:sp>
        <p:nvSpPr>
          <p:cNvPr id="9" name="TextBox 8"/>
          <p:cNvSpPr txBox="1"/>
          <p:nvPr/>
        </p:nvSpPr>
        <p:spPr>
          <a:xfrm>
            <a:off x="5794676" y="5486400"/>
            <a:ext cx="1057351" cy="461665"/>
          </a:xfrm>
          <a:prstGeom prst="rect">
            <a:avLst/>
          </a:prstGeom>
          <a:noFill/>
        </p:spPr>
        <p:txBody>
          <a:bodyPr wrap="none" rtlCol="0">
            <a:spAutoFit/>
          </a:bodyPr>
          <a:lstStyle/>
          <a:p>
            <a:r>
              <a:rPr lang="en-US" sz="2400" b="1" dirty="0" smtClean="0"/>
              <a:t>1.5e-3</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Report Tuesday – Wednesday</a:t>
            </a:r>
            <a:endParaRPr lang="en-GB"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dirty="0" smtClean="0"/>
              <a:t>15-3-10</a:t>
            </a:r>
            <a:endParaRPr lang="en-US" dirty="0"/>
          </a:p>
        </p:txBody>
      </p:sp>
      <p:sp>
        <p:nvSpPr>
          <p:cNvPr id="6" name="Content Placeholder 5"/>
          <p:cNvSpPr>
            <a:spLocks noGrp="1"/>
          </p:cNvSpPr>
          <p:nvPr>
            <p:ph idx="1"/>
          </p:nvPr>
        </p:nvSpPr>
        <p:spPr>
          <a:xfrm>
            <a:off x="457200" y="838200"/>
            <a:ext cx="8229600" cy="5470525"/>
          </a:xfrm>
        </p:spPr>
        <p:txBody>
          <a:bodyPr/>
          <a:lstStyle/>
          <a:p>
            <a:r>
              <a:rPr lang="en-US" dirty="0" smtClean="0"/>
              <a:t>15h00 – 19h30</a:t>
            </a:r>
            <a:r>
              <a:rPr lang="en-US" dirty="0" smtClean="0"/>
              <a:t>: Beams at 450 </a:t>
            </a:r>
            <a:r>
              <a:rPr lang="en-US" dirty="0" err="1" smtClean="0"/>
              <a:t>GeV</a:t>
            </a:r>
            <a:r>
              <a:rPr lang="en-US" dirty="0" smtClean="0"/>
              <a:t>. b3 trims adjusted. Introduce b3 trim for change of chromaticity during snapback ("by hand")</a:t>
            </a:r>
            <a:r>
              <a:rPr lang="en-US" dirty="0" smtClean="0"/>
              <a:t>.</a:t>
            </a:r>
          </a:p>
          <a:p>
            <a:r>
              <a:rPr lang="en-US" dirty="0" smtClean="0"/>
              <a:t>21</a:t>
            </a:r>
            <a:r>
              <a:rPr lang="en-US" dirty="0" smtClean="0"/>
              <a:t>:15: Start of ramp. Lost half of beam 1. No losses for beam 2. Chromaticity measured during the ramp for next iteration on b3</a:t>
            </a:r>
            <a:r>
              <a:rPr lang="en-US" dirty="0" smtClean="0"/>
              <a:t>.</a:t>
            </a:r>
          </a:p>
          <a:p>
            <a:r>
              <a:rPr lang="en-US" dirty="0" smtClean="0"/>
              <a:t>22</a:t>
            </a:r>
            <a:r>
              <a:rPr lang="en-US" dirty="0" smtClean="0"/>
              <a:t>:15: Beams lost at 3.5 </a:t>
            </a:r>
            <a:r>
              <a:rPr lang="en-US" dirty="0" err="1" smtClean="0"/>
              <a:t>TeV</a:t>
            </a:r>
            <a:r>
              <a:rPr lang="en-US" dirty="0" smtClean="0"/>
              <a:t> while preparing for the squeeze, due to RT trims. Reverted b3 trims</a:t>
            </a:r>
            <a:r>
              <a:rPr lang="en-US" dirty="0" smtClean="0"/>
              <a:t>.</a:t>
            </a:r>
          </a:p>
          <a:p>
            <a:r>
              <a:rPr lang="en-US" dirty="0" smtClean="0"/>
              <a:t>22:15 – 06:00: Recovery. Access for RQTD.A81.B1 (controller fault). Pre-cycle.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 Shift Summary</a:t>
            </a:r>
            <a:endParaRPr lang="en-US" dirty="0"/>
          </a:p>
        </p:txBody>
      </p:sp>
      <p:sp>
        <p:nvSpPr>
          <p:cNvPr id="3" name="Content Placeholder 2"/>
          <p:cNvSpPr>
            <a:spLocks noGrp="1"/>
          </p:cNvSpPr>
          <p:nvPr>
            <p:ph idx="1"/>
          </p:nvPr>
        </p:nvSpPr>
        <p:spPr>
          <a:xfrm>
            <a:off x="457200" y="762000"/>
            <a:ext cx="8229600" cy="5638800"/>
          </a:xfrm>
        </p:spPr>
        <p:txBody>
          <a:bodyPr/>
          <a:lstStyle/>
          <a:p>
            <a:pPr marL="0" indent="0">
              <a:buNone/>
            </a:pPr>
            <a:r>
              <a:rPr lang="en-US" sz="2000" dirty="0" smtClean="0"/>
              <a:t>At </a:t>
            </a:r>
            <a:r>
              <a:rPr lang="en-US" sz="2000" dirty="0" smtClean="0"/>
              <a:t>22h00 beams were dumped after a Q feedback trim that made the </a:t>
            </a:r>
            <a:r>
              <a:rPr lang="en-US" sz="2000" dirty="0" err="1" smtClean="0"/>
              <a:t>RQTDs</a:t>
            </a:r>
            <a:r>
              <a:rPr lang="en-US" sz="2000" dirty="0" smtClean="0"/>
              <a:t> tripped for B2. </a:t>
            </a:r>
            <a:r>
              <a:rPr lang="en-US" sz="2000" dirty="0" err="1" smtClean="0"/>
              <a:t>Neverhteless</a:t>
            </a:r>
            <a:r>
              <a:rPr lang="en-US" sz="2000" dirty="0" smtClean="0"/>
              <a:t> RQTD.A81B2 tripped as well.</a:t>
            </a:r>
            <a:r>
              <a:rPr lang="en-US" sz="2000" dirty="0" smtClean="0"/>
              <a:t> </a:t>
            </a:r>
          </a:p>
          <a:p>
            <a:pPr marL="0" indent="0">
              <a:buNone/>
            </a:pPr>
            <a:r>
              <a:rPr lang="en-US" sz="2000" dirty="0" smtClean="0"/>
              <a:t>Switches </a:t>
            </a:r>
            <a:r>
              <a:rPr lang="en-US" sz="2000" dirty="0" smtClean="0"/>
              <a:t>for this circuit opened and could no be closed </a:t>
            </a:r>
            <a:r>
              <a:rPr lang="en-US" sz="2000" dirty="0" err="1" smtClean="0"/>
              <a:t>anymore.After</a:t>
            </a:r>
            <a:r>
              <a:rPr lang="en-US" sz="2000" dirty="0" smtClean="0"/>
              <a:t> computing the error we would get in the beta function, etc (using </a:t>
            </a:r>
            <a:r>
              <a:rPr lang="en-US" sz="2000" dirty="0" err="1" smtClean="0"/>
              <a:t>madx</a:t>
            </a:r>
            <a:r>
              <a:rPr lang="en-US" sz="2000" dirty="0" smtClean="0"/>
              <a:t>) with the RQTD.A81B1 off, thanks Bernhard H.!!!, we saw this would be negligible. We tried to generate a new TUNE_TRIM knobs without this circuit, but </a:t>
            </a:r>
            <a:r>
              <a:rPr lang="en-US" sz="2000" dirty="0" err="1" smtClean="0"/>
              <a:t>unfortunatelly</a:t>
            </a:r>
            <a:r>
              <a:rPr lang="en-US" sz="2000" dirty="0" smtClean="0"/>
              <a:t> it is not trivial to use the knob generation application</a:t>
            </a:r>
            <a:r>
              <a:rPr lang="en-US" sz="2000" dirty="0" smtClean="0"/>
              <a:t>. </a:t>
            </a:r>
          </a:p>
          <a:p>
            <a:pPr marL="0" indent="0">
              <a:buNone/>
            </a:pPr>
            <a:r>
              <a:rPr lang="en-US" sz="2000" dirty="0" smtClean="0"/>
              <a:t>So </a:t>
            </a:r>
            <a:r>
              <a:rPr lang="en-US" sz="2000" dirty="0" smtClean="0"/>
              <a:t>we had to do an intervention in the tunnel and the </a:t>
            </a:r>
            <a:r>
              <a:rPr lang="en-US" sz="2000" dirty="0" smtClean="0"/>
              <a:t>switch </a:t>
            </a:r>
            <a:r>
              <a:rPr lang="en-US" sz="2000" dirty="0" smtClean="0"/>
              <a:t>B was replace (thanks Richard M.</a:t>
            </a:r>
            <a:r>
              <a:rPr lang="en-US" sz="2000" dirty="0" smtClean="0"/>
              <a:t>) the </a:t>
            </a:r>
            <a:r>
              <a:rPr lang="en-US" sz="2000" dirty="0" smtClean="0"/>
              <a:t>intervention was over by 3h30.Then we saw the RQD/F of sector 56 had lost the QPS OK, but not the PC permit since they were at injection settings. We called the MP3 on call to get the OK for the ramp in this conditions. The fault being a controller fault. We got the OK to ramp at 7h00 when Markus Z. came for the shift and did a reset of the controller</a:t>
            </a:r>
            <a:r>
              <a:rPr lang="en-US" sz="2000" dirty="0" smtClean="0"/>
              <a:t>. </a:t>
            </a:r>
          </a:p>
          <a:p>
            <a:pPr marL="0" indent="0">
              <a:buNone/>
            </a:pPr>
            <a:r>
              <a:rPr lang="en-US" sz="2000" dirty="0" smtClean="0"/>
              <a:t>During </a:t>
            </a:r>
            <a:r>
              <a:rPr lang="en-US" sz="2000" dirty="0" smtClean="0"/>
              <a:t>this time we injected B1/B2 and did the </a:t>
            </a:r>
            <a:r>
              <a:rPr lang="en-US" sz="2000" dirty="0" err="1" smtClean="0"/>
              <a:t>measurments</a:t>
            </a:r>
            <a:r>
              <a:rPr lang="en-US" sz="2000" dirty="0" smtClean="0"/>
              <a:t>: Q, Q', C, orbit, </a:t>
            </a:r>
            <a:r>
              <a:rPr lang="en-US" sz="2000" dirty="0" err="1" smtClean="0"/>
              <a:t>emittance</a:t>
            </a:r>
            <a:r>
              <a:rPr lang="en-US" sz="2000" dirty="0" smtClean="0"/>
              <a:t>, etc. Now everything is ready for the ramp.</a:t>
            </a:r>
            <a:endParaRPr lang="en-US" sz="2000" dirty="0"/>
          </a:p>
        </p:txBody>
      </p:sp>
      <p:sp>
        <p:nvSpPr>
          <p:cNvPr id="4" name="Footer Placeholder 3"/>
          <p:cNvSpPr>
            <a:spLocks noGrp="1"/>
          </p:cNvSpPr>
          <p:nvPr>
            <p:ph type="ftr" sz="quarter" idx="10"/>
          </p:nvPr>
        </p:nvSpPr>
        <p:spPr/>
        <p:txBody>
          <a:bodyPr/>
          <a:lstStyle/>
          <a:p>
            <a:r>
              <a:rPr lang="en-US" smtClean="0"/>
              <a:t>LHC status </a:t>
            </a:r>
            <a:endParaRPr lang="en-US" dirty="0"/>
          </a:p>
        </p:txBody>
      </p:sp>
      <p:sp>
        <p:nvSpPr>
          <p:cNvPr id="5" name="Date Placeholder 4"/>
          <p:cNvSpPr>
            <a:spLocks noGrp="1"/>
          </p:cNvSpPr>
          <p:nvPr>
            <p:ph type="dt" sz="half" idx="12"/>
          </p:nvPr>
        </p:nvSpPr>
        <p:spPr/>
        <p:txBody>
          <a:bodyPr/>
          <a:lstStyle/>
          <a:p>
            <a:r>
              <a:rPr lang="en-US" smtClean="0"/>
              <a:t>15-3-10</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31228</TotalTime>
  <Words>587</Words>
  <Application>Microsoft Macintosh PowerPoint</Application>
  <PresentationFormat>On-screen Show (4:3)</PresentationFormat>
  <Paragraphs>57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Pixel</vt:lpstr>
      <vt:lpstr>Status Report Tuesday – Wednesday</vt:lpstr>
      <vt:lpstr>Long fills at 3.5 TeV…</vt:lpstr>
      <vt:lpstr>Long fills at 3.5 TeV…</vt:lpstr>
      <vt:lpstr>Emittance Evolution Beam 1 – Fill 1022</vt:lpstr>
      <vt:lpstr>Emittance Evolution Beam 2 – Fill 1022</vt:lpstr>
      <vt:lpstr>Emittance Ratio – Fill 1022</vt:lpstr>
      <vt:lpstr>Tune Spectrum in Collision – Fill 1023</vt:lpstr>
      <vt:lpstr>Status Report Tuesday – Wednesday</vt:lpstr>
      <vt:lpstr>Night Shift Summary</vt:lpstr>
      <vt:lpstr>Program 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Ralph Assmann</cp:lastModifiedBy>
  <cp:revision>1618</cp:revision>
  <dcterms:created xsi:type="dcterms:W3CDTF">2010-04-06T22:02:06Z</dcterms:created>
  <dcterms:modified xsi:type="dcterms:W3CDTF">2010-04-07T06:17:18Z</dcterms:modified>
</cp:coreProperties>
</file>