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828" r:id="rId2"/>
    <p:sldId id="829" r:id="rId3"/>
    <p:sldId id="830" r:id="rId4"/>
    <p:sldId id="831" r:id="rId5"/>
    <p:sldId id="833" r:id="rId6"/>
    <p:sldId id="834" r:id="rId7"/>
    <p:sldId id="832" r:id="rId8"/>
    <p:sldId id="835" r:id="rId9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1" autoAdjust="0"/>
    <p:restoredTop sz="95262" autoAdjust="0"/>
  </p:normalViewPr>
  <p:slideViewPr>
    <p:cSldViewPr>
      <p:cViewPr>
        <p:scale>
          <a:sx n="100" d="100"/>
          <a:sy n="100" d="100"/>
        </p:scale>
        <p:origin x="-204" y="-18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15-3-10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15-3-10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15-3-10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15-3-10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15-3-10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15-3-10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15-3-10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15-3-10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15-3-10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15-3-10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15-3-10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15-3-10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15-3-10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15-3-10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15-3-10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00:00 </a:t>
            </a:r>
            <a:r>
              <a:rPr lang="en-US" dirty="0" smtClean="0"/>
              <a:t>ready for injection for Physics fill</a:t>
            </a:r>
          </a:p>
          <a:p>
            <a:r>
              <a:rPr lang="en-US" dirty="0" smtClean="0"/>
              <a:t>02:00 </a:t>
            </a:r>
            <a:r>
              <a:rPr lang="en-US" dirty="0" smtClean="0"/>
              <a:t>Lost half of the beam during the ramp (dump and re-fill)</a:t>
            </a:r>
          </a:p>
          <a:p>
            <a:r>
              <a:rPr lang="en-US" dirty="0" smtClean="0"/>
              <a:t>04:00 </a:t>
            </a:r>
            <a:r>
              <a:rPr lang="en-US" dirty="0" smtClean="0"/>
              <a:t>Ready to ramp</a:t>
            </a:r>
          </a:p>
          <a:p>
            <a:r>
              <a:rPr lang="en-US" dirty="0" smtClean="0"/>
              <a:t>06:00 </a:t>
            </a:r>
            <a:r>
              <a:rPr lang="en-US" dirty="0" smtClean="0"/>
              <a:t>Collapsing separation bumps</a:t>
            </a:r>
          </a:p>
          <a:p>
            <a:r>
              <a:rPr lang="en-US" dirty="0" smtClean="0"/>
              <a:t>06:37 </a:t>
            </a:r>
            <a:r>
              <a:rPr lang="en-US" dirty="0" err="1" smtClean="0"/>
              <a:t>Cryo</a:t>
            </a:r>
            <a:r>
              <a:rPr lang="en-US" dirty="0" smtClean="0"/>
              <a:t> lost in point 4</a:t>
            </a:r>
          </a:p>
          <a:p>
            <a:r>
              <a:rPr lang="en-US" dirty="0" smtClean="0"/>
              <a:t>23:30 </a:t>
            </a:r>
            <a:r>
              <a:rPr lang="en-US" dirty="0" smtClean="0"/>
              <a:t>Recovered </a:t>
            </a:r>
            <a:r>
              <a:rPr lang="en-US" dirty="0" err="1" smtClean="0"/>
              <a:t>cryo</a:t>
            </a:r>
            <a:r>
              <a:rPr lang="en-US" dirty="0" smtClean="0"/>
              <a:t> conditions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15-3-10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01:00 </a:t>
            </a:r>
            <a:r>
              <a:rPr lang="en-US" dirty="0" smtClean="0"/>
              <a:t>Inject and prepare fill or physics</a:t>
            </a:r>
          </a:p>
          <a:p>
            <a:r>
              <a:rPr lang="en-US" dirty="0" smtClean="0"/>
              <a:t>04:30 </a:t>
            </a:r>
            <a:r>
              <a:rPr lang="en-US" dirty="0" smtClean="0"/>
              <a:t>Stable beams</a:t>
            </a:r>
          </a:p>
          <a:p>
            <a:r>
              <a:rPr lang="en-US" dirty="0" smtClean="0"/>
              <a:t>07:30 </a:t>
            </a:r>
            <a:r>
              <a:rPr lang="en-US" dirty="0" smtClean="0"/>
              <a:t>End of fill: dump due to FMCM triggers following EDF perturbation</a:t>
            </a:r>
          </a:p>
          <a:p>
            <a:r>
              <a:rPr lang="en-US" dirty="0" smtClean="0"/>
              <a:t>11:00 </a:t>
            </a:r>
            <a:r>
              <a:rPr lang="en-US" dirty="0" smtClean="0"/>
              <a:t>Non linear chromaticity measurement and off-momentum beta beating</a:t>
            </a:r>
          </a:p>
          <a:p>
            <a:r>
              <a:rPr lang="en-US" dirty="0" smtClean="0"/>
              <a:t>14:30 </a:t>
            </a:r>
            <a:r>
              <a:rPr lang="en-US" dirty="0" smtClean="0"/>
              <a:t>Chromaticity measurement during the ramp.</a:t>
            </a:r>
          </a:p>
          <a:p>
            <a:r>
              <a:rPr lang="en-US" dirty="0" smtClean="0"/>
              <a:t>16:30 </a:t>
            </a:r>
            <a:r>
              <a:rPr lang="en-US" dirty="0" smtClean="0"/>
              <a:t>Ramp-down and preparation for physics</a:t>
            </a:r>
          </a:p>
          <a:p>
            <a:r>
              <a:rPr lang="en-US" dirty="0" smtClean="0"/>
              <a:t>Ready </a:t>
            </a:r>
            <a:r>
              <a:rPr lang="en-US" dirty="0" smtClean="0"/>
              <a:t>for physics at ~21:00 but beam lost during the adjust phase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15-3-10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02:49 Beam dump due to trip of RQF.A78 followed by trip of triplet L5 (current lead temperature gauge)</a:t>
            </a:r>
          </a:p>
          <a:p>
            <a:r>
              <a:rPr lang="en-US" dirty="0" smtClean="0"/>
              <a:t>06:00-11:30 Access for triplet temperature gauge repair (L5) and quench heater power supply replacement (sector 34)</a:t>
            </a:r>
          </a:p>
          <a:p>
            <a:r>
              <a:rPr lang="en-US" dirty="0" smtClean="0"/>
              <a:t>12:00 Prepare for Physics fill</a:t>
            </a:r>
          </a:p>
          <a:p>
            <a:r>
              <a:rPr lang="en-US" dirty="0" smtClean="0"/>
              <a:t>17:30 Stable </a:t>
            </a:r>
            <a:r>
              <a:rPr lang="en-US" dirty="0" smtClean="0"/>
              <a:t>beams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15-3-10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15-3-10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643050"/>
            <a:ext cx="7684393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571736" y="857232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Fill 1022 – 19 hours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1022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beam lifetimes:</a:t>
            </a:r>
            <a:endParaRPr lang="en-GB" dirty="0" smtClean="0"/>
          </a:p>
          <a:p>
            <a:pPr lvl="1"/>
            <a:r>
              <a:rPr lang="en-US" dirty="0" smtClean="0"/>
              <a:t>Beam 1: 990 hours</a:t>
            </a:r>
          </a:p>
          <a:p>
            <a:pPr lvl="1"/>
            <a:r>
              <a:rPr lang="en-US" dirty="0" smtClean="0"/>
              <a:t>Beam 2: 730 hours</a:t>
            </a:r>
          </a:p>
          <a:p>
            <a:pPr lvl="1"/>
            <a:r>
              <a:rPr lang="en-US" dirty="0" smtClean="0"/>
              <a:t>Very good beam-gas, negligible luminosity burn, negligible diffusion  </a:t>
            </a:r>
          </a:p>
          <a:p>
            <a:r>
              <a:rPr lang="en-US" dirty="0" smtClean="0"/>
              <a:t>Luminosity lifetime</a:t>
            </a:r>
          </a:p>
          <a:p>
            <a:pPr lvl="1"/>
            <a:r>
              <a:rPr lang="en-US" dirty="0" smtClean="0"/>
              <a:t>40 – 50 hours</a:t>
            </a:r>
          </a:p>
          <a:p>
            <a:pPr lvl="1"/>
            <a:r>
              <a:rPr lang="en-US" dirty="0" smtClean="0"/>
              <a:t>Mainly from gentle beam blow-up (tau ~ 40 hours for B2V)</a:t>
            </a:r>
          </a:p>
          <a:p>
            <a:pPr lvl="1"/>
            <a:r>
              <a:rPr lang="en-US" dirty="0" smtClean="0"/>
              <a:t>optimum fill length for 6 hour turn around – 22 hours.</a:t>
            </a:r>
          </a:p>
          <a:p>
            <a:pPr lvl="1"/>
            <a:r>
              <a:rPr lang="en-US" dirty="0" smtClean="0"/>
              <a:t>Beam tune shift ~ 0.0015  (one plane, 4 collision points, reduced </a:t>
            </a:r>
            <a:r>
              <a:rPr lang="en-US" dirty="0" err="1" smtClean="0"/>
              <a:t>emittances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15-3-10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 light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15-3-10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357298"/>
            <a:ext cx="8572560" cy="468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evening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15-3-10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500174"/>
            <a:ext cx="4416322" cy="2847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28596" y="714356"/>
            <a:ext cx="8229600" cy="78581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13:30 lost fill 1022 to DFB valve problem –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cryo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maintain removed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7158" y="4500570"/>
            <a:ext cx="850112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l" eaLnBrk="1" hangingPunct="1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US" kern="0" dirty="0" smtClean="0"/>
          </a:p>
          <a:p>
            <a:pPr marL="342900" lvl="0" indent="-342900" algn="l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kern="0" dirty="0" smtClean="0"/>
              <a:t>Followed by problem with on branch A2 of RB.A78 energy extraction switch – access required – micro-switch controller (Knud &amp; team</a:t>
            </a:r>
            <a:r>
              <a:rPr lang="en-US" kern="0" dirty="0" smtClean="0"/>
              <a:t>)</a:t>
            </a:r>
          </a:p>
          <a:p>
            <a:pPr marL="342900" lvl="0" indent="-342900" algn="l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kern="0" dirty="0" smtClean="0"/>
              <a:t>Back in stable beams by 02:46</a:t>
            </a:r>
            <a:endParaRPr lang="en-GB" kern="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5111750"/>
          </a:xfrm>
        </p:spPr>
        <p:txBody>
          <a:bodyPr/>
          <a:lstStyle/>
          <a:p>
            <a:r>
              <a:rPr lang="en-US" dirty="0" smtClean="0"/>
              <a:t>Stable </a:t>
            </a:r>
            <a:r>
              <a:rPr lang="en-US" dirty="0" smtClean="0"/>
              <a:t>beams</a:t>
            </a:r>
          </a:p>
          <a:p>
            <a:r>
              <a:rPr lang="en-US" dirty="0" smtClean="0"/>
              <a:t>18 hours </a:t>
            </a:r>
            <a:r>
              <a:rPr lang="en-US" dirty="0" smtClean="0"/>
              <a:t>m</a:t>
            </a:r>
            <a:r>
              <a:rPr lang="en-US" dirty="0" smtClean="0"/>
              <a:t>achine stop – Thursday 06:00</a:t>
            </a:r>
            <a:endParaRPr lang="en-US" dirty="0" smtClean="0"/>
          </a:p>
          <a:p>
            <a:r>
              <a:rPr lang="en-US" dirty="0" smtClean="0"/>
              <a:t>b3 - at injection</a:t>
            </a:r>
          </a:p>
          <a:p>
            <a:pPr lvl="1"/>
            <a:r>
              <a:rPr lang="en-US" dirty="0" smtClean="0"/>
              <a:t>Track Q’(t)  (and Q(t</a:t>
            </a:r>
            <a:r>
              <a:rPr lang="en-US" dirty="0" smtClean="0"/>
              <a:t>)), unload </a:t>
            </a:r>
            <a:r>
              <a:rPr lang="en-US" dirty="0" smtClean="0"/>
              <a:t>lattice sextupoles from b3 </a:t>
            </a:r>
            <a:r>
              <a:rPr lang="en-US" dirty="0" smtClean="0"/>
              <a:t>error</a:t>
            </a:r>
          </a:p>
          <a:p>
            <a:r>
              <a:rPr lang="en-US" dirty="0" smtClean="0"/>
              <a:t>Ramp</a:t>
            </a:r>
          </a:p>
          <a:p>
            <a:pPr lvl="1"/>
            <a:r>
              <a:rPr lang="en-US" dirty="0" smtClean="0"/>
              <a:t>B3/Q</a:t>
            </a:r>
            <a:r>
              <a:rPr lang="en-US" dirty="0" smtClean="0"/>
              <a:t>’ – snapback - </a:t>
            </a:r>
            <a:r>
              <a:rPr lang="en-US" dirty="0" smtClean="0"/>
              <a:t>track Q’ in first part of ramp</a:t>
            </a:r>
          </a:p>
          <a:p>
            <a:pPr lvl="1"/>
            <a:r>
              <a:rPr lang="en-US" dirty="0" smtClean="0"/>
              <a:t>Orbit feedback</a:t>
            </a:r>
          </a:p>
          <a:p>
            <a:pPr lvl="1"/>
            <a:r>
              <a:rPr lang="en-US" dirty="0" smtClean="0"/>
              <a:t>Collimators</a:t>
            </a:r>
            <a:endParaRPr lang="en-US" dirty="0" smtClean="0"/>
          </a:p>
          <a:p>
            <a:r>
              <a:rPr lang="en-US" dirty="0" smtClean="0"/>
              <a:t>Squeeze</a:t>
            </a:r>
            <a:endParaRPr lang="en-US" dirty="0" smtClean="0"/>
          </a:p>
          <a:p>
            <a:pPr lvl="1"/>
            <a:r>
              <a:rPr lang="en-US" dirty="0" smtClean="0"/>
              <a:t>Revisit mechanics &amp; iterate</a:t>
            </a:r>
          </a:p>
          <a:p>
            <a:pPr lvl="1"/>
            <a:r>
              <a:rPr lang="en-US" dirty="0" smtClean="0"/>
              <a:t>Collimation and stable beams</a:t>
            </a:r>
            <a:endParaRPr lang="en-US" dirty="0" smtClean="0"/>
          </a:p>
          <a:p>
            <a:r>
              <a:rPr lang="en-US" dirty="0" smtClean="0"/>
              <a:t>Injection </a:t>
            </a:r>
          </a:p>
          <a:p>
            <a:pPr lvl="1"/>
            <a:r>
              <a:rPr lang="en-US" dirty="0" smtClean="0"/>
              <a:t>Higher intensities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57620" y="6215082"/>
            <a:ext cx="5072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detailed planning at LMC on Wednesday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30733</TotalTime>
  <Words>357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Friday</vt:lpstr>
      <vt:lpstr>Saturday</vt:lpstr>
      <vt:lpstr>Sunday</vt:lpstr>
      <vt:lpstr>Monday</vt:lpstr>
      <vt:lpstr>Fill 1022</vt:lpstr>
      <vt:lpstr>Sync light</vt:lpstr>
      <vt:lpstr>Monday evening</vt:lpstr>
      <vt:lpstr>Incoming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1588</cp:revision>
  <dcterms:created xsi:type="dcterms:W3CDTF">2010-03-14T21:25:36Z</dcterms:created>
  <dcterms:modified xsi:type="dcterms:W3CDTF">2010-04-06T06:19:49Z</dcterms:modified>
</cp:coreProperties>
</file>