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69" r:id="rId1"/>
  </p:sldMasterIdLst>
  <p:notesMasterIdLst>
    <p:notesMasterId r:id="rId21"/>
  </p:notesMasterIdLst>
  <p:handoutMasterIdLst>
    <p:handoutMasterId r:id="rId22"/>
  </p:handoutMasterIdLst>
  <p:sldIdLst>
    <p:sldId id="827" r:id="rId2"/>
    <p:sldId id="831" r:id="rId3"/>
    <p:sldId id="832" r:id="rId4"/>
    <p:sldId id="834" r:id="rId5"/>
    <p:sldId id="833" r:id="rId6"/>
    <p:sldId id="835" r:id="rId7"/>
    <p:sldId id="840" r:id="rId8"/>
    <p:sldId id="836" r:id="rId9"/>
    <p:sldId id="837" r:id="rId10"/>
    <p:sldId id="838" r:id="rId11"/>
    <p:sldId id="843" r:id="rId12"/>
    <p:sldId id="841" r:id="rId13"/>
    <p:sldId id="842" r:id="rId14"/>
    <p:sldId id="839" r:id="rId15"/>
    <p:sldId id="844" r:id="rId16"/>
    <p:sldId id="847" r:id="rId17"/>
    <p:sldId id="845" r:id="rId18"/>
    <p:sldId id="846" r:id="rId19"/>
    <p:sldId id="809" r:id="rId20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8000"/>
    <a:srgbClr val="FF0000"/>
    <a:srgbClr val="99FF99"/>
    <a:srgbClr val="0000FF"/>
    <a:srgbClr val="FFCCCC"/>
    <a:srgbClr val="9FCAFF"/>
    <a:srgbClr val="DDDDDD"/>
    <a:srgbClr val="99FFCC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7971" autoAdjust="0"/>
    <p:restoredTop sz="95262" autoAdjust="0"/>
  </p:normalViewPr>
  <p:slideViewPr>
    <p:cSldViewPr>
      <p:cViewPr varScale="1">
        <p:scale>
          <a:sx n="110" d="100"/>
          <a:sy n="110" d="100"/>
        </p:scale>
        <p:origin x="-616" y="-112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3/14/10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9-3-10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9-3-10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9-3-10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9-3-10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9-3-10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9-3-10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status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9-3-10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9-3-10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9-3-10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9-3-10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9-3-10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9-3-10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9-3-10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9-3-10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9-3-10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to Sunday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5111750"/>
          </a:xfrm>
        </p:spPr>
        <p:txBody>
          <a:bodyPr/>
          <a:lstStyle/>
          <a:p>
            <a:r>
              <a:rPr lang="en-US" dirty="0" smtClean="0"/>
              <a:t>07:00: Studies with</a:t>
            </a:r>
            <a:r>
              <a:rPr lang="en-US" dirty="0" smtClean="0"/>
              <a:t> AC dipole.</a:t>
            </a:r>
            <a:endParaRPr lang="en-US" dirty="0" smtClean="0"/>
          </a:p>
          <a:p>
            <a:r>
              <a:rPr lang="en-US" dirty="0" smtClean="0"/>
              <a:t>11:00: Beam setup, loss optimization, 2 RF cavities restarted. </a:t>
            </a:r>
            <a:r>
              <a:rPr lang="en-US" dirty="0" err="1" smtClean="0"/>
              <a:t>LHCb</a:t>
            </a:r>
            <a:r>
              <a:rPr lang="en-US" dirty="0" smtClean="0"/>
              <a:t> magnets turned on. Orbit corrected.</a:t>
            </a:r>
          </a:p>
          <a:p>
            <a:r>
              <a:rPr lang="en-US" dirty="0" smtClean="0"/>
              <a:t>16:00: Beam tuning of pilot bunch: lifetime &gt; 125h both beams.</a:t>
            </a:r>
          </a:p>
          <a:p>
            <a:r>
              <a:rPr lang="en-US" dirty="0" smtClean="0"/>
              <a:t>17:00: Injection of several single bunch intensities (pilot, fat pilot, half nominal): 5e9-6e10.</a:t>
            </a:r>
          </a:p>
          <a:p>
            <a:r>
              <a:rPr lang="en-US" dirty="0" smtClean="0"/>
              <a:t>21:00: LHC beam quality checks in SPS and TL.</a:t>
            </a:r>
          </a:p>
          <a:p>
            <a:r>
              <a:rPr lang="en-US" dirty="0" smtClean="0"/>
              <a:t>22:30: Reinjection LHC. Halo stability check.</a:t>
            </a:r>
          </a:p>
          <a:p>
            <a:r>
              <a:rPr lang="en-US" dirty="0" smtClean="0"/>
              <a:t>23:30: Aperture studies. Standard method plus alternative </a:t>
            </a:r>
            <a:r>
              <a:rPr lang="en-US" dirty="0" err="1" smtClean="0"/>
              <a:t>emittance</a:t>
            </a:r>
            <a:r>
              <a:rPr lang="en-US" dirty="0" smtClean="0"/>
              <a:t> blowup/collimator technique.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24" y="785795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Availability: 24h00. Unplanned maintenance: 0h00. Planned maintenance: 0h00.</a:t>
            </a:r>
            <a:endParaRPr lang="en-GB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Emittance</a:t>
            </a:r>
            <a:r>
              <a:rPr lang="en-US" dirty="0" smtClean="0"/>
              <a:t> Growth B2 V plane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9-3-10</a:t>
            </a:r>
            <a:endParaRPr lang="en-US" dirty="0"/>
          </a:p>
        </p:txBody>
      </p:sp>
      <p:pic>
        <p:nvPicPr>
          <p:cNvPr id="6" name="Picture 5" descr="bsrt_ws_b2_VER_fa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48169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13651" y="6324600"/>
            <a:ext cx="1427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F. </a:t>
            </a:r>
            <a:r>
              <a:rPr lang="en-US" sz="1600" i="1" dirty="0" err="1" smtClean="0"/>
              <a:t>Roncarollo</a:t>
            </a:r>
            <a:endParaRPr lang="en-US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848290"/>
            <a:ext cx="5036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Fitted </a:t>
            </a:r>
            <a:r>
              <a:rPr lang="en-US" dirty="0" err="1" smtClean="0"/>
              <a:t>emittance</a:t>
            </a:r>
            <a:r>
              <a:rPr lang="en-US" dirty="0" smtClean="0"/>
              <a:t> growth: 0.95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m-</a:t>
            </a:r>
            <a:r>
              <a:rPr lang="en-US" dirty="0" err="1" smtClean="0"/>
              <a:t>rad</a:t>
            </a:r>
            <a:r>
              <a:rPr lang="en-US" dirty="0" smtClean="0"/>
              <a:t> per </a:t>
            </a:r>
            <a:r>
              <a:rPr lang="en-US" dirty="0" err="1" smtClean="0"/>
              <a:t>h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Beam Quality Tuning @ 5e10 </a:t>
            </a:r>
            <a:r>
              <a:rPr lang="en-US" dirty="0" err="1" smtClean="0"/>
              <a:t>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867400"/>
          </a:xfrm>
        </p:spPr>
        <p:txBody>
          <a:bodyPr/>
          <a:lstStyle/>
          <a:p>
            <a:r>
              <a:rPr lang="en-US" dirty="0" smtClean="0"/>
              <a:t>Injection of bunches with intensities from 5e9 to 6e10 </a:t>
            </a:r>
            <a:r>
              <a:rPr lang="en-US" dirty="0" err="1" smtClean="0"/>
              <a:t>p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Pilot (5e9) and fat pilot (2.5e10) OK with very small losses.</a:t>
            </a:r>
          </a:p>
          <a:p>
            <a:pPr lvl="1"/>
            <a:r>
              <a:rPr lang="en-US" dirty="0" smtClean="0"/>
              <a:t>Achieved injection of "half nominal" with 3.5e10 </a:t>
            </a:r>
            <a:r>
              <a:rPr lang="en-US" dirty="0" err="1" smtClean="0"/>
              <a:t>p</a:t>
            </a:r>
            <a:r>
              <a:rPr lang="en-US" dirty="0" smtClean="0"/>
              <a:t> into beam 2. Had some losses. Seemed to show higher </a:t>
            </a:r>
            <a:r>
              <a:rPr lang="en-US" dirty="0" err="1" smtClean="0"/>
              <a:t>emittance</a:t>
            </a:r>
            <a:r>
              <a:rPr lang="en-US" dirty="0" smtClean="0"/>
              <a:t> coming in and larger </a:t>
            </a:r>
            <a:r>
              <a:rPr lang="en-US" dirty="0" err="1" smtClean="0"/>
              <a:t>emittance</a:t>
            </a:r>
            <a:r>
              <a:rPr lang="en-US" dirty="0" smtClean="0"/>
              <a:t> growth (to be verified). </a:t>
            </a:r>
          </a:p>
          <a:p>
            <a:pPr lvl="1"/>
            <a:r>
              <a:rPr lang="en-US" dirty="0" smtClean="0"/>
              <a:t>Two injections of "half nominal" with 3e10 </a:t>
            </a:r>
            <a:r>
              <a:rPr lang="en-US" dirty="0" err="1" smtClean="0"/>
              <a:t>p</a:t>
            </a:r>
            <a:r>
              <a:rPr lang="en-US" dirty="0" smtClean="0"/>
              <a:t> (B2) and 6e10 </a:t>
            </a:r>
            <a:r>
              <a:rPr lang="en-US" dirty="0" err="1" smtClean="0"/>
              <a:t>p</a:t>
            </a:r>
            <a:r>
              <a:rPr lang="en-US" dirty="0" smtClean="0"/>
              <a:t> (B1) produced significant losses and BLM triggered beam dump. Note that we injected into the LHC with circulating pilot (different bucket): problems in LHC ring settings are therefore excluded.</a:t>
            </a:r>
          </a:p>
          <a:p>
            <a:pPr lvl="1"/>
            <a:r>
              <a:rPr lang="en-US" dirty="0" smtClean="0"/>
              <a:t> Afterwards, preliminary checks on beam quality in SPS and TL (</a:t>
            </a:r>
            <a:r>
              <a:rPr lang="en-US" dirty="0" err="1" smtClean="0"/>
              <a:t>emittance</a:t>
            </a:r>
            <a:r>
              <a:rPr lang="en-US" dirty="0" smtClean="0"/>
              <a:t>, orbit) did not show any problems. Also injection kickers seem fully OK. Can it be energy spread?</a:t>
            </a:r>
          </a:p>
          <a:p>
            <a:r>
              <a:rPr lang="en-US" dirty="0" smtClean="0"/>
              <a:t>Then used pilot bunch intensity to check spikes in halo losses, synchronous with the SPS cycle for nominal tunes. Saw a max factor 2 increase related to SPS cycle (was factor 10 close to 1/3 resonance). Need more intensity to study this in relevant conditions.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9-3-10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1003132040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5800"/>
            <a:ext cx="8534400" cy="5955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B1 </a:t>
            </a:r>
            <a:r>
              <a:rPr lang="en-US" dirty="0" smtClean="0"/>
              <a:t>Injection: Pilot (5e9)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9-3-10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914400"/>
            <a:ext cx="1103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20</a:t>
            </a:r>
            <a:r>
              <a:rPr lang="en-US" sz="2800" b="1" dirty="0" smtClean="0"/>
              <a:t>:</a:t>
            </a:r>
            <a:r>
              <a:rPr lang="en-US" sz="2800" b="1" dirty="0" smtClean="0"/>
              <a:t>37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27847" y="4267200"/>
            <a:ext cx="2123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MAX: </a:t>
            </a:r>
            <a:r>
              <a:rPr lang="en-US" dirty="0" smtClean="0"/>
              <a:t>0.001 </a:t>
            </a:r>
            <a:r>
              <a:rPr lang="en-US" dirty="0" err="1" smtClean="0"/>
              <a:t>Gy/s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B1 </a:t>
            </a:r>
            <a:r>
              <a:rPr lang="en-US" dirty="0" smtClean="0"/>
              <a:t>Injection: Fat Pilot (2.5e10)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9-3-10</a:t>
            </a:r>
            <a:endParaRPr lang="en-US" dirty="0"/>
          </a:p>
        </p:txBody>
      </p:sp>
      <p:pic>
        <p:nvPicPr>
          <p:cNvPr id="7" name="Picture 6" descr="2010031320543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85800"/>
            <a:ext cx="8382000" cy="58492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7400" y="914400"/>
            <a:ext cx="1103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20:52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99168" y="4267200"/>
            <a:ext cx="1980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MAX: 0.01 </a:t>
            </a:r>
            <a:r>
              <a:rPr lang="en-US" dirty="0" err="1" smtClean="0"/>
              <a:t>Gy/s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B1 </a:t>
            </a:r>
            <a:r>
              <a:rPr lang="en-US" dirty="0" smtClean="0"/>
              <a:t>Injection: Half Nominal Bunch (6e10)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9-3-10</a:t>
            </a:r>
            <a:endParaRPr lang="en-US" dirty="0"/>
          </a:p>
        </p:txBody>
      </p:sp>
      <p:pic>
        <p:nvPicPr>
          <p:cNvPr id="6" name="Picture 5" descr="201003132127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38200"/>
            <a:ext cx="7848600" cy="53967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3801" y="1219200"/>
            <a:ext cx="1103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21:09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5486400"/>
            <a:ext cx="4800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2,000 times higher losses than 17min before with 40% of this intensity!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4419600"/>
            <a:ext cx="1766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MAX: 23 </a:t>
            </a:r>
            <a:r>
              <a:rPr lang="en-US" dirty="0" err="1" smtClean="0"/>
              <a:t>Gy/s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Aperture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486400"/>
          </a:xfrm>
        </p:spPr>
        <p:txBody>
          <a:bodyPr/>
          <a:lstStyle/>
          <a:p>
            <a:r>
              <a:rPr lang="en-US" dirty="0" smtClean="0"/>
              <a:t>Standard method (kick in phases) continued on beam 2, H and V. Beam 1 done on Fr/Sa night.</a:t>
            </a:r>
          </a:p>
          <a:p>
            <a:r>
              <a:rPr lang="en-US" dirty="0" smtClean="0"/>
              <a:t>Aperture bottle-necks identified.</a:t>
            </a:r>
          </a:p>
          <a:p>
            <a:r>
              <a:rPr lang="en-US" dirty="0" smtClean="0"/>
              <a:t>Alternative </a:t>
            </a:r>
            <a:r>
              <a:rPr lang="en-US" dirty="0" err="1" smtClean="0"/>
              <a:t>emittance</a:t>
            </a:r>
            <a:r>
              <a:rPr lang="en-US" dirty="0" smtClean="0"/>
              <a:t> blow-up</a:t>
            </a:r>
            <a:r>
              <a:rPr lang="en-US" smtClean="0"/>
              <a:t>/collimator </a:t>
            </a:r>
            <a:r>
              <a:rPr lang="en-US" dirty="0" smtClean="0"/>
              <a:t>technique identified Q6R2 and Q4R6 as aperture bottle-necks, as seen before with standard technique.</a:t>
            </a:r>
          </a:p>
          <a:p>
            <a:r>
              <a:rPr lang="en-US" dirty="0" smtClean="0"/>
              <a:t>Then closing TCP to shadow aperture bottle-neck. For 12mm setting of TCP, H, IR7 we shadow.</a:t>
            </a:r>
          </a:p>
          <a:p>
            <a:r>
              <a:rPr lang="en-US" dirty="0" smtClean="0"/>
              <a:t>This is about 12 sigma. In on-momentum n1, this corresponds to n1=10+-1.4) </a:t>
            </a:r>
          </a:p>
          <a:p>
            <a:r>
              <a:rPr lang="en-US" dirty="0" smtClean="0"/>
              <a:t>To be repeated with design off-momentum offset to get full n1.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9-3-10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Aperture Kick Method (B1 H)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9-3-10</a:t>
            </a:r>
            <a:endParaRPr lang="en-US" dirty="0"/>
          </a:p>
        </p:txBody>
      </p:sp>
      <p:pic>
        <p:nvPicPr>
          <p:cNvPr id="6" name="Picture 5" descr="aper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1010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8443" y="5334000"/>
            <a:ext cx="2586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Stefano, Massimo et al</a:t>
            </a:r>
            <a:endParaRPr lang="en-US" sz="1800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Aperture B1 H Limits </a:t>
            </a:r>
            <a:r>
              <a:rPr lang="en-US" sz="2400" dirty="0" smtClean="0"/>
              <a:t>(collimators open, </a:t>
            </a:r>
            <a:r>
              <a:rPr lang="en-US" sz="2400" dirty="0" err="1" smtClean="0">
                <a:latin typeface="Symbol" charset="2"/>
                <a:cs typeface="Symbol" charset="2"/>
              </a:rPr>
              <a:t>e</a:t>
            </a:r>
            <a:r>
              <a:rPr lang="en-US" sz="2400" dirty="0" smtClean="0"/>
              <a:t> blowup)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9-3-10</a:t>
            </a:r>
            <a:endParaRPr lang="en-US" dirty="0"/>
          </a:p>
        </p:txBody>
      </p:sp>
      <p:pic>
        <p:nvPicPr>
          <p:cNvPr id="6" name="Picture 5" descr="20100314005731.png"/>
          <p:cNvPicPr>
            <a:picLocks noChangeAspect="1"/>
          </p:cNvPicPr>
          <p:nvPr/>
        </p:nvPicPr>
        <p:blipFill>
          <a:blip r:embed="rId2"/>
          <a:srcRect t="30921" b="9298"/>
          <a:stretch>
            <a:fillRect/>
          </a:stretch>
        </p:blipFill>
        <p:spPr>
          <a:xfrm>
            <a:off x="0" y="1371600"/>
            <a:ext cx="9144000" cy="358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762000"/>
            <a:ext cx="1424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test…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2362200"/>
            <a:ext cx="854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Q6R2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27129" y="2286000"/>
            <a:ext cx="854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Q4R6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5105400"/>
            <a:ext cx="885202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Same bottlenecks as found Fr/Sa night with kick method (Stefano, Massimo).</a:t>
            </a:r>
          </a:p>
          <a:p>
            <a:pPr algn="l"/>
            <a:r>
              <a:rPr lang="en-US" dirty="0" smtClean="0"/>
              <a:t>Then: close primary collimator to shadow these loss locations.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572000" y="454690"/>
            <a:ext cx="4572000" cy="2555210"/>
            <a:chOff x="4572000" y="454690"/>
            <a:chExt cx="4572000" cy="2555210"/>
          </a:xfrm>
        </p:grpSpPr>
        <p:pic>
          <p:nvPicPr>
            <p:cNvPr id="8" name="Picture 7" descr="20100314023233.png"/>
            <p:cNvPicPr>
              <a:picLocks noChangeAspect="1"/>
            </p:cNvPicPr>
            <p:nvPr/>
          </p:nvPicPr>
          <p:blipFill>
            <a:blip r:embed="rId2"/>
            <a:srcRect t="26507" b="8888"/>
            <a:stretch>
              <a:fillRect/>
            </a:stretch>
          </p:blipFill>
          <p:spPr>
            <a:xfrm>
              <a:off x="4572000" y="914400"/>
              <a:ext cx="4572000" cy="20955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 rot="1325757">
              <a:off x="6597067" y="1746254"/>
              <a:ext cx="854671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Q4R6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 rot="18417651">
              <a:off x="7689804" y="1244900"/>
              <a:ext cx="1980530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TCP: 12.65 mm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Shadowing Aperture Bottle-Neck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9-3-10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0" y="457200"/>
            <a:ext cx="4572000" cy="2555210"/>
            <a:chOff x="4572000" y="2435890"/>
            <a:chExt cx="4572000" cy="2555210"/>
          </a:xfrm>
        </p:grpSpPr>
        <p:pic>
          <p:nvPicPr>
            <p:cNvPr id="7" name="Picture 6" descr="20100314023629.png"/>
            <p:cNvPicPr>
              <a:picLocks noChangeAspect="1"/>
            </p:cNvPicPr>
            <p:nvPr/>
          </p:nvPicPr>
          <p:blipFill>
            <a:blip r:embed="rId3"/>
            <a:srcRect t="26507" b="8888"/>
            <a:stretch>
              <a:fillRect/>
            </a:stretch>
          </p:blipFill>
          <p:spPr>
            <a:xfrm>
              <a:off x="4572000" y="2895600"/>
              <a:ext cx="4572000" cy="20955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1325757">
              <a:off x="6597067" y="3803653"/>
              <a:ext cx="854671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Q4R6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8417651">
              <a:off x="7474665" y="3226100"/>
              <a:ext cx="1980530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TCP: 13.65 mm</a:t>
              </a:r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28600" y="5229761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TCP setting for shadow on H aperture B1: 	12 mm</a:t>
            </a:r>
          </a:p>
          <a:p>
            <a:pPr algn="l"/>
            <a:r>
              <a:rPr lang="en-US" dirty="0" smtClean="0"/>
              <a:t>Preliminary estimate on-momentum n1: 		10 +- 1</a:t>
            </a:r>
          </a:p>
          <a:p>
            <a:pPr algn="l"/>
            <a:r>
              <a:rPr lang="en-US" dirty="0" smtClean="0"/>
              <a:t>To be repeated with off-momentum offset to get full n1!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4495800" y="2798283"/>
            <a:ext cx="4655127" cy="2383317"/>
            <a:chOff x="0" y="474183"/>
            <a:chExt cx="4655127" cy="2383317"/>
          </a:xfrm>
        </p:grpSpPr>
        <p:pic>
          <p:nvPicPr>
            <p:cNvPr id="10" name="Picture 9" descr="20100314021540.png"/>
            <p:cNvPicPr>
              <a:picLocks noChangeAspect="1"/>
            </p:cNvPicPr>
            <p:nvPr/>
          </p:nvPicPr>
          <p:blipFill>
            <a:blip r:embed="rId4"/>
            <a:srcRect t="27017" b="8378"/>
            <a:stretch>
              <a:fillRect/>
            </a:stretch>
          </p:blipFill>
          <p:spPr>
            <a:xfrm>
              <a:off x="0" y="723900"/>
              <a:ext cx="4655127" cy="21336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 rot="1325757">
              <a:off x="2101267" y="1670053"/>
              <a:ext cx="854671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Q4R6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8417651">
              <a:off x="3304376" y="1264393"/>
              <a:ext cx="1980530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TCP: 10.65 mm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2362200"/>
            <a:ext cx="4572000" cy="2806702"/>
            <a:chOff x="4572000" y="12698"/>
            <a:chExt cx="4572000" cy="2806702"/>
          </a:xfrm>
        </p:grpSpPr>
        <p:pic>
          <p:nvPicPr>
            <p:cNvPr id="9" name="Picture 8" descr="20100314022527.png"/>
            <p:cNvPicPr>
              <a:picLocks noChangeAspect="1"/>
            </p:cNvPicPr>
            <p:nvPr/>
          </p:nvPicPr>
          <p:blipFill>
            <a:blip r:embed="rId5"/>
            <a:srcRect t="26507" b="8888"/>
            <a:stretch>
              <a:fillRect/>
            </a:stretch>
          </p:blipFill>
          <p:spPr>
            <a:xfrm>
              <a:off x="4572000" y="723900"/>
              <a:ext cx="4572000" cy="20955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 rot="1325757">
              <a:off x="6597067" y="1517654"/>
              <a:ext cx="854671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Q4R6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8417651">
              <a:off x="7484183" y="793390"/>
              <a:ext cx="1961494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TCP: 11.65 mm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9-3-10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47133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7143768" y="4000504"/>
            <a:ext cx="1785950" cy="35719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628" y="3429000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5 e10</a:t>
            </a:r>
            <a:endParaRPr lang="en-GB" sz="1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Tracking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9-3-10</a:t>
            </a:r>
            <a:endParaRPr lang="en-US" dirty="0"/>
          </a:p>
        </p:txBody>
      </p:sp>
      <p:pic>
        <p:nvPicPr>
          <p:cNvPr id="8" name="Picture 7" descr="lhc-week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31" y="917615"/>
            <a:ext cx="6589337" cy="50227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r>
              <a:rPr lang="en-US" dirty="0" smtClean="0"/>
              <a:t> AC Dipole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AC-dipoles tested for both planes in both beams.</a:t>
            </a:r>
          </a:p>
          <a:p>
            <a:pPr lvl="1"/>
            <a:r>
              <a:rPr lang="en-US" dirty="0" smtClean="0"/>
              <a:t>Check flicking the key generates </a:t>
            </a:r>
            <a:r>
              <a:rPr lang="en-US" dirty="0" err="1" smtClean="0"/>
              <a:t>maskable</a:t>
            </a:r>
            <a:r>
              <a:rPr lang="en-US" dirty="0" smtClean="0"/>
              <a:t> interlock.</a:t>
            </a:r>
          </a:p>
          <a:p>
            <a:pPr lvl="1"/>
            <a:r>
              <a:rPr lang="en-US" dirty="0" smtClean="0"/>
              <a:t>Signals checked on OASIS and </a:t>
            </a:r>
            <a:r>
              <a:rPr lang="en-US" dirty="0" err="1" smtClean="0"/>
              <a:t>globals</a:t>
            </a:r>
            <a:r>
              <a:rPr lang="en-US" dirty="0" smtClean="0"/>
              <a:t> defined for both beams.</a:t>
            </a:r>
          </a:p>
          <a:p>
            <a:pPr lvl="1"/>
            <a:r>
              <a:rPr lang="en-US" dirty="0" smtClean="0"/>
              <a:t>AC-dipole used at 10 % and 20 % of maximum strength at 0.02, 0.01 away from tune and on tune. </a:t>
            </a:r>
          </a:p>
          <a:p>
            <a:pPr lvl="1"/>
            <a:r>
              <a:rPr lang="en-US" dirty="0" smtClean="0"/>
              <a:t>Generally no losses at 10 % and 0.02 away from tune. </a:t>
            </a:r>
          </a:p>
          <a:p>
            <a:pPr lvl="1"/>
            <a:r>
              <a:rPr lang="en-US" dirty="0" smtClean="0"/>
              <a:t>On tune and 10 % kick, the beam was lost after about 400 turns; with 20 % on tune after about 300 turns. </a:t>
            </a:r>
          </a:p>
          <a:p>
            <a:pPr lvl="1"/>
            <a:r>
              <a:rPr lang="en-US" dirty="0" smtClean="0"/>
              <a:t>No beam losses: no increase in beam size. </a:t>
            </a:r>
          </a:p>
          <a:p>
            <a:pPr lvl="1"/>
            <a:r>
              <a:rPr lang="en-US" dirty="0" smtClean="0"/>
              <a:t>Small beam losses: beam is scraped and beam size is reduced.</a:t>
            </a:r>
          </a:p>
          <a:p>
            <a:pPr lvl="1"/>
            <a:r>
              <a:rPr lang="en-US" dirty="0" smtClean="0"/>
              <a:t>Very similar behavior for different beams and different planes.</a:t>
            </a:r>
          </a:p>
          <a:p>
            <a:r>
              <a:rPr lang="en-US" dirty="0" smtClean="0"/>
              <a:t>Beam losses always at collimators in point 7 - collimators were in at protection = nominal. </a:t>
            </a:r>
          </a:p>
          <a:p>
            <a:r>
              <a:rPr lang="en-US" dirty="0" smtClean="0"/>
              <a:t>When exciting on tune, all beam dumps were clean with no BLM losses in point 6.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9-3-10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Dipole </a:t>
            </a:r>
            <a:r>
              <a:rPr lang="en-US" dirty="0" smtClean="0"/>
              <a:t>to Collimation (300 Turns)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9-3-10</a:t>
            </a:r>
            <a:endParaRPr lang="en-US" dirty="0"/>
          </a:p>
        </p:txBody>
      </p:sp>
      <p:pic>
        <p:nvPicPr>
          <p:cNvPr id="6" name="Picture 5" descr="20100313105817.png"/>
          <p:cNvPicPr>
            <a:picLocks noChangeAspect="1"/>
          </p:cNvPicPr>
          <p:nvPr/>
        </p:nvPicPr>
        <p:blipFill>
          <a:blip r:embed="rId2"/>
          <a:srcRect t="30893" b="10592"/>
          <a:stretch>
            <a:fillRect/>
          </a:stretch>
        </p:blipFill>
        <p:spPr>
          <a:xfrm>
            <a:off x="0" y="1066800"/>
            <a:ext cx="91440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Beat: AC dipole versus tune kicker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9-3-10</a:t>
            </a:r>
            <a:endParaRPr lang="en-US" dirty="0"/>
          </a:p>
        </p:txBody>
      </p:sp>
      <p:pic>
        <p:nvPicPr>
          <p:cNvPr id="6" name="Picture 5" descr="2010031310215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8077200" cy="58836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LHC-</a:t>
            </a:r>
            <a:r>
              <a:rPr lang="en-US" dirty="0" err="1" smtClean="0"/>
              <a:t>b</a:t>
            </a:r>
            <a:r>
              <a:rPr lang="en-US" dirty="0" smtClean="0"/>
              <a:t> Magnet Switched 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9-3-10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7239000" cy="289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7600"/>
            <a:ext cx="7239000" cy="289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67237" y="2438400"/>
            <a:ext cx="16243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Orbit </a:t>
            </a:r>
          </a:p>
          <a:p>
            <a:pPr algn="l"/>
            <a:r>
              <a:rPr lang="en-US" dirty="0" smtClean="0"/>
              <a:t>Non-Closure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Beam Quality Tuning @ 5e9 </a:t>
            </a:r>
            <a:r>
              <a:rPr lang="en-US" dirty="0" err="1" smtClean="0"/>
              <a:t>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562600"/>
          </a:xfrm>
        </p:spPr>
        <p:txBody>
          <a:bodyPr/>
          <a:lstStyle/>
          <a:p>
            <a:r>
              <a:rPr lang="en-US" dirty="0" smtClean="0"/>
              <a:t>Ensured clean injection with pilot bunches (with and without SPS scraping).</a:t>
            </a:r>
          </a:p>
          <a:p>
            <a:r>
              <a:rPr lang="en-US" dirty="0" smtClean="0"/>
              <a:t>Optimized tunes, chromaticity and orbit (to reference).</a:t>
            </a:r>
          </a:p>
          <a:p>
            <a:r>
              <a:rPr lang="en-US" dirty="0" smtClean="0"/>
              <a:t>Stopped all beam excitation (including real time trims from tune viewer).</a:t>
            </a:r>
          </a:p>
          <a:p>
            <a:r>
              <a:rPr lang="en-US" dirty="0" smtClean="0"/>
              <a:t>Achieved high beam lifetime in both pilot beams (&gt;60 </a:t>
            </a:r>
            <a:r>
              <a:rPr lang="en-US" dirty="0" err="1" smtClean="0"/>
              <a:t>h</a:t>
            </a:r>
            <a:r>
              <a:rPr lang="en-US" dirty="0" smtClean="0"/>
              <a:t>, often maxing out to &gt; 125h).</a:t>
            </a:r>
          </a:p>
          <a:p>
            <a:r>
              <a:rPr lang="en-US" dirty="0" smtClean="0"/>
              <a:t>Characterized </a:t>
            </a:r>
            <a:r>
              <a:rPr lang="en-US" dirty="0" err="1" smtClean="0"/>
              <a:t>emittance</a:t>
            </a:r>
            <a:r>
              <a:rPr lang="en-US" dirty="0" smtClean="0"/>
              <a:t> stability with time for pilot bunch. No significant </a:t>
            </a:r>
            <a:r>
              <a:rPr lang="en-US" dirty="0" err="1" smtClean="0"/>
              <a:t>emittance</a:t>
            </a:r>
            <a:r>
              <a:rPr lang="en-US" dirty="0" smtClean="0"/>
              <a:t> growth versus time in B1 (H and V) and B2 (H). </a:t>
            </a:r>
            <a:r>
              <a:rPr lang="en-US" dirty="0" err="1" smtClean="0"/>
              <a:t>Emittance</a:t>
            </a:r>
            <a:r>
              <a:rPr lang="en-US" dirty="0" smtClean="0"/>
              <a:t> growth in B2 (V): 0.95 micron </a:t>
            </a:r>
            <a:r>
              <a:rPr lang="en-US" dirty="0" err="1" smtClean="0"/>
              <a:t>rad</a:t>
            </a:r>
            <a:r>
              <a:rPr lang="en-US" dirty="0" smtClean="0"/>
              <a:t> per hour.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9-3-10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 Lifetime Pilot Bunches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9-3-10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85800"/>
            <a:ext cx="8458200" cy="58282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ymbol" charset="2"/>
                <a:cs typeface="Symbol" charset="2"/>
              </a:rPr>
              <a:t>e</a:t>
            </a:r>
            <a:r>
              <a:rPr lang="en-US" dirty="0" smtClean="0"/>
              <a:t> versus 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9-3-10</a:t>
            </a:r>
            <a:endParaRPr lang="en-US" dirty="0"/>
          </a:p>
        </p:txBody>
      </p:sp>
      <p:pic>
        <p:nvPicPr>
          <p:cNvPr id="6" name="Picture 5" descr="bsrt_ws_b1_HOR_fa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685800"/>
            <a:ext cx="5150604" cy="2713265"/>
          </a:xfrm>
          <a:prstGeom prst="rect">
            <a:avLst/>
          </a:prstGeom>
        </p:spPr>
      </p:pic>
      <p:pic>
        <p:nvPicPr>
          <p:cNvPr id="7" name="Picture 6" descr="bsrt_ws_b1_VER_fa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950459"/>
            <a:ext cx="4648200" cy="2448606"/>
          </a:xfrm>
          <a:prstGeom prst="rect">
            <a:avLst/>
          </a:prstGeom>
        </p:spPr>
      </p:pic>
      <p:pic>
        <p:nvPicPr>
          <p:cNvPr id="8" name="Picture 7" descr="bsrt_ws_b2_HOR_fas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3526971"/>
            <a:ext cx="4876800" cy="2569029"/>
          </a:xfrm>
          <a:prstGeom prst="rect">
            <a:avLst/>
          </a:prstGeom>
        </p:spPr>
      </p:pic>
      <p:pic>
        <p:nvPicPr>
          <p:cNvPr id="9" name="Picture 8" descr="bsrt_ws_b2_VER_fas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1926" y="3581400"/>
            <a:ext cx="4804474" cy="25309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47800" y="1066800"/>
            <a:ext cx="1068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3886200"/>
            <a:ext cx="1068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41189" y="175260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57600" y="441960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82831" y="144780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62600" y="396240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13651" y="6324600"/>
            <a:ext cx="1427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F. </a:t>
            </a:r>
            <a:r>
              <a:rPr lang="en-US" sz="1600" i="1" dirty="0" err="1" smtClean="0"/>
              <a:t>Roncarollo</a:t>
            </a:r>
            <a:endParaRPr lang="en-US" sz="16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29966</TotalTime>
  <Words>1104</Words>
  <Application>Microsoft Macintosh PowerPoint</Application>
  <PresentationFormat>On-screen Show (4:3)</PresentationFormat>
  <Paragraphs>127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Pixel</vt:lpstr>
      <vt:lpstr>Saturday to Sunday</vt:lpstr>
      <vt:lpstr>Availability Tracking</vt:lpstr>
      <vt:lpstr>Summary AC Dipole</vt:lpstr>
      <vt:lpstr>AC Dipole to Collimation (300 Turns)</vt:lpstr>
      <vt:lpstr>Beta Beat: AC dipole versus tune kicker</vt:lpstr>
      <vt:lpstr>LHC-b Magnet Switched On</vt:lpstr>
      <vt:lpstr>Summary Beam Quality Tuning @ 5e9 p</vt:lpstr>
      <vt:lpstr>Intensity Lifetime Pilot Bunches</vt:lpstr>
      <vt:lpstr>e versus time</vt:lpstr>
      <vt:lpstr>Emittance Growth B2 V plane</vt:lpstr>
      <vt:lpstr>Summary Beam Quality Tuning @ 5e10 p</vt:lpstr>
      <vt:lpstr>B1 Injection: Pilot (5e9)</vt:lpstr>
      <vt:lpstr>B1 Injection: Fat Pilot (2.5e10)</vt:lpstr>
      <vt:lpstr>B1 Injection: Half Nominal Bunch (6e10)</vt:lpstr>
      <vt:lpstr>Aperture</vt:lpstr>
      <vt:lpstr>Aperture Kick Method (B1 H)</vt:lpstr>
      <vt:lpstr>Aperture B1 H Limits (collimators open, e blowup)</vt:lpstr>
      <vt:lpstr>Shadowing Aperture Bottle-Neck</vt:lpstr>
      <vt:lpstr>Schedule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Ralph Assmann</cp:lastModifiedBy>
  <cp:revision>1606</cp:revision>
  <dcterms:created xsi:type="dcterms:W3CDTF">2010-03-14T09:13:17Z</dcterms:created>
  <dcterms:modified xsi:type="dcterms:W3CDTF">2010-03-14T09:30:44Z</dcterms:modified>
</cp:coreProperties>
</file>