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47"/>
  </p:notesMasterIdLst>
  <p:handoutMasterIdLst>
    <p:handoutMasterId r:id="rId48"/>
  </p:handoutMasterIdLst>
  <p:sldIdLst>
    <p:sldId id="775" r:id="rId2"/>
    <p:sldId id="814" r:id="rId3"/>
    <p:sldId id="836" r:id="rId4"/>
    <p:sldId id="837" r:id="rId5"/>
    <p:sldId id="838" r:id="rId6"/>
    <p:sldId id="839" r:id="rId7"/>
    <p:sldId id="840" r:id="rId8"/>
    <p:sldId id="841" r:id="rId9"/>
    <p:sldId id="842" r:id="rId10"/>
    <p:sldId id="843" r:id="rId11"/>
    <p:sldId id="844" r:id="rId12"/>
    <p:sldId id="845" r:id="rId13"/>
    <p:sldId id="846" r:id="rId14"/>
    <p:sldId id="849" r:id="rId15"/>
    <p:sldId id="866" r:id="rId16"/>
    <p:sldId id="863" r:id="rId17"/>
    <p:sldId id="859" r:id="rId18"/>
    <p:sldId id="860" r:id="rId19"/>
    <p:sldId id="861" r:id="rId20"/>
    <p:sldId id="862" r:id="rId21"/>
    <p:sldId id="869" r:id="rId22"/>
    <p:sldId id="870" r:id="rId23"/>
    <p:sldId id="871" r:id="rId24"/>
    <p:sldId id="872" r:id="rId25"/>
    <p:sldId id="873" r:id="rId26"/>
    <p:sldId id="882" r:id="rId27"/>
    <p:sldId id="857" r:id="rId28"/>
    <p:sldId id="850" r:id="rId29"/>
    <p:sldId id="853" r:id="rId30"/>
    <p:sldId id="854" r:id="rId31"/>
    <p:sldId id="855" r:id="rId32"/>
    <p:sldId id="880" r:id="rId33"/>
    <p:sldId id="852" r:id="rId34"/>
    <p:sldId id="864" r:id="rId35"/>
    <p:sldId id="877" r:id="rId36"/>
    <p:sldId id="878" r:id="rId37"/>
    <p:sldId id="875" r:id="rId38"/>
    <p:sldId id="876" r:id="rId39"/>
    <p:sldId id="874" r:id="rId40"/>
    <p:sldId id="865" r:id="rId41"/>
    <p:sldId id="881" r:id="rId42"/>
    <p:sldId id="879" r:id="rId43"/>
    <p:sldId id="867" r:id="rId44"/>
    <p:sldId id="851" r:id="rId45"/>
    <p:sldId id="835" r:id="rId46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99FFCC"/>
    <a:srgbClr val="9FCAFF"/>
    <a:srgbClr val="DDDDDD"/>
    <a:srgbClr val="3399FF"/>
    <a:srgbClr val="FFCCCC"/>
    <a:srgbClr val="0000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7" autoAdjust="0"/>
    <p:restoredTop sz="95238" autoAdjust="0"/>
  </p:normalViewPr>
  <p:slideViewPr>
    <p:cSldViewPr>
      <p:cViewPr varScale="1">
        <p:scale>
          <a:sx n="98" d="100"/>
          <a:sy n="98" d="100"/>
        </p:scale>
        <p:origin x="-108" y="-342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547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7860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A4165D-151D-2143-864D-730B84D33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73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4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Progress with beam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Lamont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smtClean="0"/>
              <a:t>Global aperture measurement</a:t>
            </a:r>
          </a:p>
          <a:p>
            <a:pPr lvl="1" algn="just"/>
            <a:r>
              <a:rPr lang="en-US" sz="2400" smtClean="0"/>
              <a:t>Open collimators</a:t>
            </a:r>
          </a:p>
          <a:p>
            <a:pPr lvl="1" algn="just"/>
            <a:r>
              <a:rPr lang="en-US" sz="2400" smtClean="0"/>
              <a:t>Measure loss map (crossing 1/3 resonance) to determine minimum aperture in the ring.</a:t>
            </a:r>
          </a:p>
          <a:p>
            <a:pPr lvl="1" algn="just"/>
            <a:r>
              <a:rPr lang="en-US" sz="2400" smtClean="0"/>
              <a:t>Close primary collimator until the largest loss peak is onto the collimator.</a:t>
            </a:r>
          </a:p>
          <a:p>
            <a:pPr lvl="1" algn="just"/>
            <a:r>
              <a:rPr lang="en-US" sz="2400" smtClean="0"/>
              <a:t>Repeat for both beams and planes.</a:t>
            </a:r>
          </a:p>
          <a:p>
            <a:pPr algn="just"/>
            <a:r>
              <a:rPr lang="en-US" sz="2800" smtClean="0"/>
              <a:t>Off-momentum aperture performed</a:t>
            </a:r>
          </a:p>
          <a:p>
            <a:pPr lvl="1" algn="just"/>
            <a:r>
              <a:rPr lang="en-US" sz="2400" smtClean="0"/>
              <a:t>RF frequency changed to get 1.5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400" smtClean="0"/>
              <a:t>10</a:t>
            </a:r>
            <a:r>
              <a:rPr lang="en-US" sz="2400" baseline="30000" smtClean="0"/>
              <a:t>-3</a:t>
            </a:r>
            <a:r>
              <a:rPr lang="en-US" sz="2400" smtClean="0"/>
              <a:t> </a:t>
            </a:r>
            <a:r>
              <a:rPr lang="en-US" sz="2400" smtClean="0">
                <a:latin typeface="Symbol" pitchFamily="18" charset="2"/>
              </a:rPr>
              <a:t>D</a:t>
            </a:r>
            <a:r>
              <a:rPr lang="en-US" sz="2400" smtClean="0"/>
              <a:t>p/p (compatible with n1 computations).</a:t>
            </a:r>
          </a:p>
          <a:p>
            <a:pPr lvl="1" algn="just"/>
            <a:r>
              <a:rPr lang="en-US" sz="2400" smtClean="0"/>
              <a:t>Repeat excitation on resonance.</a:t>
            </a:r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14/09/2010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55E86F-B117-402B-809B-A109AFE85A5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LHC Beam Commissioning - MG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4110" y="6021360"/>
            <a:ext cx="302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Assmann</a:t>
            </a:r>
            <a:r>
              <a:rPr lang="en-US" dirty="0" smtClean="0"/>
              <a:t>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06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On-momentum aperture (expressed in terms of nominal </a:t>
            </a:r>
            <a:r>
              <a:rPr lang="en-US" sz="2800" dirty="0" err="1" smtClean="0"/>
              <a:t>sigmas</a:t>
            </a:r>
            <a:r>
              <a:rPr lang="en-US" sz="2800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000" dirty="0" smtClean="0"/>
          </a:p>
          <a:p>
            <a:r>
              <a:rPr lang="en-US" sz="2800" dirty="0" smtClean="0"/>
              <a:t>Aperture bottlenecks: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000" dirty="0" smtClean="0"/>
          </a:p>
          <a:p>
            <a:r>
              <a:rPr lang="en-US" sz="2800" dirty="0" smtClean="0"/>
              <a:t>Off-momentum contribution: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Beam 1 (H): reduction by 1.5 sigma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Beam 2 (H): reduction by less than 1 sigma</a:t>
            </a:r>
          </a:p>
          <a:p>
            <a:endParaRPr lang="en-US" dirty="0" smtClean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14/09/2010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6DE147-C918-4F22-9D5A-7F318102C6F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LHC Beam Commissioning - MG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903518"/>
              </p:ext>
            </p:extLst>
          </p:nvPr>
        </p:nvGraphicFramePr>
        <p:xfrm>
          <a:off x="1547580" y="191679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Horizontal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Vertical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Beam 1</a:t>
                      </a:r>
                      <a:endParaRPr lang="en-US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12.5</a:t>
                      </a:r>
                      <a:endParaRPr lang="en-US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13.5</a:t>
                      </a:r>
                      <a:endParaRPr lang="en-US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Beam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14.0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13.0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6046413"/>
              </p:ext>
            </p:extLst>
          </p:nvPr>
        </p:nvGraphicFramePr>
        <p:xfrm>
          <a:off x="1475570" y="350101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Horizontal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Vertical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Beam 1</a:t>
                      </a:r>
                      <a:endParaRPr lang="en-US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Q6.R2</a:t>
                      </a:r>
                      <a:endParaRPr lang="en-US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Q4.L6</a:t>
                      </a:r>
                      <a:endParaRPr lang="en-US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Beam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Q5.R6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Q4.R6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36120" y="6237390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Massimo </a:t>
            </a:r>
            <a:r>
              <a:rPr lang="en-US" dirty="0" err="1" smtClean="0"/>
              <a:t>Giovannozzi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49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Few images – IR2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LHC Beam Commissioning - MG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38750B-69AF-4E79-89A8-7661435FB77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2"/>
          </p:nvPr>
        </p:nvSpPr>
        <p:spPr>
          <a:noFill/>
        </p:spPr>
        <p:txBody>
          <a:bodyPr/>
          <a:lstStyle/>
          <a:p>
            <a:r>
              <a:rPr lang="en-US"/>
              <a:t>14/09/2010</a:t>
            </a:r>
          </a:p>
        </p:txBody>
      </p:sp>
      <p:pic>
        <p:nvPicPr>
          <p:cNvPr id="20486" name="Content Placeholder 6" descr="20100910220936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420" y="620610"/>
            <a:ext cx="8234363" cy="3200400"/>
          </a:xfrm>
        </p:spPr>
      </p:pic>
      <p:pic>
        <p:nvPicPr>
          <p:cNvPr id="20485" name="Picture 7" descr="2010091022140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3749675"/>
            <a:ext cx="88931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98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question</a:t>
            </a:r>
          </a:p>
          <a:p>
            <a:pPr lvl="1"/>
            <a:r>
              <a:rPr lang="en-US" dirty="0" smtClean="0"/>
              <a:t>n1=7 sigma gives an aperture of 7×1.2=8.4 sigma: what is the reason for the discrepancy?</a:t>
            </a:r>
          </a:p>
          <a:p>
            <a:pPr lvl="1"/>
            <a:r>
              <a:rPr lang="en-US" dirty="0" smtClean="0"/>
              <a:t>Tolerances used for the computation of n1: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Beta-beating -&gt; 20%: it seems in good agreement with measurements.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 budget -&gt; 4 mm (radial): it seems rather pessimistic (see later).</a:t>
            </a:r>
          </a:p>
          <a:p>
            <a:pPr lvl="2"/>
            <a:r>
              <a:rPr lang="en-US" dirty="0" smtClean="0">
                <a:solidFill>
                  <a:srgbClr val="FF9900"/>
                </a:solidFill>
              </a:rPr>
              <a:t>Mechanical -&gt; fixed tolerances with cold bore measured profiles: might be pessimistic.</a:t>
            </a:r>
          </a:p>
          <a:p>
            <a:pPr lvl="1"/>
            <a:r>
              <a:rPr lang="en-US" dirty="0" smtClean="0"/>
              <a:t>We should not forget about the factor 1.2 to translate from n1 to apertures: is it still adequate?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Comments	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14/09/2010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C378BA-578B-4B8F-AE54-7A05BCEDFA3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LHC Beam Commissioning - MG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120" y="6237390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Massimo </a:t>
            </a:r>
            <a:r>
              <a:rPr lang="en-US" dirty="0" err="1" smtClean="0"/>
              <a:t>Giovannozzi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70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pPr algn="just"/>
            <a:r>
              <a:rPr lang="en-US" sz="2600" dirty="0" smtClean="0"/>
              <a:t>Change from initial expectation (thanks to the outstanding machine quality): no many distributed bottlenecks all around the arcs. </a:t>
            </a:r>
          </a:p>
          <a:p>
            <a:pPr algn="just"/>
            <a:r>
              <a:rPr lang="en-US" sz="2600" dirty="0" smtClean="0"/>
              <a:t>Also at injection, we have isolated bottlenecks in the IRs (seen already in sector test measurements).</a:t>
            </a:r>
          </a:p>
          <a:p>
            <a:pPr algn="just"/>
            <a:r>
              <a:rPr lang="en-US" sz="2600" dirty="0" smtClean="0"/>
              <a:t>Implications on machine protection to be carefully evaluated.</a:t>
            </a:r>
          </a:p>
          <a:p>
            <a:pPr algn="just"/>
            <a:r>
              <a:rPr lang="en-US" sz="2600" dirty="0" smtClean="0"/>
              <a:t>No bottleneck in the triplet was found. The 170 </a:t>
            </a:r>
            <a:r>
              <a:rPr lang="en-US" sz="2600" dirty="0" err="1" smtClean="0">
                <a:latin typeface="Symbol" pitchFamily="18" charset="2"/>
              </a:rPr>
              <a:t>m</a:t>
            </a:r>
            <a:r>
              <a:rPr lang="en-US" sz="2600" dirty="0" err="1" smtClean="0"/>
              <a:t>rad</a:t>
            </a:r>
            <a:r>
              <a:rPr lang="en-US" sz="2600" dirty="0" smtClean="0"/>
              <a:t> crossing angle can be used in operation at injection (in terms of aperture).</a:t>
            </a:r>
          </a:p>
          <a:p>
            <a:pPr algn="just"/>
            <a:r>
              <a:rPr lang="en-US" sz="2600" dirty="0" smtClean="0"/>
              <a:t>It would be nice to be allowed to measure aperture at top energy! To be seen how to extrapolate at top energy these results (min </a:t>
            </a:r>
            <a:r>
              <a:rPr lang="en-US" sz="2600" dirty="0" smtClean="0">
                <a:latin typeface="Symbol" pitchFamily="18" charset="2"/>
              </a:rPr>
              <a:t>b</a:t>
            </a:r>
            <a:r>
              <a:rPr lang="en-US" sz="2600" dirty="0" smtClean="0"/>
              <a:t>*)…</a:t>
            </a:r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- Conclusions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14/09/2010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A67800-E6D1-4527-9961-A4940868612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LHC Beam Commissioning - MG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0240" y="188550"/>
            <a:ext cx="26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Massimo </a:t>
            </a:r>
            <a:r>
              <a:rPr lang="en-US" dirty="0" err="1" smtClean="0"/>
              <a:t>Giovannozzi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7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836640"/>
            <a:ext cx="8229600" cy="51117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Plenty of aperture at triplets: &gt; 13 </a:t>
            </a:r>
            <a:r>
              <a:rPr lang="en-US" b="1" dirty="0">
                <a:solidFill>
                  <a:srgbClr val="FF0000"/>
                </a:solidFill>
                <a:latin typeface="Symbol" charset="2"/>
                <a:cs typeface="Symbol" charset="2"/>
              </a:rPr>
              <a:t>s	</a:t>
            </a:r>
            <a:r>
              <a:rPr lang="en-US" b="1" dirty="0">
                <a:solidFill>
                  <a:srgbClr val="FF0000"/>
                </a:solidFill>
                <a:cs typeface="Arial"/>
              </a:rPr>
              <a:t>(n1 &gt; 10)</a:t>
            </a:r>
          </a:p>
          <a:p>
            <a:pPr lvl="1"/>
            <a:r>
              <a:rPr lang="en-US" dirty="0"/>
              <a:t>Can open </a:t>
            </a:r>
            <a:r>
              <a:rPr lang="en-US" dirty="0">
                <a:solidFill>
                  <a:srgbClr val="FF0000"/>
                </a:solidFill>
              </a:rPr>
              <a:t>tertiary collimators</a:t>
            </a:r>
            <a:r>
              <a:rPr lang="en-US" dirty="0"/>
              <a:t>, e.g. to </a:t>
            </a:r>
            <a:r>
              <a:rPr lang="en-US" dirty="0">
                <a:solidFill>
                  <a:srgbClr val="FF0000"/>
                </a:solidFill>
              </a:rPr>
              <a:t>13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at injection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Will provide 6 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/>
              <a:t> margin to injection and dump protection.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Can stay with 170 </a:t>
            </a:r>
            <a:r>
              <a:rPr lang="en-US" b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err="1">
                <a:solidFill>
                  <a:srgbClr val="FF0000"/>
                </a:solidFill>
              </a:rPr>
              <a:t>rad</a:t>
            </a:r>
            <a:r>
              <a:rPr lang="en-US" b="1" dirty="0">
                <a:solidFill>
                  <a:srgbClr val="FF0000"/>
                </a:solidFill>
              </a:rPr>
              <a:t> crossing angle at </a:t>
            </a:r>
            <a:r>
              <a:rPr lang="en-US" b="1" dirty="0" smtClean="0">
                <a:solidFill>
                  <a:srgbClr val="FF0000"/>
                </a:solidFill>
              </a:rPr>
              <a:t>injection.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possible reason to change: simplify operational procedure: same settings at injection and top energy</a:t>
            </a:r>
            <a:r>
              <a:rPr lang="en-US" dirty="0" smtClean="0"/>
              <a:t>.</a:t>
            </a:r>
          </a:p>
          <a:p>
            <a:r>
              <a:rPr lang="en-US" sz="2000" b="1" dirty="0"/>
              <a:t>Subsequent decision </a:t>
            </a:r>
          </a:p>
          <a:p>
            <a:pPr lvl="1"/>
            <a:r>
              <a:rPr lang="en-US" sz="1600" b="1" dirty="0" smtClean="0"/>
              <a:t>Stay </a:t>
            </a:r>
            <a:r>
              <a:rPr lang="en-US" sz="1600" b="1" dirty="0"/>
              <a:t>with 170urad crossing angle at injection</a:t>
            </a:r>
          </a:p>
          <a:p>
            <a:pPr lvl="1"/>
            <a:r>
              <a:rPr lang="en-US" sz="1600" b="1" dirty="0"/>
              <a:t>This will then be valid for all bunch spacing in the future</a:t>
            </a:r>
          </a:p>
          <a:p>
            <a:pPr lvl="1"/>
            <a:r>
              <a:rPr lang="en-US" sz="1600" b="1" dirty="0"/>
              <a:t>Open tertiary collimators to 13 </a:t>
            </a:r>
            <a:r>
              <a:rPr lang="en-US" sz="1600" b="1" dirty="0">
                <a:latin typeface="Symbol" charset="2"/>
                <a:cs typeface="Symbol" charset="2"/>
              </a:rPr>
              <a:t>s</a:t>
            </a:r>
            <a:r>
              <a:rPr lang="en-US" sz="1600" b="1" dirty="0"/>
              <a:t> at injection (from 8.5 </a:t>
            </a:r>
            <a:r>
              <a:rPr lang="en-US" sz="1600" b="1" dirty="0">
                <a:latin typeface="Symbol" charset="2"/>
                <a:cs typeface="Symbol" charset="2"/>
              </a:rPr>
              <a:t>s</a:t>
            </a:r>
            <a:r>
              <a:rPr lang="en-US" sz="1600" b="1" dirty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Agreed bunch train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454523"/>
              </p:ext>
            </p:extLst>
          </p:nvPr>
        </p:nvGraphicFramePr>
        <p:xfrm>
          <a:off x="5486400" y="4460241"/>
          <a:ext cx="3657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10"/>
                <a:gridCol w="164629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450 GeV</a:t>
                      </a:r>
                    </a:p>
                    <a:p>
                      <a:pPr algn="ctr"/>
                      <a:r>
                        <a:rPr lang="en-US" dirty="0" smtClean="0"/>
                        <a:t>Flat-top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Squeeze</a:t>
                      </a:r>
                    </a:p>
                    <a:p>
                      <a:pPr algn="ctr"/>
                      <a:r>
                        <a:rPr lang="en-US" dirty="0" smtClean="0"/>
                        <a:t>Stable beams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738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Optics measurements and corrections </a:t>
            </a:r>
            <a:r>
              <a:rPr lang="en-US" dirty="0" smtClean="0"/>
              <a:t>at Beta*</a:t>
            </a:r>
            <a:r>
              <a:rPr lang="en-US" b="0" dirty="0" smtClean="0"/>
              <a:t>=</a:t>
            </a:r>
            <a:r>
              <a:rPr lang="en-US" dirty="0"/>
              <a:t>3.5m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C. </a:t>
            </a:r>
            <a:r>
              <a:rPr lang="en-US" dirty="0" err="1"/>
              <a:t>Alabau</a:t>
            </a:r>
            <a:r>
              <a:rPr lang="en-US" dirty="0"/>
              <a:t>, R. </a:t>
            </a:r>
            <a:r>
              <a:rPr lang="en-US" dirty="0" err="1"/>
              <a:t>Calaga</a:t>
            </a:r>
            <a:r>
              <a:rPr lang="en-US" dirty="0"/>
              <a:t>, R. Miyamoto, F. Schmidt,</a:t>
            </a:r>
          </a:p>
          <a:p>
            <a:r>
              <a:rPr lang="en-US" dirty="0"/>
              <a:t>R. </a:t>
            </a:r>
            <a:r>
              <a:rPr lang="en-US" dirty="0" err="1"/>
              <a:t>Tomás</a:t>
            </a:r>
            <a:r>
              <a:rPr lang="en-US" dirty="0"/>
              <a:t> and G. </a:t>
            </a:r>
            <a:r>
              <a:rPr lang="en-US" dirty="0" err="1"/>
              <a:t>Vanbavinckhove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84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450" y="908650"/>
            <a:ext cx="7884460" cy="54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281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K-modulation, IP8 Q1s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00" y="980660"/>
            <a:ext cx="7820960" cy="55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72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smtClean="0"/>
              <a:t>Beta*rom </a:t>
            </a:r>
            <a:r>
              <a:rPr lang="en-US" b="1" dirty="0"/>
              <a:t>K-modulation &amp; ac </a:t>
            </a:r>
            <a:r>
              <a:rPr lang="en-US" b="1" dirty="0" smtClean="0"/>
              <a:t>dipole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460" y="908650"/>
            <a:ext cx="8244510" cy="57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68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830490"/>
          </a:xfrm>
        </p:spPr>
        <p:txBody>
          <a:bodyPr/>
          <a:lstStyle/>
          <a:p>
            <a:r>
              <a:rPr lang="en-US" dirty="0"/>
              <a:t>Bunch trains and crossing angles at injection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Werner Herr et 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Rogelio’s 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90" y="1052670"/>
            <a:ext cx="86868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236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P. </a:t>
            </a:r>
            <a:r>
              <a:rPr lang="en-US" dirty="0" err="1"/>
              <a:t>Baudrenghien</a:t>
            </a:r>
            <a:r>
              <a:rPr lang="en-US" dirty="0"/>
              <a:t>, A. Butterworth BE-</a:t>
            </a:r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C38A6-77F0-4FCF-B06D-A581D0D4EF2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4382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ramp vs. new ramp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Beam Commissioning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229493-3274-48B8-B8A4-DBEBD78C826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9/14/2010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251400" y="764630"/>
            <a:ext cx="4041775" cy="32178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2 A/s ramp (~ 45 min long)</a:t>
            </a:r>
          </a:p>
          <a:p>
            <a:r>
              <a:rPr lang="en-US" sz="1800" dirty="0" smtClean="0">
                <a:latin typeface="Comic Sans MS" pitchFamily="66" charset="0"/>
              </a:rPr>
              <a:t>Longitudinal Blow-up in SPS: ~ 1.5 ns, 0.5 </a:t>
            </a:r>
            <a:r>
              <a:rPr lang="en-US" sz="1800" dirty="0" err="1" smtClean="0">
                <a:latin typeface="Comic Sans MS" pitchFamily="66" charset="0"/>
              </a:rPr>
              <a:t>eVs</a:t>
            </a:r>
            <a:endParaRPr lang="en-US" sz="1800" dirty="0" smtClean="0">
              <a:latin typeface="Comic Sans MS" pitchFamily="66" charset="0"/>
            </a:endParaRPr>
          </a:p>
          <a:p>
            <a:r>
              <a:rPr lang="en-US" sz="1800" dirty="0" smtClean="0">
                <a:latin typeface="Comic Sans MS" pitchFamily="66" charset="0"/>
              </a:rPr>
              <a:t>Capture with matched voltage 3.5 MV</a:t>
            </a:r>
          </a:p>
          <a:p>
            <a:r>
              <a:rPr lang="en-US" sz="1800" dirty="0" smtClean="0">
                <a:latin typeface="Comic Sans MS" pitchFamily="66" charset="0"/>
              </a:rPr>
              <a:t>Voltage rise from 3.5 MV to 5.5 MV in parabolic part of ramp, then constant 5.5 MV</a:t>
            </a:r>
          </a:p>
          <a:p>
            <a:r>
              <a:rPr lang="en-US" sz="1800" dirty="0" smtClean="0">
                <a:latin typeface="Comic Sans MS" pitchFamily="66" charset="0"/>
              </a:rPr>
              <a:t>Only 4 lines per beam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294967295"/>
          </p:nvPr>
        </p:nvSpPr>
        <p:spPr>
          <a:xfrm>
            <a:off x="4932050" y="764630"/>
            <a:ext cx="4038600" cy="2664085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10 A/s ramp (1020 s long)</a:t>
            </a:r>
          </a:p>
          <a:p>
            <a:r>
              <a:rPr lang="en-US" sz="1800" dirty="0" smtClean="0">
                <a:latin typeface="Comic Sans MS" pitchFamily="66" charset="0"/>
              </a:rPr>
              <a:t>Longitudinal Blow-up in SPS: 1.5 ns, 0.5 </a:t>
            </a:r>
            <a:r>
              <a:rPr lang="en-US" sz="1800" dirty="0" err="1" smtClean="0">
                <a:latin typeface="Comic Sans MS" pitchFamily="66" charset="0"/>
              </a:rPr>
              <a:t>eVs</a:t>
            </a:r>
            <a:endParaRPr lang="en-US" sz="1800" dirty="0" smtClean="0">
              <a:latin typeface="Comic Sans MS" pitchFamily="66" charset="0"/>
            </a:endParaRPr>
          </a:p>
          <a:p>
            <a:r>
              <a:rPr lang="en-US" sz="1800" dirty="0" smtClean="0">
                <a:latin typeface="Comic Sans MS" pitchFamily="66" charset="0"/>
              </a:rPr>
              <a:t>Capture with matched 3.5 MV</a:t>
            </a:r>
          </a:p>
          <a:p>
            <a:r>
              <a:rPr lang="en-US" sz="1800" dirty="0" smtClean="0">
                <a:latin typeface="Comic Sans MS" pitchFamily="66" charset="0"/>
              </a:rPr>
              <a:t>Voltage rise from 3.5 MV to 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66" charset="0"/>
              </a:rPr>
              <a:t>8 MV from start ramp to end ramp. 8 MV in physics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mic Sans MS" pitchFamily="66" charset="0"/>
              </a:rPr>
              <a:t>8 lines per beam</a:t>
            </a:r>
            <a:endParaRPr lang="en-US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Content Placeholder 13"/>
          <p:cNvSpPr txBox="1">
            <a:spLocks/>
          </p:cNvSpPr>
          <p:nvPr/>
        </p:nvSpPr>
        <p:spPr>
          <a:xfrm>
            <a:off x="2195670" y="4149100"/>
            <a:ext cx="4977782" cy="199377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RF bucket at 450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GeV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unchanged: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dirty="0" smtClean="0">
                <a:latin typeface="Comic Sans MS" pitchFamily="66" charset="0"/>
              </a:rPr>
              <a:t>Bucket area 0.94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eVs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dirty="0" smtClean="0">
                <a:latin typeface="Comic Sans MS" pitchFamily="66" charset="0"/>
              </a:rPr>
              <a:t>Bucket Half Height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en-US" dirty="0" smtClean="0">
                <a:latin typeface="Comic Sans MS" pitchFamily="66" charset="0"/>
              </a:rPr>
              <a:t>/p  6.6E-4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Synchrotron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freq: 42 Hz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10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bucket vs. new bucket @ 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Beam Commissioning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229493-3274-48B8-B8A4-DBEBD78C826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9/14/2010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0" y="1196975"/>
            <a:ext cx="4572000" cy="216001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5.5 MV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Bucket area 3.3 </a:t>
            </a:r>
            <a:r>
              <a:rPr lang="en-US" sz="2000" dirty="0" err="1" smtClean="0">
                <a:latin typeface="Comic Sans MS" pitchFamily="66" charset="0"/>
              </a:rPr>
              <a:t>eVs</a:t>
            </a:r>
            <a:endParaRPr lang="en-US" sz="2000" dirty="0" smtClean="0">
              <a:latin typeface="Comic Sans MS" pitchFamily="66" charset="0"/>
            </a:endParaRPr>
          </a:p>
          <a:p>
            <a:pPr lvl="1"/>
            <a:r>
              <a:rPr lang="en-US" sz="2000" dirty="0" smtClean="0">
                <a:latin typeface="Comic Sans MS" pitchFamily="66" charset="0"/>
              </a:rPr>
              <a:t>Bucket half height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>
                <a:latin typeface="Comic Sans MS" pitchFamily="66" charset="0"/>
              </a:rPr>
              <a:t>p</a:t>
            </a:r>
            <a:r>
              <a:rPr lang="en-US" sz="2000" dirty="0" smtClean="0">
                <a:latin typeface="Comic Sans MS" pitchFamily="66" charset="0"/>
              </a:rPr>
              <a:t>/p: 3E-4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Synchrotron freq: 19 Hz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294967295"/>
          </p:nvPr>
        </p:nvSpPr>
        <p:spPr>
          <a:xfrm>
            <a:off x="4499990" y="1216025"/>
            <a:ext cx="4644011" cy="178091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8 MV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Bucket area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4.0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eVs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/>
            <a:r>
              <a:rPr lang="en-US" sz="2000" dirty="0" smtClean="0">
                <a:latin typeface="Comic Sans MS" pitchFamily="66" charset="0"/>
              </a:rPr>
              <a:t>Bucket half height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/p:3.6E-4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Synchrotron freq: 23 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3645024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Motivation: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Higher voltage </a:t>
            </a:r>
            <a:r>
              <a:rPr lang="en-US" sz="2000" dirty="0" smtClean="0">
                <a:latin typeface="Comic Sans MS" pitchFamily="66" charset="0"/>
              </a:rPr>
              <a:t>to reduce losses during physics.  Would go to 12 MV in 2010. Design value is 16 MV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Linear voltage rise </a:t>
            </a:r>
            <a:r>
              <a:rPr lang="en-US" sz="2000" dirty="0" smtClean="0">
                <a:latin typeface="Comic Sans MS" pitchFamily="66" charset="0"/>
              </a:rPr>
              <a:t>makes bunch length control easier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No cavity left idling </a:t>
            </a:r>
            <a:r>
              <a:rPr lang="en-US" sz="2000" dirty="0" smtClean="0">
                <a:latin typeface="Comic Sans MS" pitchFamily="66" charset="0"/>
              </a:rPr>
              <a:t>without feedback to prepare for high intensity</a:t>
            </a:r>
          </a:p>
          <a:p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602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blow-up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Beam Commissioning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229493-3274-48B8-B8A4-DBEBD78C826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9/14/2010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0" y="1196975"/>
            <a:ext cx="4038600" cy="51117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Previous target: 1.4 ns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294967295"/>
          </p:nvPr>
        </p:nvSpPr>
        <p:spPr>
          <a:xfrm>
            <a:off x="5102225" y="1216025"/>
            <a:ext cx="4041775" cy="24288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New target: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1.2 ns </a:t>
            </a:r>
            <a:r>
              <a:rPr lang="en-US" sz="2400" dirty="0" smtClean="0">
                <a:latin typeface="Comic Sans MS" pitchFamily="66" charset="0"/>
              </a:rPr>
              <a:t>(design report value). Presently 1.3 ns</a:t>
            </a:r>
          </a:p>
        </p:txBody>
      </p:sp>
      <p:sp>
        <p:nvSpPr>
          <p:cNvPr id="5121" name="AutoShape 1" descr="https://ab-dep-op-elogbook.web.cern.ch/ab-dep-op-elogbook/elogbook/attach.php?attachId=1094139&amp;type=png&amp;fname=2010072908131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AutoShape 2" descr="https://ab-dep-op-elogbook.web.cern.ch/ab-dep-op-elogbook/elogbook/attach.php?attachId=1094139&amp;type=png&amp;fname=2010072908131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20100729081314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7956376" cy="26738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1800" y="544522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Blow-up with old 2A/s ramp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33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14400"/>
          </a:xfrm>
        </p:spPr>
        <p:txBody>
          <a:bodyPr/>
          <a:lstStyle/>
          <a:p>
            <a:r>
              <a:rPr lang="en-US" dirty="0" smtClean="0"/>
              <a:t>Longitudinal blow-up with new ramp (3)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LHC Beam Commissioning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9493-3274-48B8-B8A4-DBEBD78C826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04248" y="1556792"/>
            <a:ext cx="206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Ramp 3: Sept 14, early morning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27584" y="4653136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Blow-up a bit too strong: in the last third of ramp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But we end-up with correct 1.3 ns long bunches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Since optimized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04248" y="6021288"/>
            <a:ext cx="1389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Blow-up settings</a:t>
            </a:r>
            <a:endParaRPr lang="en-US" sz="1400" dirty="0"/>
          </a:p>
        </p:txBody>
      </p:sp>
      <p:pic>
        <p:nvPicPr>
          <p:cNvPr id="12" name="Picture 11" descr="G:\Departments\AB\Groups\RF\Machines\LHC\LowLevel\Commissioning\BeamControl\SR4\BCStartUp2010\Sept14\_blowup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64087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ewBlowUpGai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2120" y="3284984"/>
            <a:ext cx="3319501" cy="2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8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000108"/>
            <a:ext cx="8176536" cy="5111750"/>
          </a:xfrm>
        </p:spPr>
        <p:txBody>
          <a:bodyPr/>
          <a:lstStyle/>
          <a:p>
            <a:r>
              <a:rPr lang="en-US" dirty="0" smtClean="0"/>
              <a:t>Bumps in ramp trivially at constant amplitude</a:t>
            </a:r>
          </a:p>
          <a:p>
            <a:r>
              <a:rPr lang="en-US" dirty="0" smtClean="0"/>
              <a:t>Extended ramp (now 1400 s)</a:t>
            </a:r>
          </a:p>
          <a:p>
            <a:pPr lvl="1"/>
            <a:r>
              <a:rPr lang="en-US" dirty="0" smtClean="0"/>
              <a:t>6 minutes at flat-top for programmed correction of b3 decay</a:t>
            </a:r>
          </a:p>
          <a:p>
            <a:r>
              <a:rPr lang="en-US" dirty="0" smtClean="0"/>
              <a:t>Crossing angles reduced from 170 to 100/110 in first 100 s of squeeze – slight change of beta* in point 8</a:t>
            </a:r>
            <a:endParaRPr lang="en-US" dirty="0"/>
          </a:p>
          <a:p>
            <a:pPr lvl="1"/>
            <a:r>
              <a:rPr lang="en-US" dirty="0" smtClean="0"/>
              <a:t>Disable all BPMs in the bumps in OFB</a:t>
            </a:r>
          </a:p>
          <a:p>
            <a:r>
              <a:rPr lang="en-US" dirty="0" smtClean="0"/>
              <a:t>Crossing angle held constant thereafter</a:t>
            </a:r>
          </a:p>
          <a:p>
            <a:r>
              <a:rPr lang="en-US" dirty="0" smtClean="0"/>
              <a:t>Separation bumps off in collision beam process</a:t>
            </a:r>
          </a:p>
          <a:p>
            <a:pPr lvl="1"/>
            <a:r>
              <a:rPr lang="en-US" dirty="0" smtClean="0"/>
              <a:t>108 s</a:t>
            </a:r>
          </a:p>
          <a:p>
            <a:pPr lvl="1"/>
            <a:r>
              <a:rPr lang="en-US" dirty="0" smtClean="0"/>
              <a:t>Alice now has beams separated with the right sign</a:t>
            </a:r>
          </a:p>
          <a:p>
            <a:pPr lvl="1"/>
            <a:r>
              <a:rPr lang="en-US" dirty="0" smtClean="0"/>
              <a:t>Previous </a:t>
            </a:r>
            <a:r>
              <a:rPr lang="en-US" dirty="0" err="1" smtClean="0"/>
              <a:t>lumi</a:t>
            </a:r>
            <a:r>
              <a:rPr lang="en-US" dirty="0" smtClean="0"/>
              <a:t> scan trims magically appear as well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&amp; squeeze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7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bunch trains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" name="Picture 1" descr="bunch-train-commissioning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1080"/>
            <a:ext cx="9125134" cy="61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7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&amp; protection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W.Bartmann</a:t>
            </a:r>
            <a:r>
              <a:rPr lang="en-US" dirty="0"/>
              <a:t>, </a:t>
            </a:r>
            <a:r>
              <a:rPr lang="en-US" dirty="0" err="1"/>
              <a:t>C.Bracco</a:t>
            </a:r>
            <a:r>
              <a:rPr lang="en-US" dirty="0"/>
              <a:t>, </a:t>
            </a:r>
            <a:r>
              <a:rPr lang="en-US" dirty="0" err="1"/>
              <a:t>B.Goddard</a:t>
            </a:r>
            <a:r>
              <a:rPr lang="en-US" dirty="0"/>
              <a:t>, </a:t>
            </a:r>
            <a:r>
              <a:rPr lang="en-US" dirty="0" err="1"/>
              <a:t>V.Kain</a:t>
            </a:r>
            <a:r>
              <a:rPr lang="en-US" dirty="0"/>
              <a:t>, </a:t>
            </a:r>
            <a:r>
              <a:rPr lang="en-US" dirty="0" err="1"/>
              <a:t>M.Meddahi</a:t>
            </a:r>
            <a:r>
              <a:rPr lang="en-US" dirty="0"/>
              <a:t>, </a:t>
            </a:r>
            <a:r>
              <a:rPr lang="en-US" dirty="0" err="1"/>
              <a:t>V.Mertens</a:t>
            </a:r>
            <a:r>
              <a:rPr lang="en-US" dirty="0"/>
              <a:t>, </a:t>
            </a:r>
            <a:r>
              <a:rPr lang="en-US" dirty="0" err="1"/>
              <a:t>A.Nord</a:t>
            </a:r>
            <a:r>
              <a:rPr lang="en-US" dirty="0"/>
              <a:t>, </a:t>
            </a:r>
            <a:r>
              <a:rPr lang="en-US" dirty="0" err="1"/>
              <a:t>J.Uythoven</a:t>
            </a:r>
            <a:r>
              <a:rPr lang="en-US" dirty="0"/>
              <a:t>, </a:t>
            </a:r>
            <a:r>
              <a:rPr lang="en-US" dirty="0" err="1"/>
              <a:t>J.Wenninger</a:t>
            </a:r>
            <a:r>
              <a:rPr lang="en-US" dirty="0"/>
              <a:t>, OP, BI, CO, ABP, collimation,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C38A6-77F0-4FCF-B06D-A581D0D4EF2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3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429000"/>
            <a:ext cx="54102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Injecting 150 ns trains of 4 and 8b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52578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419600" y="1676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733800" y="1676400"/>
            <a:ext cx="151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22 minutes to fill </a:t>
            </a:r>
          </a:p>
          <a:p>
            <a:pPr algn="ctr"/>
            <a:r>
              <a:rPr lang="en-US" sz="1400"/>
              <a:t>(2x13 injections)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33413" y="1600200"/>
            <a:ext cx="2173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52b in 150 ns trains of 4b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4198938" y="4724400"/>
            <a:ext cx="286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28b in 150 ns trains (1x 4b, 3x 8b)</a:t>
            </a:r>
          </a:p>
        </p:txBody>
      </p:sp>
    </p:spTree>
    <p:extLst>
      <p:ext uri="{BB962C8B-B14F-4D97-AF65-F5344CB8AC3E}">
        <p14:creationId xmlns:p14="http://schemas.microsoft.com/office/powerpoint/2010/main" xmlns="" val="40179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trains and crossing angles at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C38A6-77F0-4FCF-B06D-A581D0D4EF2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410" y="764630"/>
            <a:ext cx="8599787" cy="51905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24160" y="6381410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Werner Herr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Issues with protection device settings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3938040"/>
          </a:xfrm>
          <a:ln w="25400"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/>
                <a:cs typeface="ＭＳ Ｐゴシック"/>
              </a:rPr>
              <a:t>TCDQ at 3.5 </a:t>
            </a:r>
            <a:r>
              <a:rPr lang="en-US" dirty="0" smtClean="0">
                <a:latin typeface="Symbol" pitchFamily="18" charset="2"/>
                <a:ea typeface="ＭＳ Ｐゴシック"/>
                <a:cs typeface="ＭＳ Ｐゴシック"/>
              </a:rPr>
              <a:t>s</a:t>
            </a:r>
            <a:r>
              <a:rPr lang="en-US" dirty="0" smtClean="0">
                <a:ea typeface="ＭＳ Ｐゴシック"/>
                <a:cs typeface="ＭＳ Ｐゴシック"/>
              </a:rPr>
              <a:t> while injecting nominal 4b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Ramped TCDQ to 3.5 TeV settings while at 450 GeV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Understood where problem came from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Pilot circulating well, no interlock anywhere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Combination of HW bug, settings tests and executing a collimator subsequence with pilot circulating.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Would be good to catch this kind of gross error before injecting (e.g. if tungsten collimator moved in by error)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Make 1</a:t>
            </a:r>
            <a:r>
              <a:rPr lang="en-US" baseline="30000" dirty="0" smtClean="0">
                <a:ea typeface="ＭＳ Ｐゴシック"/>
              </a:rPr>
              <a:t>st</a:t>
            </a:r>
            <a:r>
              <a:rPr lang="en-US" dirty="0" smtClean="0">
                <a:ea typeface="ＭＳ Ｐゴシック"/>
              </a:rPr>
              <a:t> injection ‘minimum quantum’ from injector chain??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Before any other fixes, need to make sure NO changes between injection of pilot and first high intensity batch – procedure for OP to check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ea typeface="ＭＳ Ｐゴシック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230" y="6021360"/>
            <a:ext cx="223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Brennan Goddard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61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Beam loss margins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908650"/>
            <a:ext cx="8915400" cy="4910138"/>
          </a:xfrm>
        </p:spPr>
        <p:txBody>
          <a:bodyPr/>
          <a:lstStyle/>
          <a:p>
            <a:r>
              <a:rPr lang="en-US" sz="2000" dirty="0" smtClean="0">
                <a:ea typeface="ＭＳ Ｐゴシック"/>
                <a:cs typeface="ＭＳ Ｐゴシック"/>
              </a:rPr>
              <a:t>Data taken with 4b and 8b injections</a:t>
            </a:r>
          </a:p>
          <a:p>
            <a:pPr lvl="1"/>
            <a:r>
              <a:rPr lang="en-US" sz="1900" dirty="0" smtClean="0">
                <a:ea typeface="ＭＳ Ｐゴシック"/>
              </a:rPr>
              <a:t>At least 1 day after setup of lines and TCDIs</a:t>
            </a:r>
          </a:p>
          <a:p>
            <a:pPr lvl="1"/>
            <a:r>
              <a:rPr lang="en-US" sz="1900" dirty="0" smtClean="0">
                <a:ea typeface="ＭＳ Ｐゴシック"/>
              </a:rPr>
              <a:t>For 4.6 </a:t>
            </a:r>
            <a:r>
              <a:rPr lang="en-US" sz="1900" dirty="0" err="1" smtClean="0">
                <a:ea typeface="ＭＳ Ｐゴシック"/>
              </a:rPr>
              <a:t>Gy</a:t>
            </a:r>
            <a:r>
              <a:rPr lang="en-US" sz="1900" dirty="0" smtClean="0">
                <a:ea typeface="ＭＳ Ｐゴシック"/>
              </a:rPr>
              <a:t>/s B1 and B2 MQM/MQML thresholds, </a:t>
            </a:r>
            <a:r>
              <a:rPr lang="en-US" sz="1900" b="1" dirty="0" smtClean="0">
                <a:solidFill>
                  <a:srgbClr val="FF0000"/>
                </a:solidFill>
                <a:ea typeface="ＭＳ Ｐゴシック"/>
              </a:rPr>
              <a:t>80b injection OK</a:t>
            </a:r>
          </a:p>
          <a:p>
            <a:pPr lvl="1"/>
            <a:r>
              <a:rPr lang="en-US" sz="1900" dirty="0" smtClean="0">
                <a:solidFill>
                  <a:srgbClr val="008000"/>
                </a:solidFill>
                <a:ea typeface="ＭＳ Ｐゴシック"/>
              </a:rPr>
              <a:t>Seems to be enough margin for 2010 (36b per injection)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 t="21231" b="22798"/>
          <a:stretch>
            <a:fillRect/>
          </a:stretch>
        </p:blipFill>
        <p:spPr bwMode="auto">
          <a:xfrm>
            <a:off x="0" y="2362200"/>
            <a:ext cx="5895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print"/>
          <a:srcRect t="21231" b="22798"/>
          <a:stretch>
            <a:fillRect/>
          </a:stretch>
        </p:blipFill>
        <p:spPr bwMode="auto">
          <a:xfrm>
            <a:off x="0" y="4648200"/>
            <a:ext cx="5895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57200" y="2667000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B1 – 4b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533400" y="4953000"/>
            <a:ext cx="839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B2 - 4b</a:t>
            </a:r>
          </a:p>
        </p:txBody>
      </p:sp>
      <p:graphicFrame>
        <p:nvGraphicFramePr>
          <p:cNvPr id="36941" name="Group 77"/>
          <p:cNvGraphicFramePr>
            <a:graphicFrameLocks noGrp="1"/>
          </p:cNvGraphicFramePr>
          <p:nvPr>
            <p:ph sz="half" idx="2"/>
          </p:nvPr>
        </p:nvGraphicFramePr>
        <p:xfrm>
          <a:off x="5943600" y="2362200"/>
          <a:ext cx="3124200" cy="2627315"/>
        </p:xfrm>
        <a:graphic>
          <a:graphicData uri="http://schemas.openxmlformats.org/drawingml/2006/table">
            <a:tbl>
              <a:tblPr/>
              <a:tblGrid>
                <a:gridCol w="1041400"/>
                <a:gridCol w="1041400"/>
                <a:gridCol w="1041400"/>
              </a:tblGrid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charset="-128"/>
                        </a:rPr>
                        <a:t>Nb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charset="-128"/>
                        </a:rPr>
                        <a:t>B1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charset="-128"/>
                        </a:rPr>
                        <a:t>*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charset="-128"/>
                        </a:rPr>
                        <a:t>B2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charset="-128"/>
                        </a:rPr>
                        <a:t>*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4b – TCDI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40-75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15-30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8b - TCDI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12-15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5-8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4b – TCTVB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8b - TCTVB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**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</a:tbl>
          </a:graphicData>
        </a:graphic>
      </p:graphicFrame>
      <p:sp>
        <p:nvSpPr>
          <p:cNvPr id="25633" name="Text Box 78"/>
          <p:cNvSpPr txBox="1">
            <a:spLocks noChangeArrowheads="1"/>
          </p:cNvSpPr>
          <p:nvPr/>
        </p:nvSpPr>
        <p:spPr bwMode="auto">
          <a:xfrm>
            <a:off x="6096000" y="5105400"/>
            <a:ext cx="2819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*Q8 for B1, Q7 for B2 : note that dump threshold for Q8 (B1 limit) is factor 2 higher than Q7 for B2</a:t>
            </a:r>
          </a:p>
          <a:p>
            <a:endParaRPr lang="en-US"/>
          </a:p>
          <a:p>
            <a:r>
              <a:rPr lang="en-US"/>
              <a:t>**Before B1 RF adjustments</a:t>
            </a:r>
          </a:p>
        </p:txBody>
      </p:sp>
    </p:spTree>
    <p:extLst>
      <p:ext uri="{BB962C8B-B14F-4D97-AF65-F5344CB8AC3E}">
        <p14:creationId xmlns:p14="http://schemas.microsoft.com/office/powerpoint/2010/main" xmlns="" val="18597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776538"/>
            <a:ext cx="4451350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175" y="0"/>
            <a:ext cx="4441825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2792413"/>
            <a:ext cx="4433888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4838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581400" y="1879600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OK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657600" y="4724400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OK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8382000" y="1981200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OK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8001000" y="4724400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NOT OK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88925" y="5599113"/>
            <a:ext cx="83407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TCDI protection level measured at 5.0 sigma jaw setting (will use 4.5 sigma)</a:t>
            </a:r>
          </a:p>
          <a:p>
            <a:pPr>
              <a:buFontTx/>
              <a:buChar char="•"/>
            </a:pPr>
            <a:r>
              <a:rPr lang="en-US"/>
              <a:t> 3oo4 validations </a:t>
            </a:r>
            <a:r>
              <a:rPr lang="en-US">
                <a:solidFill>
                  <a:srgbClr val="008000"/>
                </a:solidFill>
              </a:rPr>
              <a:t>look fine</a:t>
            </a:r>
            <a:r>
              <a:rPr lang="en-US"/>
              <a:t> (pending analysis of full impact loss maps)</a:t>
            </a:r>
          </a:p>
          <a:p>
            <a:pPr>
              <a:buFontTx/>
              <a:buChar char="•"/>
            </a:pPr>
            <a:r>
              <a:rPr lang="en-US"/>
              <a:t> TI 2 vertical plane </a:t>
            </a:r>
            <a:r>
              <a:rPr lang="en-US">
                <a:solidFill>
                  <a:srgbClr val="FF0000"/>
                </a:solidFill>
              </a:rPr>
              <a:t>not OK</a:t>
            </a:r>
            <a:r>
              <a:rPr lang="en-US"/>
              <a:t> – knob problem and time limited – to remeasure (1h) </a:t>
            </a: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2667000" y="609600"/>
            <a:ext cx="76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981200" y="381000"/>
            <a:ext cx="2266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System limit (protection tolerance)</a:t>
            </a: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V="1">
            <a:off x="3810000" y="1295400"/>
            <a:ext cx="76200" cy="1524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3132138" y="1447800"/>
            <a:ext cx="1135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bg2"/>
                </a:solidFill>
              </a:rPr>
              <a:t>Nominal setting</a:t>
            </a: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H="1" flipV="1">
            <a:off x="1066800" y="990600"/>
            <a:ext cx="228600" cy="8382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762000" y="1828800"/>
            <a:ext cx="1320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bg2"/>
                </a:solidFill>
              </a:rPr>
              <a:t>Setting + tolerance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72250" y="332570"/>
            <a:ext cx="223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Brennan Goddard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3446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/>
                <a:cs typeface="ＭＳ Ｐゴシック"/>
              </a:rPr>
              <a:t>Inj&amp;Pro’s</a:t>
            </a:r>
            <a:r>
              <a:rPr lang="en-US" dirty="0" smtClean="0">
                <a:ea typeface="ＭＳ Ｐゴシック"/>
                <a:cs typeface="ＭＳ Ｐゴシック"/>
              </a:rPr>
              <a:t> Conclusions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67430" y="908650"/>
            <a:ext cx="8229600" cy="5544770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Trajectories and TCDI setup done</a:t>
            </a:r>
          </a:p>
          <a:p>
            <a:pPr marL="742950" lvl="1" indent="-285750"/>
            <a:r>
              <a:rPr lang="en-US" dirty="0" smtClean="0">
                <a:ea typeface="ＭＳ Ｐゴシック"/>
              </a:rPr>
              <a:t>Adjustments made after LHC3 energy, to return to nominal situation (TCDI </a:t>
            </a:r>
            <a:r>
              <a:rPr lang="en-US" dirty="0" err="1" smtClean="0">
                <a:ea typeface="ＭＳ Ｐゴシック"/>
              </a:rPr>
              <a:t>centres</a:t>
            </a:r>
            <a:r>
              <a:rPr lang="en-US" dirty="0" smtClean="0">
                <a:ea typeface="ＭＳ Ｐゴシック"/>
              </a:rPr>
              <a:t> rechecked – very small changes)</a:t>
            </a:r>
          </a:p>
          <a:p>
            <a:pPr marL="742950" lvl="1" indent="-285750"/>
            <a:r>
              <a:rPr lang="en-US" dirty="0" smtClean="0">
                <a:ea typeface="ＭＳ Ｐゴシック"/>
              </a:rPr>
              <a:t>Needs ~4h to reset up and check lines if drifts accumulate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150 ns trains of 4 and 8b injected without problems 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Loss margins checked, and look OK to max 40-80b per injection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Injection protection system validation checks ongoing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Validated at 5 </a:t>
            </a:r>
            <a:r>
              <a:rPr lang="en-US" dirty="0" smtClean="0">
                <a:latin typeface="Symbol" pitchFamily="18" charset="2"/>
                <a:ea typeface="ＭＳ Ｐゴシック"/>
                <a:cs typeface="ＭＳ Ｐゴシック"/>
              </a:rPr>
              <a:t>s</a:t>
            </a:r>
            <a:r>
              <a:rPr lang="en-US" dirty="0" smtClean="0">
                <a:ea typeface="ＭＳ Ｐゴシック"/>
                <a:cs typeface="ＭＳ Ｐゴシック"/>
              </a:rPr>
              <a:t>, and operate at 4.5 </a:t>
            </a:r>
            <a:r>
              <a:rPr lang="en-US" dirty="0" smtClean="0">
                <a:latin typeface="Symbol" pitchFamily="18" charset="2"/>
                <a:ea typeface="ＭＳ Ｐゴシック"/>
                <a:cs typeface="ＭＳ Ｐゴシック"/>
              </a:rPr>
              <a:t>s</a:t>
            </a:r>
            <a:r>
              <a:rPr lang="en-US" dirty="0" smtClean="0">
                <a:ea typeface="ＭＳ Ｐゴシック"/>
                <a:cs typeface="ＭＳ Ｐゴシック"/>
              </a:rPr>
              <a:t> if possible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Need to monitor injection oscillations and LHC orbit, to ensure tolerances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Plan for increasing injected intensity looks feasible, to 24 and possibly eventually 36b. Will spend some weeks with 12b per injection.</a:t>
            </a:r>
          </a:p>
          <a:p>
            <a:endParaRPr lang="en-US" sz="2000" dirty="0" smtClean="0">
              <a:ea typeface="ＭＳ Ｐゴシック"/>
              <a:cs typeface="ＭＳ Ｐゴシック"/>
            </a:endParaRPr>
          </a:p>
          <a:p>
            <a:endParaRPr lang="en-US" sz="2000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80" y="6237390"/>
            <a:ext cx="223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Brennan Goddard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01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dirty="0" smtClean="0"/>
              <a:t>IR7 – rely on correcting back in 12</a:t>
            </a:r>
            <a:r>
              <a:rPr lang="en-US" baseline="30000" dirty="0" smtClean="0"/>
              <a:t>th</a:t>
            </a:r>
            <a:r>
              <a:rPr lang="en-US" dirty="0" smtClean="0"/>
              <a:t> June reference</a:t>
            </a:r>
          </a:p>
          <a:p>
            <a:r>
              <a:rPr lang="en-US" dirty="0" smtClean="0"/>
              <a:t>IR3 </a:t>
            </a:r>
          </a:p>
          <a:p>
            <a:pPr lvl="1"/>
            <a:r>
              <a:rPr lang="en-US" dirty="0" smtClean="0"/>
              <a:t>readjust beam 2 – cure anomaly </a:t>
            </a:r>
          </a:p>
          <a:p>
            <a:pPr lvl="1"/>
            <a:r>
              <a:rPr lang="en-US" dirty="0" smtClean="0"/>
              <a:t>new orbit reference in IR3</a:t>
            </a:r>
          </a:p>
          <a:p>
            <a:pPr>
              <a:buFont typeface="Wingdings" charset="2"/>
              <a:buChar char="n"/>
            </a:pPr>
            <a:r>
              <a:rPr lang="en-US" dirty="0" smtClean="0"/>
              <a:t>Adjust tertiary collimators</a:t>
            </a:r>
          </a:p>
          <a:p>
            <a:pPr lvl="1">
              <a:buFont typeface="Wingdings" charset="2"/>
              <a:buChar char="n"/>
            </a:pPr>
            <a:r>
              <a:rPr lang="en-US" dirty="0" smtClean="0"/>
              <a:t>1. 450 GeV</a:t>
            </a:r>
            <a:endParaRPr lang="en-US" dirty="0"/>
          </a:p>
          <a:p>
            <a:pPr lvl="1">
              <a:buFont typeface="Wingdings" charset="2"/>
              <a:buChar char="n"/>
            </a:pPr>
            <a:r>
              <a:rPr lang="en-US" dirty="0" smtClean="0"/>
              <a:t>Constant setting in ramp</a:t>
            </a:r>
          </a:p>
          <a:p>
            <a:pPr lvl="1">
              <a:buFont typeface="Wingdings" charset="2"/>
              <a:buChar char="n"/>
            </a:pPr>
            <a:r>
              <a:rPr lang="en-US" dirty="0" smtClean="0"/>
              <a:t>2. Reduce crossing angle – re-</a:t>
            </a:r>
            <a:r>
              <a:rPr lang="en-US" dirty="0" err="1" smtClean="0"/>
              <a:t>centre</a:t>
            </a:r>
            <a:r>
              <a:rPr lang="en-US" dirty="0" smtClean="0"/>
              <a:t> TCTs</a:t>
            </a:r>
          </a:p>
          <a:p>
            <a:pPr lvl="1">
              <a:buFont typeface="Wingdings" charset="2"/>
              <a:buChar char="n"/>
            </a:pPr>
            <a:r>
              <a:rPr lang="en-US" dirty="0" smtClean="0"/>
              <a:t>3. Squeeze – set TCTs to 15 sigma</a:t>
            </a:r>
          </a:p>
          <a:p>
            <a:pPr lvl="2">
              <a:buFont typeface="Wingdings" charset="2"/>
              <a:buChar char="n"/>
            </a:pPr>
            <a:r>
              <a:rPr lang="en-US" dirty="0" smtClean="0"/>
              <a:t>Hold orbit, follow nominal beam size</a:t>
            </a:r>
            <a:endParaRPr lang="en-US" dirty="0"/>
          </a:p>
          <a:p>
            <a:pPr lvl="1">
              <a:buFont typeface="Wingdings" charset="2"/>
              <a:buChar char="n"/>
            </a:pPr>
            <a:r>
              <a:rPr lang="en-US" dirty="0" smtClean="0"/>
              <a:t>4. Collapse separation bumps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84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TCT in squeeze – beam sigma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4" name="Picture 3" descr="Screen shot 2010-09-17 at 10.31.0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670"/>
            <a:ext cx="9144000" cy="518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2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TCT in squeeze – beam position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4" name="Picture 3" descr="Screen shot 2010-09-17 at 10.32.0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680"/>
            <a:ext cx="9144000" cy="511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77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TCT in squeeze – jaw 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5" descr="Screen shot 2010-09-17 at 10.27.37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4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TCT in squeeze – jaw position plus tolerances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" name="Picture 3" descr="Screen shot 2010-09-17 at 10.30.0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6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440" y="1268700"/>
            <a:ext cx="8229600" cy="3509042"/>
          </a:xfrm>
        </p:spPr>
        <p:txBody>
          <a:bodyPr/>
          <a:lstStyle/>
          <a:p>
            <a:r>
              <a:rPr lang="en-US" dirty="0"/>
              <a:t>Protection against beam losses is qualified by</a:t>
            </a:r>
          </a:p>
          <a:p>
            <a:pPr lvl="1"/>
            <a:r>
              <a:rPr lang="en-US" dirty="0"/>
              <a:t> (1) generating strong diffusive losses (loss maps),</a:t>
            </a:r>
          </a:p>
          <a:p>
            <a:pPr lvl="1"/>
            <a:r>
              <a:rPr lang="en-US" dirty="0"/>
              <a:t> (2) energy errors (off-momentum loss maps) </a:t>
            </a:r>
          </a:p>
          <a:p>
            <a:pPr lvl="1"/>
            <a:r>
              <a:rPr lang="en-US" dirty="0"/>
              <a:t>(3) by a beam dump with beam inside the abort gap (asynchronous dump test). </a:t>
            </a:r>
          </a:p>
          <a:p>
            <a:r>
              <a:rPr lang="en-US" dirty="0"/>
              <a:t>These test most (all?) irregular beam loss scenarios.</a:t>
            </a:r>
          </a:p>
          <a:p>
            <a:r>
              <a:rPr lang="en-US" dirty="0"/>
              <a:t>All results are as expected, no unexpected loss location or leakage.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 setup - qualification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0140" y="5877340"/>
            <a:ext cx="237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Ralph </a:t>
            </a:r>
            <a:r>
              <a:rPr lang="en-US" dirty="0" err="1" smtClean="0"/>
              <a:t>Assmann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64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8686800" cy="4768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60" y="6381410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Werner Herr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Questionable loss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5000"/>
            <a:ext cx="9144000" cy="5565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210" y="6309400"/>
            <a:ext cx="252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Daniel </a:t>
            </a:r>
            <a:r>
              <a:rPr lang="en-US" dirty="0" err="1" smtClean="0"/>
              <a:t>Wollmann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39940" y="1916790"/>
            <a:ext cx="482467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momentum </a:t>
            </a:r>
            <a:r>
              <a:rPr lang="en-US" dirty="0"/>
              <a:t>losses with +900Hz. </a:t>
            </a:r>
            <a:r>
              <a:rPr lang="en-US" dirty="0" smtClean="0"/>
              <a:t>we </a:t>
            </a:r>
            <a:r>
              <a:rPr lang="en-US" dirty="0"/>
              <a:t>seem now to have a hierarchy problem in IR3 B2 for particles with a lower momentum.</a:t>
            </a:r>
          </a:p>
        </p:txBody>
      </p:sp>
    </p:spTree>
    <p:extLst>
      <p:ext uri="{BB962C8B-B14F-4D97-AF65-F5344CB8AC3E}">
        <p14:creationId xmlns:p14="http://schemas.microsoft.com/office/powerpoint/2010/main" xmlns="" val="3515408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 - status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3291010"/>
              </p:ext>
            </p:extLst>
          </p:nvPr>
        </p:nvGraphicFramePr>
        <p:xfrm>
          <a:off x="539440" y="1556740"/>
          <a:ext cx="7849089" cy="329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67551"/>
                <a:gridCol w="48815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End ramp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err="1" smtClean="0"/>
                        <a:t>Betatron</a:t>
                      </a:r>
                      <a:r>
                        <a:rPr lang="en-US" sz="2400" baseline="0" dirty="0" smtClean="0"/>
                        <a:t> OK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-900 Hz OK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+900 Hz to do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Reduced crossing angle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err="1" smtClean="0"/>
                        <a:t>Betatron</a:t>
                      </a:r>
                      <a:r>
                        <a:rPr lang="en-US" sz="2400" baseline="0" dirty="0" smtClean="0"/>
                        <a:t> all planes OK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Off momentum all OK except B2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3.5 m separation</a:t>
                      </a:r>
                      <a:r>
                        <a:rPr lang="en-US" sz="2400" baseline="0" dirty="0" smtClean="0"/>
                        <a:t> bump off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Set-up ongoing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need 3 fills for qualification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BIAG dumps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dirty="0" smtClean="0"/>
                        <a:t>To</a:t>
                      </a:r>
                      <a:r>
                        <a:rPr lang="en-US" sz="2400" baseline="0" dirty="0" smtClean="0"/>
                        <a:t> do at each set-up point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0604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bunch trains status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2" name="Picture 1" descr="bunch-train-commissioning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1080"/>
            <a:ext cx="9125134" cy="61169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179390" y="1268700"/>
            <a:ext cx="2160300" cy="2880399"/>
          </a:xfrm>
          <a:prstGeom prst="roundRect">
            <a:avLst/>
          </a:prstGeom>
          <a:solidFill>
            <a:srgbClr val="CCFFCC">
              <a:alpha val="57000"/>
            </a:srgbClr>
          </a:solidFill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987780" y="1268700"/>
            <a:ext cx="2304320" cy="3960550"/>
          </a:xfrm>
          <a:prstGeom prst="roundRect">
            <a:avLst/>
          </a:prstGeom>
          <a:solidFill>
            <a:srgbClr val="CCFFCC">
              <a:alpha val="57000"/>
            </a:srgbClr>
          </a:solidFill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6300240" y="1268701"/>
            <a:ext cx="2520350" cy="2088290"/>
          </a:xfrm>
          <a:prstGeom prst="roundRect">
            <a:avLst/>
          </a:prstGeom>
          <a:solidFill>
            <a:srgbClr val="CCFFCC">
              <a:alpha val="57000"/>
            </a:srgbClr>
          </a:solidFill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3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TDI </a:t>
            </a:r>
            <a:r>
              <a:rPr lang="en-US" dirty="0"/>
              <a:t>checks and maybe measure again 1-2 phases in the TLs - so another 4 hours should do </a:t>
            </a:r>
            <a:r>
              <a:rPr lang="en-US" dirty="0" smtClean="0"/>
              <a:t>it</a:t>
            </a:r>
          </a:p>
          <a:p>
            <a:r>
              <a:rPr lang="en-US" dirty="0"/>
              <a:t>R</a:t>
            </a:r>
            <a:r>
              <a:rPr lang="en-US" dirty="0" smtClean="0"/>
              <a:t>equest </a:t>
            </a:r>
            <a:r>
              <a:rPr lang="en-US" dirty="0"/>
              <a:t>to do some loss tests whenever </a:t>
            </a:r>
            <a:r>
              <a:rPr lang="en-US" dirty="0" smtClean="0"/>
              <a:t>possible.</a:t>
            </a:r>
          </a:p>
          <a:p>
            <a:pPr lvl="1"/>
            <a:r>
              <a:rPr lang="en-US" dirty="0" smtClean="0"/>
              <a:t>RADMONs </a:t>
            </a:r>
            <a:r>
              <a:rPr lang="en-US" dirty="0"/>
              <a:t>have been installed closed to the triggering QPS racks and the QPS team has applied a firmware update for which there is no more need of access in case of </a:t>
            </a:r>
            <a:r>
              <a:rPr lang="en-US" dirty="0" smtClean="0"/>
              <a:t>SEE. The </a:t>
            </a:r>
            <a:r>
              <a:rPr lang="en-US" dirty="0"/>
              <a:t>desired intensity is 10^11.</a:t>
            </a:r>
            <a:r>
              <a:rPr lang="en-US" dirty="0" smtClean="0"/>
              <a:t> </a:t>
            </a:r>
          </a:p>
          <a:p>
            <a:r>
              <a:rPr lang="en-US" dirty="0"/>
              <a:t>Test flat bottom with fixed 7 MV and adiabatic voltage reduction for few seconds at each injection </a:t>
            </a:r>
            <a:endParaRPr lang="en-US" dirty="0" smtClean="0"/>
          </a:p>
          <a:p>
            <a:r>
              <a:rPr lang="en-US" dirty="0" smtClean="0"/>
              <a:t>Quench levels at 450 GeV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BTC – other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625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Plans for increasing injected intensity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395420" y="2492870"/>
            <a:ext cx="8229600" cy="1417690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Progressively increase injected intensity</a:t>
            </a:r>
          </a:p>
          <a:p>
            <a:pPr lvl="1"/>
            <a:r>
              <a:rPr lang="en-US" dirty="0" smtClean="0">
                <a:ea typeface="ＭＳ Ｐゴシック"/>
              </a:rPr>
              <a:t>Stay with 8/12b, until step to 144/192b total</a:t>
            </a:r>
          </a:p>
          <a:p>
            <a:pPr lvl="1"/>
            <a:r>
              <a:rPr lang="en-US" dirty="0" smtClean="0">
                <a:ea typeface="ＭＳ Ｐゴシック"/>
              </a:rPr>
              <a:t>Option for 400b to use 24 or 36b per injection</a:t>
            </a:r>
          </a:p>
        </p:txBody>
      </p:sp>
      <p:pic>
        <p:nvPicPr>
          <p:cNvPr id="26627" name="Picture 7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6" y="4149100"/>
            <a:ext cx="91440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0-09-17 at 2.06.22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670" y="1268700"/>
            <a:ext cx="4368800" cy="113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650" y="764630"/>
            <a:ext cx="417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this weekend with 3*8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8180" y="3789050"/>
            <a:ext cx="288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Brennan &amp; </a:t>
            </a:r>
            <a:r>
              <a:rPr lang="en-US" dirty="0" err="1" smtClean="0"/>
              <a:t>Malika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30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Interesting results from aperture and beam-beam studies</a:t>
            </a:r>
          </a:p>
          <a:p>
            <a:pPr lvl="1"/>
            <a:r>
              <a:rPr lang="en-GB" dirty="0" smtClean="0"/>
              <a:t>Interesting consequences for future operation</a:t>
            </a:r>
            <a:endParaRPr lang="en-GB" dirty="0"/>
          </a:p>
          <a:p>
            <a:r>
              <a:rPr lang="en-GB" dirty="0" smtClean="0"/>
              <a:t>Systematic optimization with good results:</a:t>
            </a:r>
          </a:p>
          <a:p>
            <a:pPr lvl="1"/>
            <a:r>
              <a:rPr lang="en-GB" dirty="0" smtClean="0"/>
              <a:t>Optics</a:t>
            </a:r>
          </a:p>
          <a:p>
            <a:pPr lvl="1"/>
            <a:r>
              <a:rPr lang="en-GB" dirty="0" smtClean="0"/>
              <a:t>RF</a:t>
            </a:r>
          </a:p>
          <a:p>
            <a:pPr lvl="1"/>
            <a:r>
              <a:rPr lang="en-GB" dirty="0" smtClean="0"/>
              <a:t>Feedbacks…</a:t>
            </a:r>
          </a:p>
          <a:p>
            <a:r>
              <a:rPr lang="en-GB" dirty="0" smtClean="0"/>
              <a:t>Bunch train commissioning progressing well and on track to deliver first bunch train collisions this weekend</a:t>
            </a:r>
          </a:p>
          <a:p>
            <a:pPr lvl="1"/>
            <a:r>
              <a:rPr lang="en-GB" dirty="0" smtClean="0"/>
              <a:t>Just inside the estimated 2 weeks required commissioning time</a:t>
            </a:r>
          </a:p>
          <a:p>
            <a:pPr lvl="1"/>
            <a:r>
              <a:rPr lang="en-GB" dirty="0" smtClean="0"/>
              <a:t>Many thanks to collimation and injection &amp; protection teams</a:t>
            </a:r>
          </a:p>
          <a:p>
            <a:pPr lvl="1"/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8179666" cy="3030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60" y="6381410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Werner Herr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bunch behaviour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8303313" cy="458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60" y="6381410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Werner Herr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382000" cy="44345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8382000" cy="3366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60" y="6381410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Werner Herr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61446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Global aperture measurements at 450 GeV with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170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rad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crossing angle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R. </a:t>
            </a:r>
            <a:r>
              <a:rPr lang="en-GB" dirty="0" err="1"/>
              <a:t>Assmann</a:t>
            </a:r>
            <a:r>
              <a:rPr lang="en-GB" dirty="0"/>
              <a:t>, R. </a:t>
            </a:r>
            <a:r>
              <a:rPr lang="en-GB" dirty="0" err="1"/>
              <a:t>Giachino</a:t>
            </a:r>
            <a:r>
              <a:rPr lang="en-GB" dirty="0"/>
              <a:t>, M. </a:t>
            </a:r>
            <a:r>
              <a:rPr lang="en-GB" dirty="0" err="1"/>
              <a:t>Giovannozzi</a:t>
            </a:r>
            <a:r>
              <a:rPr lang="en-GB" dirty="0"/>
              <a:t>, D. </a:t>
            </a:r>
            <a:r>
              <a:rPr lang="en-GB" dirty="0" err="1"/>
              <a:t>Jacquet</a:t>
            </a:r>
            <a:r>
              <a:rPr lang="en-GB" dirty="0"/>
              <a:t>, L. Ponce, S. </a:t>
            </a:r>
            <a:r>
              <a:rPr lang="en-GB" dirty="0" err="1"/>
              <a:t>Redaelli</a:t>
            </a:r>
            <a:r>
              <a:rPr lang="en-GB" dirty="0"/>
              <a:t>, J. Wenninger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273264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42091</TotalTime>
  <Words>1851</Words>
  <Application>Microsoft Office PowerPoint</Application>
  <PresentationFormat>On-screen Show (4:3)</PresentationFormat>
  <Paragraphs>342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Pixel</vt:lpstr>
      <vt:lpstr>Progress with beam</vt:lpstr>
      <vt:lpstr>Bunch trains and crossing angles at injection</vt:lpstr>
      <vt:lpstr>Bunch trains and crossing angles at injection</vt:lpstr>
      <vt:lpstr>Observations</vt:lpstr>
      <vt:lpstr>…</vt:lpstr>
      <vt:lpstr>Individual bunch behaviour</vt:lpstr>
      <vt:lpstr>Slide 7</vt:lpstr>
      <vt:lpstr>Beam-beam summary</vt:lpstr>
      <vt:lpstr>Global aperture measurements at 450 GeV with 170 urad crossing angle</vt:lpstr>
      <vt:lpstr>Method</vt:lpstr>
      <vt:lpstr>Results</vt:lpstr>
      <vt:lpstr>Few images – IR2</vt:lpstr>
      <vt:lpstr>Comments </vt:lpstr>
      <vt:lpstr>Aperture - Conclusions</vt:lpstr>
      <vt:lpstr>Agreed bunch train configuration</vt:lpstr>
      <vt:lpstr>Optics measurements and corrections at Beta*=3.5m</vt:lpstr>
      <vt:lpstr>Optics</vt:lpstr>
      <vt:lpstr>K-modulation, IP8 Q1s</vt:lpstr>
      <vt:lpstr> Beta*rom K-modulation &amp; ac dipole</vt:lpstr>
      <vt:lpstr>Rogelio’s conclusions</vt:lpstr>
      <vt:lpstr>RF</vt:lpstr>
      <vt:lpstr>Old ramp vs. new ramp</vt:lpstr>
      <vt:lpstr>Old bucket vs. new bucket @ 3.5 TeV</vt:lpstr>
      <vt:lpstr>Longitudinal blow-up</vt:lpstr>
      <vt:lpstr>Longitudinal blow-up with new ramp (3)</vt:lpstr>
      <vt:lpstr>Ramp &amp; squeeze</vt:lpstr>
      <vt:lpstr>Commissioning bunch trains </vt:lpstr>
      <vt:lpstr>Injection &amp; protection</vt:lpstr>
      <vt:lpstr>Injecting 150 ns trains of 4 and 8b</vt:lpstr>
      <vt:lpstr>Issues with protection device settings</vt:lpstr>
      <vt:lpstr>Beam loss margins</vt:lpstr>
      <vt:lpstr>Slide 32</vt:lpstr>
      <vt:lpstr>Inj&amp;Pro’s Conclusions</vt:lpstr>
      <vt:lpstr>Collimation</vt:lpstr>
      <vt:lpstr>TCT in squeeze – beam sigma</vt:lpstr>
      <vt:lpstr>TCT in squeeze – beam position</vt:lpstr>
      <vt:lpstr>TCT in squeeze – jaw position</vt:lpstr>
      <vt:lpstr>TCT in squeeze – jaw position plus tolerances</vt:lpstr>
      <vt:lpstr>Collimator setup - qualification</vt:lpstr>
      <vt:lpstr>Questionable loss map</vt:lpstr>
      <vt:lpstr>Qualification - status</vt:lpstr>
      <vt:lpstr>Commissioning bunch trains status </vt:lpstr>
      <vt:lpstr>BTC – other</vt:lpstr>
      <vt:lpstr>Plans for increasing injected intensity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1639</cp:revision>
  <dcterms:created xsi:type="dcterms:W3CDTF">2010-09-15T15:13:33Z</dcterms:created>
  <dcterms:modified xsi:type="dcterms:W3CDTF">2010-09-17T12:21:19Z</dcterms:modified>
</cp:coreProperties>
</file>