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9" r:id="rId2"/>
    <p:sldId id="280" r:id="rId3"/>
    <p:sldId id="290" r:id="rId4"/>
    <p:sldId id="288" r:id="rId5"/>
    <p:sldId id="284" r:id="rId6"/>
    <p:sldId id="291" r:id="rId7"/>
    <p:sldId id="297" r:id="rId8"/>
    <p:sldId id="289" r:id="rId9"/>
    <p:sldId id="292" r:id="rId10"/>
    <p:sldId id="293" r:id="rId11"/>
    <p:sldId id="294" r:id="rId12"/>
    <p:sldId id="295" r:id="rId13"/>
    <p:sldId id="296" r:id="rId14"/>
    <p:sldId id="287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1EC9E-17C4-4896-8B6E-026F4F1FB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6A068-1266-4AAC-8581-F994DD5C90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F8A42-7D29-4EC8-B223-BA3CC62B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19200"/>
            <a:ext cx="4038600" cy="491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9101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CEB2-A381-4CED-8709-585580B9F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518C5-95DA-40EE-ACF8-E9DB6326B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53052-531F-4B03-8F5D-CB9E3A690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4F19E-AEB8-4F46-BBFE-8964FFC3F0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3B8B3-72B6-4806-9C2F-624D3B4FCE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53017-2BAB-4D7C-B298-53076B21D2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51A41-2075-47B9-80FC-F58ED8B685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A3A1-B20D-4FDF-8DC0-0E18BC92A2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8420B-4C49-4DF8-9F2D-519FD4BCC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-762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D0776CE-FF8B-48C0-9BDA-E719908B3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9144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4" r:id="rId2"/>
    <p:sldLayoutId id="2147483686" r:id="rId3"/>
    <p:sldLayoutId id="2147483683" r:id="rId4"/>
    <p:sldLayoutId id="2147483682" r:id="rId5"/>
    <p:sldLayoutId id="2147483687" r:id="rId6"/>
    <p:sldLayoutId id="2147483688" r:id="rId7"/>
    <p:sldLayoutId id="2147483689" r:id="rId8"/>
    <p:sldLayoutId id="2147483690" r:id="rId9"/>
    <p:sldLayoutId id="2147483681" r:id="rId10"/>
    <p:sldLayoutId id="2147483691" r:id="rId11"/>
    <p:sldLayoutId id="214748368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j-lt"/>
          <a:ea typeface="ＭＳ Ｐゴシック" pitchFamily="-112" charset="-128"/>
          <a:cs typeface="ＭＳ Ｐゴシック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j-lt"/>
          <a:ea typeface="ＭＳ Ｐゴシック" pitchFamily="-112" charset="-128"/>
          <a:cs typeface="ＭＳ Ｐゴシック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300" smtClean="0">
                <a:ea typeface="ＭＳ Ｐゴシック"/>
                <a:cs typeface="ＭＳ Ｐゴシック"/>
              </a:rPr>
              <a:t>Injection and protection </a:t>
            </a:r>
            <a:endParaRPr lang="en-GB" sz="3300" smtClean="0">
              <a:ea typeface="ＭＳ Ｐゴシック"/>
              <a:cs typeface="ＭＳ Ｐゴシック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7010400" cy="533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1500" smtClean="0">
                <a:ea typeface="ＭＳ Ｐゴシック" charset="-128"/>
              </a:rPr>
              <a:t>W.Bartmann, C.Bracco, B.Goddard, V.Kain, M.Meddahi, V.Mertens, A.Nord, J.Uythoven, J.Wenninger, OP, BI, CO, ABP, collimation, …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sz="1500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7600" y="3429000"/>
            <a:ext cx="5410200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Injecting 150 ns trains of 4 and 8b</a:t>
            </a:r>
          </a:p>
        </p:txBody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066800"/>
            <a:ext cx="5257800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4419600" y="16764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3733800" y="1676400"/>
            <a:ext cx="1514475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22 minutes to fill </a:t>
            </a:r>
          </a:p>
          <a:p>
            <a:pPr algn="ctr"/>
            <a:r>
              <a:rPr lang="en-US" sz="1400"/>
              <a:t>(2x13 injections)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633413" y="1600200"/>
            <a:ext cx="21732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52b in 150 ns trains of 4b</a:t>
            </a:r>
          </a:p>
        </p:txBody>
      </p:sp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4198938" y="4724400"/>
            <a:ext cx="2862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/>
              <a:t>28b in 150 ns trains (1x 4b, 3x 8b)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Issues with protection device settings</a:t>
            </a:r>
          </a:p>
        </p:txBody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>
                <a:ea typeface="ＭＳ Ｐゴシック"/>
                <a:cs typeface="ＭＳ Ｐゴシック"/>
              </a:rPr>
              <a:t>TCDQ at 3.5 </a:t>
            </a:r>
            <a:r>
              <a:rPr lang="en-US" smtClean="0">
                <a:latin typeface="Symbol" pitchFamily="18" charset="2"/>
                <a:ea typeface="ＭＳ Ｐゴシック"/>
                <a:cs typeface="ＭＳ Ｐゴシック"/>
              </a:rPr>
              <a:t>s</a:t>
            </a:r>
            <a:r>
              <a:rPr lang="en-US" smtClean="0">
                <a:ea typeface="ＭＳ Ｐゴシック"/>
                <a:cs typeface="ＭＳ Ｐゴシック"/>
              </a:rPr>
              <a:t> while injecting nominal 4b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Ramped TCDQ to 3.5 TeV settings while at 450 GeV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Understood where problem came from 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/>
              </a:rPr>
              <a:t>Pilot circulating well, no interlock anywhere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/>
              </a:rPr>
              <a:t>Combination of HW bug, settings tests and executing a collimator subsequence with pilot circulating.</a:t>
            </a:r>
          </a:p>
          <a:p>
            <a:pPr lvl="2">
              <a:lnSpc>
                <a:spcPct val="90000"/>
              </a:lnSpc>
            </a:pPr>
            <a:r>
              <a:rPr lang="en-US" smtClean="0">
                <a:ea typeface="ＭＳ Ｐゴシック"/>
              </a:rPr>
              <a:t>Would be good to catch this kind of gross error before injecting (e.g. if tungsten collimator moved in by error)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Make 1</a:t>
            </a:r>
            <a:r>
              <a:rPr lang="en-US" baseline="30000" smtClean="0">
                <a:ea typeface="ＭＳ Ｐゴシック"/>
              </a:rPr>
              <a:t>st</a:t>
            </a:r>
            <a:r>
              <a:rPr lang="en-US" smtClean="0">
                <a:ea typeface="ＭＳ Ｐゴシック"/>
              </a:rPr>
              <a:t> injection ‘minimum quantum’ from injector chain??</a:t>
            </a:r>
          </a:p>
          <a:p>
            <a:pPr lvl="1">
              <a:lnSpc>
                <a:spcPct val="90000"/>
              </a:lnSpc>
            </a:pPr>
            <a:r>
              <a:rPr lang="en-US" smtClean="0">
                <a:ea typeface="ＭＳ Ｐゴシック"/>
              </a:rPr>
              <a:t>Before any other fixes, need to make sure NO changes between injection of pilot and first high intensity batch – procedure for OP to check</a:t>
            </a:r>
          </a:p>
          <a:p>
            <a:pPr lvl="1">
              <a:lnSpc>
                <a:spcPct val="90000"/>
              </a:lnSpc>
            </a:pPr>
            <a:endParaRPr lang="en-US" smtClean="0">
              <a:ea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Beam loss margins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8915400" cy="4910138"/>
          </a:xfrm>
        </p:spPr>
        <p:txBody>
          <a:bodyPr/>
          <a:lstStyle/>
          <a:p>
            <a:r>
              <a:rPr lang="en-US" sz="2000" smtClean="0">
                <a:ea typeface="ＭＳ Ｐゴシック"/>
                <a:cs typeface="ＭＳ Ｐゴシック"/>
              </a:rPr>
              <a:t>Data taken with 4b and 8b injections</a:t>
            </a:r>
          </a:p>
          <a:p>
            <a:pPr lvl="1"/>
            <a:r>
              <a:rPr lang="en-US" sz="1900" smtClean="0">
                <a:ea typeface="ＭＳ Ｐゴシック"/>
              </a:rPr>
              <a:t>At least 1 day after setup of lines and TCDIs</a:t>
            </a:r>
          </a:p>
          <a:p>
            <a:pPr lvl="1"/>
            <a:r>
              <a:rPr lang="en-US" sz="1900" smtClean="0">
                <a:ea typeface="ＭＳ Ｐゴシック"/>
              </a:rPr>
              <a:t>For 4.6 Gy/s B1 and B2 MQM/MQML thresholds, </a:t>
            </a:r>
            <a:r>
              <a:rPr lang="en-US" sz="1900" b="1" smtClean="0">
                <a:solidFill>
                  <a:srgbClr val="FF0000"/>
                </a:solidFill>
                <a:ea typeface="ＭＳ Ｐゴシック"/>
              </a:rPr>
              <a:t>80b injection OK</a:t>
            </a:r>
          </a:p>
          <a:p>
            <a:pPr lvl="1"/>
            <a:r>
              <a:rPr lang="en-US" sz="1900" smtClean="0">
                <a:solidFill>
                  <a:schemeClr val="folHlink"/>
                </a:solidFill>
                <a:ea typeface="ＭＳ Ｐゴシック"/>
              </a:rPr>
              <a:t>Seems to be enough margin for 2010 (36b per injection)</a:t>
            </a:r>
          </a:p>
        </p:txBody>
      </p:sp>
      <p:pic>
        <p:nvPicPr>
          <p:cNvPr id="25603" name="Picture 4"/>
          <p:cNvPicPr>
            <a:picLocks noChangeAspect="1" noChangeArrowheads="1"/>
          </p:cNvPicPr>
          <p:nvPr/>
        </p:nvPicPr>
        <p:blipFill>
          <a:blip r:embed="rId2"/>
          <a:srcRect t="21231" b="22798"/>
          <a:stretch>
            <a:fillRect/>
          </a:stretch>
        </p:blipFill>
        <p:spPr bwMode="auto">
          <a:xfrm>
            <a:off x="0" y="2362200"/>
            <a:ext cx="5895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5"/>
          <p:cNvPicPr>
            <a:picLocks noChangeAspect="1" noChangeArrowheads="1"/>
          </p:cNvPicPr>
          <p:nvPr/>
        </p:nvPicPr>
        <p:blipFill>
          <a:blip r:embed="rId3"/>
          <a:srcRect t="21231" b="22798"/>
          <a:stretch>
            <a:fillRect/>
          </a:stretch>
        </p:blipFill>
        <p:spPr bwMode="auto">
          <a:xfrm>
            <a:off x="0" y="4648200"/>
            <a:ext cx="58959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457200" y="2667000"/>
            <a:ext cx="8842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B1 – 4b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533400" y="4953000"/>
            <a:ext cx="839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B2 - 4b</a:t>
            </a:r>
          </a:p>
        </p:txBody>
      </p:sp>
      <p:graphicFrame>
        <p:nvGraphicFramePr>
          <p:cNvPr id="36941" name="Group 77"/>
          <p:cNvGraphicFramePr>
            <a:graphicFrameLocks noGrp="1"/>
          </p:cNvGraphicFramePr>
          <p:nvPr>
            <p:ph sz="half" idx="2"/>
          </p:nvPr>
        </p:nvGraphicFramePr>
        <p:xfrm>
          <a:off x="5943600" y="2362200"/>
          <a:ext cx="3124200" cy="2627313"/>
        </p:xfrm>
        <a:graphic>
          <a:graphicData uri="http://schemas.openxmlformats.org/drawingml/2006/table">
            <a:tbl>
              <a:tblPr/>
              <a:tblGrid>
                <a:gridCol w="1041400"/>
                <a:gridCol w="1041400"/>
                <a:gridCol w="1041400"/>
              </a:tblGrid>
              <a:tr h="804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charset="-128"/>
                        </a:rPr>
                        <a:t>Nb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charset="-128"/>
                        </a:rPr>
                        <a:t>B1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charset="-128"/>
                        </a:rPr>
                        <a:t>*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charset="-128"/>
                        </a:rPr>
                        <a:t>B2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charset="-128"/>
                        </a:rPr>
                        <a:t>*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ill Sans MT" pitchFamily="34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4b – TCDI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40-75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15-30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8b - TCDI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12-15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5-8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4b – TCTVB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74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70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455613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8b - TCTVB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5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**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Bookman Old Style" pitchFamily="18" charset="0"/>
                        <a:ea typeface="ＭＳ Ｐゴシック" charset="-128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17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</a:tbl>
          </a:graphicData>
        </a:graphic>
      </p:graphicFrame>
      <p:sp>
        <p:nvSpPr>
          <p:cNvPr id="25633" name="Text Box 78"/>
          <p:cNvSpPr txBox="1">
            <a:spLocks noChangeArrowheads="1"/>
          </p:cNvSpPr>
          <p:nvPr/>
        </p:nvSpPr>
        <p:spPr bwMode="auto">
          <a:xfrm>
            <a:off x="6096000" y="5105400"/>
            <a:ext cx="2819400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*Q8 for B1, Q7 for B2 : note that dump threshold for Q8 (B1 limit) is factor 2 higher than Q7 for B2</a:t>
            </a:r>
          </a:p>
          <a:p>
            <a:endParaRPr lang="en-US"/>
          </a:p>
          <a:p>
            <a:r>
              <a:rPr lang="en-US"/>
              <a:t>**Before B1 RF adjustments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Plans for increasing injected intensity</a:t>
            </a: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Progressively increase injected intensity</a:t>
            </a:r>
          </a:p>
          <a:p>
            <a:pPr lvl="1"/>
            <a:r>
              <a:rPr lang="en-US" smtClean="0">
                <a:ea typeface="ＭＳ Ｐゴシック"/>
              </a:rPr>
              <a:t>Stay with 8/12b, until step to 144/192b total</a:t>
            </a:r>
          </a:p>
          <a:p>
            <a:pPr lvl="1"/>
            <a:r>
              <a:rPr lang="en-US" smtClean="0">
                <a:ea typeface="ＭＳ Ｐゴシック"/>
              </a:rPr>
              <a:t>Option for 400b to use 24 or 36b per injection</a:t>
            </a:r>
          </a:p>
        </p:txBody>
      </p:sp>
      <p:pic>
        <p:nvPicPr>
          <p:cNvPr id="26627" name="Picture 7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14600"/>
            <a:ext cx="914400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Conclusions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000" smtClean="0">
                <a:ea typeface="ＭＳ Ｐゴシック"/>
                <a:cs typeface="ＭＳ Ｐゴシック"/>
              </a:rPr>
              <a:t>Trajectories and TCDI setup done</a:t>
            </a:r>
          </a:p>
          <a:p>
            <a:pPr marL="742950" lvl="1" indent="-285750"/>
            <a:r>
              <a:rPr lang="en-US" sz="1800" smtClean="0">
                <a:ea typeface="ＭＳ Ｐゴシック"/>
              </a:rPr>
              <a:t>Adjustments made after LHC3 energy, to return to nominal situation (TCDI centres rechecked – very small changes)</a:t>
            </a:r>
          </a:p>
          <a:p>
            <a:pPr marL="742950" lvl="1" indent="-285750"/>
            <a:r>
              <a:rPr lang="en-US" sz="1800" smtClean="0">
                <a:ea typeface="ＭＳ Ｐゴシック"/>
              </a:rPr>
              <a:t>Needs ~4h to reset up and check lines if drifts accumulate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150 ns trains of 4 and 8b injected without problems 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Loss margins checked, and look OK to max 40-80b per injection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Injection protection system validation checks ongoing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Plan to validate at 5 </a:t>
            </a:r>
            <a:r>
              <a:rPr lang="en-US" sz="2000" smtClean="0">
                <a:latin typeface="Symbol" pitchFamily="18" charset="2"/>
                <a:ea typeface="ＭＳ Ｐゴシック"/>
                <a:cs typeface="ＭＳ Ｐゴシック"/>
              </a:rPr>
              <a:t>s</a:t>
            </a:r>
            <a:r>
              <a:rPr lang="en-US" sz="2000" smtClean="0">
                <a:ea typeface="ＭＳ Ｐゴシック"/>
                <a:cs typeface="ＭＳ Ｐゴシック"/>
              </a:rPr>
              <a:t>, and operate at 4.5 </a:t>
            </a:r>
            <a:r>
              <a:rPr lang="en-US" sz="2000" smtClean="0">
                <a:latin typeface="Symbol" pitchFamily="18" charset="2"/>
                <a:ea typeface="ＭＳ Ｐゴシック"/>
                <a:cs typeface="ＭＳ Ｐゴシック"/>
              </a:rPr>
              <a:t>s</a:t>
            </a:r>
            <a:r>
              <a:rPr lang="en-US" sz="2000" smtClean="0">
                <a:ea typeface="ＭＳ Ｐゴシック"/>
                <a:cs typeface="ＭＳ Ｐゴシック"/>
              </a:rPr>
              <a:t> if possible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Need to monitor injection oscillations and LHC orbit, to ensure tolerances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Plan for increasing injected intensity looks feasible, to 24 and possibly eventually 36b. Will spend some weeks with 12b per injection.</a:t>
            </a:r>
          </a:p>
          <a:p>
            <a:endParaRPr lang="en-US" sz="2000" smtClean="0">
              <a:ea typeface="ＭＳ Ｐゴシック"/>
              <a:cs typeface="ＭＳ Ｐゴシック"/>
            </a:endParaRPr>
          </a:p>
          <a:p>
            <a:endParaRPr lang="en-US" sz="2000" smtClean="0">
              <a:ea typeface="ＭＳ Ｐゴシック"/>
              <a:cs typeface="ＭＳ Ｐゴシック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/>
                <a:cs typeface="ＭＳ Ｐゴシック"/>
              </a:rPr>
              <a:t>Outline </a:t>
            </a:r>
          </a:p>
        </p:txBody>
      </p:sp>
      <p:sp>
        <p:nvSpPr>
          <p:cNvPr id="15362" name="Content Placeholder 2"/>
          <p:cNvSpPr>
            <a:spLocks/>
          </p:cNvSpPr>
          <p:nvPr/>
        </p:nvSpPr>
        <p:spPr bwMode="auto">
          <a:xfrm>
            <a:off x="457200" y="1066800"/>
            <a:ext cx="8229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>
                <a:latin typeface="Bookman Old Style" pitchFamily="18" charset="0"/>
              </a:rPr>
              <a:t>TDI and TCLI setup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1000">
              <a:latin typeface="Bookman Old Style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>
                <a:latin typeface="Bookman Old Style" pitchFamily="18" charset="0"/>
              </a:rPr>
              <a:t>TL steering and stability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1000">
              <a:latin typeface="Bookman Old Style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>
                <a:latin typeface="Bookman Old Style" pitchFamily="18" charset="0"/>
              </a:rPr>
              <a:t>TCDI setup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1000">
              <a:latin typeface="Bookman Old Style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>
                <a:latin typeface="Bookman Old Style" pitchFamily="18" charset="0"/>
              </a:rPr>
              <a:t>Injecting trains of 4 and 8b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1000">
              <a:latin typeface="Bookman Old Style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>
                <a:latin typeface="Bookman Old Style" pitchFamily="18" charset="0"/>
              </a:rPr>
              <a:t>Issues with protection device settings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1000">
              <a:latin typeface="Bookman Old Style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>
                <a:latin typeface="Bookman Old Style" pitchFamily="18" charset="0"/>
              </a:rPr>
              <a:t>TCDI protection settings and validation tests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1000">
              <a:latin typeface="Bookman Old Style" pitchFamily="18" charset="0"/>
            </a:endParaRP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400">
                <a:latin typeface="Bookman Old Style" pitchFamily="18" charset="0"/>
              </a:rPr>
              <a:t>Beam loss margins and plans for increasing injected intensity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endParaRPr lang="en-US" sz="240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TDI/TCLI setup</a:t>
            </a:r>
          </a:p>
        </p:txBody>
      </p:sp>
      <p:sp>
        <p:nvSpPr>
          <p:cNvPr id="16386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457200" y="1033463"/>
            <a:ext cx="8229600" cy="4910137"/>
          </a:xfrm>
        </p:spPr>
        <p:txBody>
          <a:bodyPr/>
          <a:lstStyle/>
          <a:p>
            <a:r>
              <a:rPr lang="en-US" sz="2000" smtClean="0">
                <a:ea typeface="ＭＳ Ｐゴシック"/>
                <a:cs typeface="ＭＳ Ｐゴシック"/>
              </a:rPr>
              <a:t>Cross-checked TDI tilt with new method</a:t>
            </a:r>
          </a:p>
          <a:p>
            <a:pPr lvl="1"/>
            <a:r>
              <a:rPr lang="en-US" sz="1900" smtClean="0">
                <a:ea typeface="ＭＳ Ｐゴシック"/>
              </a:rPr>
              <a:t>Find beam, retract, scan tilt angle – worked well</a:t>
            </a:r>
          </a:p>
          <a:p>
            <a:pPr lvl="1"/>
            <a:r>
              <a:rPr lang="en-US" sz="1900" smtClean="0">
                <a:ea typeface="ＭＳ Ｐゴシック"/>
              </a:rPr>
              <a:t>Confirmed values found by analysis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Applied 1 mrad tilt to lower TDI jaw for B1</a:t>
            </a:r>
          </a:p>
          <a:p>
            <a:pPr lvl="1"/>
            <a:r>
              <a:rPr lang="en-US" sz="1900" smtClean="0">
                <a:ea typeface="ＭＳ Ｐゴシック"/>
              </a:rPr>
              <a:t>Improved scale error by factor ~2 (still residual)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Centered all TDI/TCLI wrt new injection orbit </a:t>
            </a:r>
          </a:p>
          <a:p>
            <a:pPr lvl="1"/>
            <a:r>
              <a:rPr lang="en-US" sz="1900" smtClean="0">
                <a:ea typeface="ＭＳ Ｐゴシック"/>
              </a:rPr>
              <a:t>5 mm offsets for TCLIA.B1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608388"/>
            <a:ext cx="4800600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4784725" y="3946525"/>
            <a:ext cx="8159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TDI.B1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TL steering and stability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Monday 6</a:t>
            </a:r>
            <a:r>
              <a:rPr lang="en-US" baseline="30000" smtClean="0">
                <a:ea typeface="ＭＳ Ｐゴシック"/>
                <a:cs typeface="ＭＳ Ｐゴシック"/>
              </a:rPr>
              <a:t>th</a:t>
            </a:r>
            <a:r>
              <a:rPr lang="en-US" smtClean="0">
                <a:ea typeface="ＭＳ Ｐゴシック"/>
                <a:cs typeface="ＭＳ Ｐゴシック"/>
              </a:rPr>
              <a:t>: redid completely TI 2 and TI 8 steering with ‘final’ LHC3 cycle</a:t>
            </a:r>
          </a:p>
          <a:p>
            <a:pPr lvl="1"/>
            <a:r>
              <a:rPr lang="en-US" smtClean="0">
                <a:ea typeface="ＭＳ Ｐゴシック"/>
              </a:rPr>
              <a:t>Used 4b in 150 ns trains</a:t>
            </a:r>
          </a:p>
          <a:p>
            <a:pPr lvl="1"/>
            <a:r>
              <a:rPr lang="en-US" smtClean="0">
                <a:ea typeface="ＭＳ Ｐゴシック"/>
              </a:rPr>
              <a:t>Corrected back to July TCDI setup trajectories</a:t>
            </a:r>
          </a:p>
          <a:p>
            <a:pPr lvl="2"/>
            <a:r>
              <a:rPr lang="en-US" smtClean="0">
                <a:ea typeface="ＭＳ Ｐゴシック"/>
              </a:rPr>
              <a:t>Changes of about 1 mm, mainly in H</a:t>
            </a:r>
          </a:p>
          <a:p>
            <a:pPr lvl="2"/>
            <a:r>
              <a:rPr lang="en-US" smtClean="0">
                <a:ea typeface="ＭＳ Ｐゴシック"/>
              </a:rPr>
              <a:t>Corrected with 1-2 correctors, max 10 urad</a:t>
            </a:r>
          </a:p>
          <a:p>
            <a:pPr lvl="2"/>
            <a:r>
              <a:rPr lang="en-US" smtClean="0">
                <a:ea typeface="ＭＳ Ｐゴシック"/>
              </a:rPr>
              <a:t>RMS 250 </a:t>
            </a:r>
            <a:r>
              <a:rPr lang="en-US" smtClean="0">
                <a:latin typeface="Symbol" pitchFamily="18" charset="2"/>
                <a:ea typeface="ＭＳ Ｐゴシック"/>
              </a:rPr>
              <a:t>m</a:t>
            </a:r>
            <a:r>
              <a:rPr lang="en-US" smtClean="0">
                <a:ea typeface="ＭＳ Ｐゴシック"/>
              </a:rPr>
              <a:t>m for both planes in TI 8, and 170 </a:t>
            </a:r>
            <a:r>
              <a:rPr lang="en-US" smtClean="0">
                <a:latin typeface="Symbol" pitchFamily="18" charset="2"/>
                <a:ea typeface="ＭＳ Ｐゴシック"/>
              </a:rPr>
              <a:t>m</a:t>
            </a:r>
            <a:r>
              <a:rPr lang="en-US" smtClean="0">
                <a:ea typeface="ＭＳ Ｐゴシック"/>
              </a:rPr>
              <a:t>m in TI 2 (wrt July reference)</a:t>
            </a:r>
          </a:p>
          <a:p>
            <a:pPr lvl="1"/>
            <a:r>
              <a:rPr lang="en-US" smtClean="0">
                <a:ea typeface="ＭＳ Ｐゴシック"/>
              </a:rPr>
              <a:t>Corrected injection oscillations to &lt;0.5 mm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Recall: Orbit and Trajectories 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r>
              <a:rPr lang="en-US" sz="2000" smtClean="0">
                <a:ea typeface="ＭＳ Ｐゴシック"/>
                <a:cs typeface="ＭＳ Ｐゴシック"/>
              </a:rPr>
              <a:t>Reproducibility of orbit at the extraction point in the SPS: Ok within the measurement precision (~200 </a:t>
            </a:r>
            <a:r>
              <a:rPr lang="en-US" sz="2000" smtClean="0">
                <a:latin typeface="Symbol" pitchFamily="18" charset="2"/>
                <a:ea typeface="ＭＳ Ｐゴシック"/>
                <a:cs typeface="ＭＳ Ｐゴシック"/>
              </a:rPr>
              <a:t>m</a:t>
            </a:r>
            <a:r>
              <a:rPr lang="en-US" sz="2000" smtClean="0">
                <a:ea typeface="ＭＳ Ｐゴシック"/>
                <a:cs typeface="ＭＳ Ｐゴシック"/>
              </a:rPr>
              <a:t>m)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Trajectory in the TL (BPM close to collimators): maximum difference = 700 </a:t>
            </a:r>
            <a:r>
              <a:rPr lang="en-US" sz="2000" smtClean="0">
                <a:latin typeface="Symbol" pitchFamily="18" charset="2"/>
                <a:ea typeface="ＭＳ Ｐゴシック"/>
                <a:cs typeface="ＭＳ Ｐゴシック"/>
              </a:rPr>
              <a:t>m</a:t>
            </a:r>
            <a:r>
              <a:rPr lang="en-US" sz="2000" smtClean="0">
                <a:ea typeface="ＭＳ Ｐゴシック"/>
                <a:cs typeface="ＭＳ Ｐゴシック"/>
              </a:rPr>
              <a:t>m (RMS of errors 100-200 </a:t>
            </a:r>
            <a:r>
              <a:rPr lang="en-US" sz="2000" smtClean="0">
                <a:latin typeface="Symbol" pitchFamily="18" charset="2"/>
                <a:ea typeface="ＭＳ Ｐゴシック"/>
                <a:cs typeface="ＭＳ Ｐゴシック"/>
              </a:rPr>
              <a:t>m</a:t>
            </a:r>
            <a:r>
              <a:rPr lang="en-US" sz="2000" smtClean="0">
                <a:ea typeface="ＭＳ Ｐゴシック"/>
                <a:cs typeface="ＭＳ Ｐゴシック"/>
              </a:rPr>
              <a:t>m)</a:t>
            </a:r>
          </a:p>
          <a:p>
            <a:pPr>
              <a:buFont typeface="Wingdings 3" pitchFamily="18" charset="2"/>
              <a:buNone/>
            </a:pPr>
            <a:r>
              <a:rPr lang="en-US" sz="2000" smtClean="0">
                <a:ea typeface="ＭＳ Ｐゴシック"/>
                <a:cs typeface="ＭＳ Ｐゴシック"/>
              </a:rPr>
              <a:t> </a:t>
            </a:r>
          </a:p>
        </p:txBody>
      </p:sp>
      <p:graphicFrame>
        <p:nvGraphicFramePr>
          <p:cNvPr id="14399" name="Group 63"/>
          <p:cNvGraphicFramePr>
            <a:graphicFrameLocks noGrp="1"/>
          </p:cNvGraphicFramePr>
          <p:nvPr/>
        </p:nvGraphicFramePr>
        <p:xfrm>
          <a:off x="304800" y="3078163"/>
          <a:ext cx="4064000" cy="2884487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</a:tblGrid>
              <a:tr h="655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charset="-128"/>
                        </a:rPr>
                        <a:t>BPM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ill Sans MT" pitchFamily="34" charset="0"/>
                          <a:ea typeface="ＭＳ Ｐゴシック" charset="-128"/>
                        </a:rPr>
                        <a:t>Max difference [mm]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TI2.BPMIV.20704.V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0.3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TI2.BPMIH.29004.H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0.7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TI2.BPMIH.29004.V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0.5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TI2.BPMIH.29304.H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TI2.BPMIV.29104.V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0.7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7E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TI2.BPMIV.29504.V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Bookman Old Style" pitchFamily="18" charset="0"/>
                          <a:ea typeface="ＭＳ Ｐゴシック" charset="-128"/>
                        </a:rPr>
                        <a:t>0.6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EC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0" y="3078163"/>
          <a:ext cx="4064000" cy="2865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BPM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difference [mm]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TI8.BPMI.87407.H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smtClean="0">
                          <a:solidFill>
                            <a:srgbClr val="FF0000"/>
                          </a:solidFill>
                          <a:latin typeface="+mj-lt"/>
                        </a:rPr>
                        <a:t>0.7</a:t>
                      </a:r>
                      <a:endParaRPr lang="en-US" sz="1400" b="1" i="0" u="none" strike="noStrike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TI8.BPMI.87604.V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+mj-lt"/>
                        </a:rPr>
                        <a:t>0.3</a:t>
                      </a:r>
                      <a:endParaRPr lang="en-US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TI8.BPMI.87804.V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+mj-lt"/>
                        </a:rPr>
                        <a:t>0.2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TI8.BPMI.87904.H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+mj-lt"/>
                        </a:rPr>
                        <a:t>0.5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TI8.BPMI.88104.H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+mj-lt"/>
                        </a:rPr>
                        <a:t>0.5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chemeClr val="tx1"/>
                          </a:solidFill>
                          <a:latin typeface="+mj-lt"/>
                        </a:rPr>
                        <a:t>TI8.BPMI.88104.V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smtClean="0">
                          <a:latin typeface="+mj-lt"/>
                        </a:rPr>
                        <a:t>0.6</a:t>
                      </a:r>
                      <a:endParaRPr lang="en-US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828800" y="2743200"/>
            <a:ext cx="1143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  <a:ea typeface="ＭＳ Ｐゴシック" charset="-128"/>
                <a:cs typeface="+mn-cs"/>
              </a:rPr>
              <a:t>Beam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9800" y="2743200"/>
            <a:ext cx="1143000" cy="338554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  <a:ea typeface="ＭＳ Ｐゴシック" charset="-128"/>
                <a:cs typeface="+mn-cs"/>
              </a:rPr>
              <a:t>Beam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TCDI setup</a:t>
            </a:r>
          </a:p>
        </p:txBody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>
          <a:xfrm>
            <a:off x="381000" y="914400"/>
            <a:ext cx="8382000" cy="4910138"/>
          </a:xfrm>
        </p:spPr>
        <p:txBody>
          <a:bodyPr/>
          <a:lstStyle/>
          <a:p>
            <a:r>
              <a:rPr lang="en-US" sz="2200" smtClean="0">
                <a:ea typeface="ＭＳ Ｐゴシック"/>
                <a:cs typeface="ＭＳ Ｐゴシック"/>
              </a:rPr>
              <a:t>Wed 8</a:t>
            </a:r>
            <a:r>
              <a:rPr lang="en-US" sz="2200" baseline="30000" smtClean="0">
                <a:ea typeface="ＭＳ Ｐゴシック"/>
                <a:cs typeface="ＭＳ Ｐゴシック"/>
              </a:rPr>
              <a:t>th</a:t>
            </a:r>
            <a:r>
              <a:rPr lang="en-US" sz="2200" smtClean="0">
                <a:ea typeface="ＭＳ Ｐゴシック"/>
                <a:cs typeface="ＭＳ Ｐゴシック"/>
              </a:rPr>
              <a:t> / Thurs 9</a:t>
            </a:r>
            <a:r>
              <a:rPr lang="en-US" sz="2200" baseline="30000" smtClean="0">
                <a:ea typeface="ＭＳ Ｐゴシック"/>
                <a:cs typeface="ＭＳ Ｐゴシック"/>
              </a:rPr>
              <a:t>th</a:t>
            </a:r>
            <a:r>
              <a:rPr lang="en-US" sz="2200" smtClean="0">
                <a:ea typeface="ＭＳ Ｐゴシック"/>
                <a:cs typeface="ＭＳ Ｐゴシック"/>
              </a:rPr>
              <a:t> : LHC3 cycle with 4 nominal bunches injected...time consuming (1 point per 2-3 minutes)</a:t>
            </a:r>
          </a:p>
          <a:p>
            <a:pPr lvl="1"/>
            <a:r>
              <a:rPr lang="en-US" sz="2100" smtClean="0">
                <a:ea typeface="ＭＳ Ｐゴシック"/>
              </a:rPr>
              <a:t>13 collimators centered: move only one jaw closer to beam (keep protection level), response on TL/LHC BLMs</a:t>
            </a:r>
          </a:p>
          <a:p>
            <a:r>
              <a:rPr lang="en-US" sz="2400" smtClean="0">
                <a:ea typeface="ＭＳ Ｐゴシック"/>
                <a:cs typeface="ＭＳ Ｐゴシック"/>
              </a:rPr>
              <a:t>Changes of up to 0.8 mm / 0.5 sigma seen wrt July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76800"/>
            <a:ext cx="29940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4862513"/>
            <a:ext cx="2928938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2835275"/>
            <a:ext cx="30480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25" y="2835275"/>
            <a:ext cx="300037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9025" y="4862513"/>
            <a:ext cx="2974975" cy="199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9"/>
          <p:cNvSpPr>
            <a:spLocks noChangeArrowheads="1"/>
          </p:cNvSpPr>
          <p:nvPr/>
        </p:nvSpPr>
        <p:spPr bwMode="auto">
          <a:xfrm rot="-691549">
            <a:off x="152400" y="3429000"/>
            <a:ext cx="28956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None/>
            </a:pPr>
            <a:r>
              <a:rPr lang="en-US"/>
              <a:t>Would ideally like 1 nominal bunch on LHC3 cycle...any chance for SPS?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/>
                <a:cs typeface="ＭＳ Ｐゴシック"/>
              </a:rPr>
              <a:t>TDI/TCDI settings protection level validation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910138"/>
          </a:xfrm>
        </p:spPr>
        <p:txBody>
          <a:bodyPr/>
          <a:lstStyle/>
          <a:p>
            <a:r>
              <a:rPr lang="en-US" sz="2000" smtClean="0">
                <a:ea typeface="ＭＳ Ｐゴシック"/>
                <a:cs typeface="ＭＳ Ｐゴシック"/>
              </a:rPr>
              <a:t>Validating TCDI protection, at setting of 5 </a:t>
            </a:r>
            <a:r>
              <a:rPr lang="en-US" sz="2000" smtClean="0">
                <a:latin typeface="Symbol" pitchFamily="18" charset="2"/>
                <a:ea typeface="ＭＳ Ｐゴシック"/>
                <a:cs typeface="ＭＳ Ｐゴシック"/>
              </a:rPr>
              <a:t>s </a:t>
            </a:r>
          </a:p>
          <a:p>
            <a:r>
              <a:rPr lang="en-US" sz="2000" smtClean="0">
                <a:ea typeface="ＭＳ Ｐゴシック"/>
                <a:cs typeface="ＭＳ Ｐゴシック"/>
              </a:rPr>
              <a:t>Will operate at setting of </a:t>
            </a:r>
            <a:r>
              <a:rPr lang="en-US" sz="2000" b="1" smtClean="0">
                <a:ea typeface="ＭＳ Ｐゴシック"/>
                <a:cs typeface="ＭＳ Ｐゴシック"/>
              </a:rPr>
              <a:t>4.5 </a:t>
            </a:r>
            <a:r>
              <a:rPr lang="en-US" sz="2000" b="1" smtClean="0">
                <a:latin typeface="Symbol" pitchFamily="18" charset="2"/>
                <a:ea typeface="ＭＳ Ｐゴシック"/>
                <a:cs typeface="ＭＳ Ｐゴシック"/>
              </a:rPr>
              <a:t>s</a:t>
            </a:r>
          </a:p>
          <a:p>
            <a:pPr lvl="1"/>
            <a:r>
              <a:rPr lang="en-US" sz="1900" smtClean="0">
                <a:ea typeface="ＭＳ Ｐゴシック"/>
              </a:rPr>
              <a:t>Gives some reasonable operational margins to the measured injection aperture</a:t>
            </a:r>
          </a:p>
          <a:p>
            <a:pPr lvl="1"/>
            <a:r>
              <a:rPr lang="en-US" sz="1900" smtClean="0">
                <a:ea typeface="ＭＳ Ｐゴシック"/>
              </a:rPr>
              <a:t>Allows settings to be relaxed by 0.5 </a:t>
            </a:r>
            <a:r>
              <a:rPr lang="en-US" sz="1900" smtClean="0">
                <a:latin typeface="Symbol" pitchFamily="18" charset="2"/>
                <a:ea typeface="ＭＳ Ｐゴシック"/>
              </a:rPr>
              <a:t>s</a:t>
            </a:r>
            <a:r>
              <a:rPr lang="en-US" sz="1900" smtClean="0">
                <a:ea typeface="ＭＳ Ｐゴシック"/>
              </a:rPr>
              <a:t> if needed (TCDIH with large D</a:t>
            </a:r>
            <a:r>
              <a:rPr lang="en-US" sz="1900" baseline="-25000" smtClean="0">
                <a:ea typeface="ＭＳ Ｐゴシック"/>
              </a:rPr>
              <a:t>x</a:t>
            </a:r>
            <a:r>
              <a:rPr lang="en-US" sz="1900" smtClean="0">
                <a:ea typeface="ＭＳ Ｐゴシック"/>
              </a:rPr>
              <a:t> in each line)</a:t>
            </a:r>
          </a:p>
          <a:p>
            <a:pPr lvl="1"/>
            <a:endParaRPr lang="en-US" sz="1900" smtClean="0">
              <a:ea typeface="ＭＳ Ｐゴシック"/>
            </a:endParaRP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179763"/>
            <a:ext cx="4343400" cy="367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/>
          </p:cNvSpPr>
          <p:nvPr/>
        </p:nvSpPr>
        <p:spPr bwMode="auto">
          <a:xfrm>
            <a:off x="457200" y="3048000"/>
            <a:ext cx="44958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547688" lvl="1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en-US" sz="1900">
                <a:solidFill>
                  <a:schemeClr val="tx2"/>
                </a:solidFill>
                <a:latin typeface="Bookman Old Style" pitchFamily="18" charset="0"/>
              </a:rPr>
              <a:t>Need to scan phases and amplitudes with pilots and measure transmission – time consuming</a:t>
            </a:r>
          </a:p>
          <a:p>
            <a:pPr marL="273050" indent="-273050" eaLnBrk="0" hangingPunct="0"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lang="en-US" sz="2000">
                <a:latin typeface="Bookman Old Style" pitchFamily="18" charset="0"/>
              </a:rPr>
              <a:t>Leave TDI/TCLI at 6.8 </a:t>
            </a:r>
            <a:r>
              <a:rPr lang="en-US" sz="2000">
                <a:latin typeface="Symbol" pitchFamily="18" charset="2"/>
              </a:rPr>
              <a:t>s</a:t>
            </a:r>
            <a:r>
              <a:rPr lang="en-US" sz="2000">
                <a:latin typeface="Bookman Old Style" pitchFamily="18" charset="0"/>
              </a:rPr>
              <a:t> </a:t>
            </a:r>
          </a:p>
          <a:p>
            <a:pPr marL="547688" lvl="1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r>
              <a:rPr lang="en-US" sz="1900">
                <a:solidFill>
                  <a:schemeClr val="tx2"/>
                </a:solidFill>
                <a:latin typeface="Bookman Old Style" pitchFamily="18" charset="0"/>
              </a:rPr>
              <a:t>Loss issues are from uncaptured beam, not transverse</a:t>
            </a:r>
          </a:p>
          <a:p>
            <a:pPr marL="547688" lvl="1" indent="-273050" eaLnBrk="0" hangingPunct="0">
              <a:spcBef>
                <a:spcPts val="500"/>
              </a:spcBef>
              <a:buClr>
                <a:schemeClr val="accent2"/>
              </a:buClr>
              <a:buSzPct val="76000"/>
              <a:buFont typeface="Wingdings 3" pitchFamily="18" charset="2"/>
              <a:buChar char=""/>
            </a:pPr>
            <a:endParaRPr lang="en-US" sz="1900">
              <a:solidFill>
                <a:schemeClr val="tx2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smtClean="0">
                <a:ea typeface="ＭＳ Ｐゴシック"/>
                <a:cs typeface="ＭＳ Ｐゴシック"/>
              </a:rPr>
              <a:t>Change of SPS extraction energy on LHC3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13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Corrected LHC3 extraction energy to LHCFAST1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Energy changed from 451.15 to 451.19 GeV</a:t>
            </a:r>
          </a:p>
          <a:p>
            <a:pPr lvl="1">
              <a:lnSpc>
                <a:spcPct val="90000"/>
              </a:lnSpc>
            </a:pPr>
            <a:r>
              <a:rPr lang="en-US" sz="2100" smtClean="0">
                <a:ea typeface="ＭＳ Ｐゴシック"/>
              </a:rPr>
              <a:t>0.1 per mil change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Setup done last week on old energy: yesterday rechecked </a:t>
            </a:r>
          </a:p>
          <a:p>
            <a:pPr lvl="1">
              <a:lnSpc>
                <a:spcPct val="90000"/>
              </a:lnSpc>
            </a:pPr>
            <a:r>
              <a:rPr lang="en-US" sz="2100" smtClean="0">
                <a:ea typeface="ＭＳ Ｐゴシック"/>
              </a:rPr>
              <a:t>Large (&gt;1mm) trajectory and factor 2-4 higher losses</a:t>
            </a:r>
          </a:p>
          <a:p>
            <a:pPr lvl="1">
              <a:lnSpc>
                <a:spcPct val="90000"/>
              </a:lnSpc>
            </a:pPr>
            <a:r>
              <a:rPr lang="en-US" sz="2100" smtClean="0">
                <a:ea typeface="ＭＳ Ｐゴシック"/>
              </a:rPr>
              <a:t>Both lines resteered in H and V</a:t>
            </a:r>
          </a:p>
          <a:p>
            <a:pPr lvl="1">
              <a:lnSpc>
                <a:spcPct val="90000"/>
              </a:lnSpc>
            </a:pPr>
            <a:r>
              <a:rPr lang="en-US" sz="2100" smtClean="0">
                <a:ea typeface="ＭＳ Ｐゴシック"/>
              </a:rPr>
              <a:t>Injection oscillations corrected again</a:t>
            </a:r>
          </a:p>
          <a:p>
            <a:pPr lvl="1">
              <a:lnSpc>
                <a:spcPct val="90000"/>
              </a:lnSpc>
            </a:pPr>
            <a:r>
              <a:rPr lang="en-US" sz="2100" smtClean="0">
                <a:ea typeface="ＭＳ Ｐゴシック"/>
              </a:rPr>
              <a:t>4 TCDIs checked for centring (critical H, max D</a:t>
            </a:r>
            <a:r>
              <a:rPr lang="en-US" sz="2100" baseline="-25000" smtClean="0">
                <a:ea typeface="ＭＳ Ｐゴシック"/>
              </a:rPr>
              <a:t>x</a:t>
            </a:r>
            <a:r>
              <a:rPr lang="en-US" sz="2100" smtClean="0">
                <a:ea typeface="ＭＳ Ｐゴシック"/>
              </a:rPr>
              <a:t>/</a:t>
            </a:r>
            <a:r>
              <a:rPr lang="en-US" sz="2100" smtClean="0">
                <a:ea typeface="ＭＳ Ｐゴシック"/>
                <a:sym typeface="Symbol" pitchFamily="18" charset="2"/>
              </a:rPr>
              <a:t></a:t>
            </a:r>
            <a:r>
              <a:rPr lang="en-US" sz="2100" smtClean="0">
                <a:latin typeface="Symbol" pitchFamily="18" charset="2"/>
                <a:ea typeface="ＭＳ Ｐゴシック"/>
              </a:rPr>
              <a:t>b</a:t>
            </a:r>
            <a:r>
              <a:rPr lang="en-US" sz="2100" smtClean="0">
                <a:ea typeface="ＭＳ Ｐゴシック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sz="2100" smtClean="0">
                <a:ea typeface="ＭＳ Ｐゴシック"/>
              </a:rPr>
              <a:t>Total time about 4 h – might need to repeat this process at intervals of a few weeks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/>
                <a:cs typeface="ＭＳ Ｐゴシック"/>
              </a:rPr>
              <a:t>Hopefully no more changes like this</a:t>
            </a:r>
          </a:p>
          <a:p>
            <a:pPr lvl="1">
              <a:lnSpc>
                <a:spcPct val="90000"/>
              </a:lnSpc>
            </a:pPr>
            <a:r>
              <a:rPr lang="en-US" sz="2100" smtClean="0">
                <a:ea typeface="ＭＳ Ｐゴシック"/>
              </a:rPr>
              <a:t>Or keep LHC3 cycle (high intensity, ergo most critical) parameters constant and change the others if possible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/>
                <a:cs typeface="ＭＳ Ｐゴシック"/>
              </a:rPr>
              <a:t>Injecting 150 ns trains of 4 and 8b</a:t>
            </a:r>
          </a:p>
        </p:txBody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4910138"/>
          </a:xfrm>
        </p:spPr>
        <p:txBody>
          <a:bodyPr/>
          <a:lstStyle/>
          <a:p>
            <a:r>
              <a:rPr lang="en-US" sz="2200" smtClean="0">
                <a:ea typeface="ＭＳ Ｐゴシック"/>
                <a:cs typeface="ＭＳ Ｐゴシック"/>
              </a:rPr>
              <a:t>4b injection now operational</a:t>
            </a:r>
          </a:p>
          <a:p>
            <a:pPr lvl="1"/>
            <a:r>
              <a:rPr lang="en-US" sz="2100" smtClean="0">
                <a:ea typeface="ＭＳ Ｐゴシック"/>
              </a:rPr>
              <a:t>SPS extraction kicker synch checked and OK</a:t>
            </a:r>
          </a:p>
          <a:p>
            <a:pPr lvl="1"/>
            <a:r>
              <a:rPr lang="en-US" sz="2100" smtClean="0">
                <a:ea typeface="ＭＳ Ｐゴシック"/>
              </a:rPr>
              <a:t>Problems with LHC BCTs (BPF, readings). Solved.</a:t>
            </a:r>
          </a:p>
          <a:p>
            <a:pPr lvl="1"/>
            <a:r>
              <a:rPr lang="en-US" sz="2100" smtClean="0">
                <a:ea typeface="ＭＳ Ｐゴシック"/>
              </a:rPr>
              <a:t>Losses always below LHC BLM dump levels</a:t>
            </a:r>
          </a:p>
          <a:p>
            <a:pPr lvl="1"/>
            <a:r>
              <a:rPr lang="en-US" sz="2100" smtClean="0">
                <a:ea typeface="ＭＳ Ｐゴシック"/>
              </a:rPr>
              <a:t>Full 52b injection scheme tried several times – low losses on IQC (done with few or no latched) and in LHC</a:t>
            </a:r>
          </a:p>
          <a:p>
            <a:pPr lvl="1"/>
            <a:r>
              <a:rPr lang="en-US" sz="2100" smtClean="0">
                <a:ea typeface="ＭＳ Ｐゴシック"/>
              </a:rPr>
              <a:t>B1 capture losses sorted out (SPS energy mismatch)</a:t>
            </a:r>
          </a:p>
          <a:p>
            <a:r>
              <a:rPr lang="en-US" sz="2200" smtClean="0">
                <a:ea typeface="ＭＳ Ｐゴシック"/>
                <a:cs typeface="ＭＳ Ｐゴシック"/>
              </a:rPr>
              <a:t>8b injection used to fill for beam-beam checks</a:t>
            </a:r>
          </a:p>
          <a:p>
            <a:pPr lvl="1"/>
            <a:r>
              <a:rPr lang="en-US" sz="2100" smtClean="0">
                <a:ea typeface="ＭＳ Ｐゴシック"/>
              </a:rPr>
              <a:t>First injected 4b witness train – cumbersome. Keep??</a:t>
            </a:r>
          </a:p>
          <a:p>
            <a:pPr lvl="1"/>
            <a:r>
              <a:rPr lang="en-US" sz="2100" smtClean="0">
                <a:ea typeface="ＭＳ Ｐゴシック"/>
              </a:rPr>
              <a:t>Otherwise losses etc. looked fine</a:t>
            </a:r>
          </a:p>
          <a:p>
            <a:r>
              <a:rPr lang="en-US" sz="2400" smtClean="0">
                <a:ea typeface="ＭＳ Ｐゴシック"/>
                <a:cs typeface="ＭＳ Ｐゴシック"/>
              </a:rPr>
              <a:t>Dumping of 4b and 8b trains all OK (as expected)</a:t>
            </a:r>
          </a:p>
        </p:txBody>
      </p:sp>
      <p:grpSp>
        <p:nvGrpSpPr>
          <p:cNvPr id="22531" name="Group 6"/>
          <p:cNvGrpSpPr>
            <a:grpSpLocks/>
          </p:cNvGrpSpPr>
          <p:nvPr/>
        </p:nvGrpSpPr>
        <p:grpSpPr bwMode="auto">
          <a:xfrm>
            <a:off x="6019800" y="5257800"/>
            <a:ext cx="3124200" cy="1600200"/>
            <a:chOff x="4320" y="3504"/>
            <a:chExt cx="1152" cy="480"/>
          </a:xfrm>
        </p:grpSpPr>
        <p:pic>
          <p:nvPicPr>
            <p:cNvPr id="22539" name="Picture 4"/>
            <p:cNvPicPr>
              <a:picLocks noChangeAspect="1" noChangeArrowheads="1"/>
            </p:cNvPicPr>
            <p:nvPr/>
          </p:nvPicPr>
          <p:blipFill>
            <a:blip r:embed="rId2"/>
            <a:srcRect l="2089" t="44386" r="72845" b="29527"/>
            <a:stretch>
              <a:fillRect/>
            </a:stretch>
          </p:blipFill>
          <p:spPr bwMode="auto">
            <a:xfrm>
              <a:off x="4320" y="3504"/>
              <a:ext cx="576" cy="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540" name="Picture 5"/>
            <p:cNvPicPr>
              <a:picLocks noChangeAspect="1" noChangeArrowheads="1"/>
            </p:cNvPicPr>
            <p:nvPr/>
          </p:nvPicPr>
          <p:blipFill>
            <a:blip r:embed="rId2"/>
            <a:srcRect l="50131" t="44386" r="24803" b="29527"/>
            <a:stretch>
              <a:fillRect/>
            </a:stretch>
          </p:blipFill>
          <p:spPr bwMode="auto">
            <a:xfrm>
              <a:off x="4896" y="3504"/>
              <a:ext cx="576" cy="48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6172200" y="6427788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B1 28b 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7696200" y="6400800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B2 28b </a:t>
            </a:r>
          </a:p>
        </p:txBody>
      </p:sp>
      <p:grpSp>
        <p:nvGrpSpPr>
          <p:cNvPr id="22534" name="Group 11"/>
          <p:cNvGrpSpPr>
            <a:grpSpLocks/>
          </p:cNvGrpSpPr>
          <p:nvPr/>
        </p:nvGrpSpPr>
        <p:grpSpPr bwMode="auto">
          <a:xfrm>
            <a:off x="0" y="5251450"/>
            <a:ext cx="3124200" cy="1606550"/>
            <a:chOff x="965" y="3600"/>
            <a:chExt cx="1484" cy="624"/>
          </a:xfrm>
        </p:grpSpPr>
        <p:pic>
          <p:nvPicPr>
            <p:cNvPr id="22537" name="Picture 9"/>
            <p:cNvPicPr>
              <a:picLocks noChangeAspect="1" noChangeArrowheads="1"/>
            </p:cNvPicPr>
            <p:nvPr/>
          </p:nvPicPr>
          <p:blipFill>
            <a:blip r:embed="rId3"/>
            <a:srcRect l="2509" t="45044" r="73380" b="29527"/>
            <a:stretch>
              <a:fillRect/>
            </a:stretch>
          </p:blipFill>
          <p:spPr bwMode="auto">
            <a:xfrm>
              <a:off x="965" y="3600"/>
              <a:ext cx="740" cy="624"/>
            </a:xfrm>
            <a:prstGeom prst="rect">
              <a:avLst/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2538" name="Picture 10"/>
            <p:cNvPicPr>
              <a:picLocks noChangeAspect="1" noChangeArrowheads="1"/>
            </p:cNvPicPr>
            <p:nvPr/>
          </p:nvPicPr>
          <p:blipFill>
            <a:blip r:embed="rId3"/>
            <a:srcRect l="2478" t="45044" r="73380" b="29527"/>
            <a:stretch>
              <a:fillRect/>
            </a:stretch>
          </p:blipFill>
          <p:spPr bwMode="auto">
            <a:xfrm>
              <a:off x="1708" y="3600"/>
              <a:ext cx="741" cy="624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2535" name="Text Box 12"/>
          <p:cNvSpPr txBox="1">
            <a:spLocks noChangeArrowheads="1"/>
          </p:cNvSpPr>
          <p:nvPr/>
        </p:nvSpPr>
        <p:spPr bwMode="auto">
          <a:xfrm>
            <a:off x="152400" y="6427788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B1 52b </a:t>
            </a:r>
          </a:p>
        </p:txBody>
      </p:sp>
      <p:sp>
        <p:nvSpPr>
          <p:cNvPr id="22536" name="Text Box 13"/>
          <p:cNvSpPr txBox="1">
            <a:spLocks noChangeArrowheads="1"/>
          </p:cNvSpPr>
          <p:nvPr/>
        </p:nvSpPr>
        <p:spPr bwMode="auto">
          <a:xfrm>
            <a:off x="1676400" y="6400800"/>
            <a:ext cx="795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</a:rPr>
              <a:t>B2 52b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ppt/theme/themeOverride2.xml><?xml version="1.0" encoding="utf-8"?>
<a:themeOverride xmlns:a="http://schemas.openxmlformats.org/drawingml/2006/main">
  <a:clrScheme name="Origin">
    <a:dk1>
      <a:sysClr val="windowText" lastClr="000000"/>
    </a:dk1>
    <a:lt1>
      <a:sysClr val="window" lastClr="FFFFFF"/>
    </a:lt1>
    <a:dk2>
      <a:srgbClr val="464653"/>
    </a:dk2>
    <a:lt2>
      <a:srgbClr val="DDE9EC"/>
    </a:lt2>
    <a:accent1>
      <a:srgbClr val="727CA3"/>
    </a:accent1>
    <a:accent2>
      <a:srgbClr val="9FB8CD"/>
    </a:accent2>
    <a:accent3>
      <a:srgbClr val="D2DA7A"/>
    </a:accent3>
    <a:accent4>
      <a:srgbClr val="FADA7A"/>
    </a:accent4>
    <a:accent5>
      <a:srgbClr val="B88472"/>
    </a:accent5>
    <a:accent6>
      <a:srgbClr val="8E736A"/>
    </a:accent6>
    <a:hlink>
      <a:srgbClr val="B292CA"/>
    </a:hlink>
    <a:folHlink>
      <a:srgbClr val="6B56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937</Words>
  <Application>Microsoft Office PowerPoint</Application>
  <PresentationFormat>On-screen Show (4:3)</PresentationFormat>
  <Paragraphs>160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8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Arial</vt:lpstr>
      <vt:lpstr>ＭＳ Ｐゴシック</vt:lpstr>
      <vt:lpstr>Bookman Old Style</vt:lpstr>
      <vt:lpstr>Wingdings 3</vt:lpstr>
      <vt:lpstr>Wingdings</vt:lpstr>
      <vt:lpstr>Calibri</vt:lpstr>
      <vt:lpstr>Gill Sans MT</vt:lpstr>
      <vt:lpstr>Symbol</vt:lpstr>
      <vt:lpstr>Origin</vt:lpstr>
      <vt:lpstr>Origin</vt:lpstr>
      <vt:lpstr>Origin</vt:lpstr>
      <vt:lpstr>Origin</vt:lpstr>
      <vt:lpstr>Origin</vt:lpstr>
      <vt:lpstr>Origin</vt:lpstr>
      <vt:lpstr>Origin</vt:lpstr>
      <vt:lpstr>Origin</vt:lpstr>
      <vt:lpstr>Injection and protection </vt:lpstr>
      <vt:lpstr>Outline </vt:lpstr>
      <vt:lpstr>TDI/TCLI setup</vt:lpstr>
      <vt:lpstr>TL steering and stability</vt:lpstr>
      <vt:lpstr>Recall: Orbit and Trajectories </vt:lpstr>
      <vt:lpstr>TCDI setup</vt:lpstr>
      <vt:lpstr>TDI/TCDI settings protection level validation</vt:lpstr>
      <vt:lpstr>Change of SPS extraction energy on LHC3</vt:lpstr>
      <vt:lpstr>Injecting 150 ns trains of 4 and 8b</vt:lpstr>
      <vt:lpstr>Injecting 150 ns trains of 4 and 8b</vt:lpstr>
      <vt:lpstr>Issues with protection device settings</vt:lpstr>
      <vt:lpstr>Beam loss margins</vt:lpstr>
      <vt:lpstr>Plans for increasing injected intensity</vt:lpstr>
      <vt:lpstr>Conclusions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Injection, TLs, dump</dc:title>
  <dc:creator>goddard</dc:creator>
  <cp:lastModifiedBy>abconf</cp:lastModifiedBy>
  <cp:revision>94</cp:revision>
  <dcterms:created xsi:type="dcterms:W3CDTF">2010-04-27T08:11:48Z</dcterms:created>
  <dcterms:modified xsi:type="dcterms:W3CDTF">2010-09-14T15:31:33Z</dcterms:modified>
</cp:coreProperties>
</file>