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9" r:id="rId1"/>
  </p:sldMasterIdLst>
  <p:sldIdLst>
    <p:sldId id="262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28" d="100"/>
          <a:sy n="128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949A2CD8-949C-8441-B631-01B249BFDD15}" type="datetimeFigureOut">
              <a:rPr lang="en-US" smtClean="0"/>
              <a:pPr/>
              <a:t>9/16/08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9/16/08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9/16/08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9/16/08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9/16/08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9/16/08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9/16/08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9/16/08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D8-949C-8441-B631-01B249BFDD15}" type="datetimeFigureOut">
              <a:rPr lang="en-US" smtClean="0"/>
              <a:pPr/>
              <a:t>9/16/08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49A2CD8-949C-8441-B631-01B249BFDD15}" type="datetimeFigureOut">
              <a:rPr lang="en-US" smtClean="0"/>
              <a:pPr/>
              <a:t>9/16/08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2B718C7B-A060-7B47-ABFE-B72AA6D3D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3525980"/>
            <a:ext cx="7140388" cy="1270752"/>
          </a:xfrm>
        </p:spPr>
        <p:txBody>
          <a:bodyPr/>
          <a:lstStyle/>
          <a:p>
            <a:r>
              <a:rPr lang="en-US" dirty="0" smtClean="0"/>
              <a:t>Controls for LHC startup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</a:t>
            </a:r>
            <a:r>
              <a:rPr lang="en-US" sz="900" dirty="0" smtClean="0"/>
              <a:t>  Sep</a:t>
            </a:r>
            <a:r>
              <a:rPr lang="en-US" sz="900" dirty="0" smtClean="0"/>
              <a:t>. 2008 </a:t>
            </a:r>
            <a:endParaRPr lang="en-US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150225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chemeClr val="accent1"/>
                </a:solidFill>
              </a:rPr>
              <a:t>Timing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r>
              <a:rPr lang="en-US" sz="1600" dirty="0" smtClean="0"/>
              <a:t>No issues. </a:t>
            </a:r>
            <a:r>
              <a:rPr lang="en-US" sz="1600" dirty="0" smtClean="0"/>
              <a:t>New versions of the LHC gateway RT task, LTIM and CBCM</a:t>
            </a:r>
            <a:r>
              <a:rPr lang="en-US" sz="1600" dirty="0" smtClean="0"/>
              <a:t> </a:t>
            </a:r>
            <a:r>
              <a:rPr lang="en-US" sz="1600" dirty="0" smtClean="0"/>
              <a:t>performed correctly </a:t>
            </a:r>
            <a:r>
              <a:rPr lang="en-US" sz="1600" dirty="0" smtClean="0"/>
              <a:t>without </a:t>
            </a:r>
            <a:r>
              <a:rPr lang="en-US" sz="1600" dirty="0" smtClean="0"/>
              <a:t>any </a:t>
            </a:r>
            <a:r>
              <a:rPr lang="en-US" sz="1600" dirty="0" smtClean="0"/>
              <a:t>problems</a:t>
            </a:r>
          </a:p>
          <a:p>
            <a:r>
              <a:rPr lang="en-US" sz="1600" dirty="0" smtClean="0"/>
              <a:t>XTIM rock solid!</a:t>
            </a:r>
            <a:endParaRPr lang="en-US" sz="16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FFAF03"/>
                </a:solidFill>
              </a:rPr>
              <a:t>Access to equipment - Equipment servers (FESA/CMW)</a:t>
            </a:r>
          </a:p>
          <a:p>
            <a:r>
              <a:rPr lang="en-US" sz="1600" dirty="0" smtClean="0"/>
              <a:t>BT, Collimators, RF OK</a:t>
            </a:r>
          </a:p>
          <a:p>
            <a:r>
              <a:rPr lang="en-US" sz="1600" dirty="0" smtClean="0"/>
              <a:t>BI</a:t>
            </a:r>
          </a:p>
          <a:p>
            <a:pPr lvl="1"/>
            <a:r>
              <a:rPr lang="en-US" sz="1400" dirty="0" smtClean="0"/>
              <a:t>BLM OK</a:t>
            </a:r>
            <a:br>
              <a:rPr lang="en-US" sz="1400" dirty="0" smtClean="0"/>
            </a:br>
            <a:r>
              <a:rPr lang="en-US" sz="1400" dirty="0" smtClean="0"/>
              <a:t>BPM some </a:t>
            </a:r>
            <a:r>
              <a:rPr lang="en-US" sz="1400" dirty="0" err="1" smtClean="0"/>
              <a:t>FEs</a:t>
            </a:r>
            <a:r>
              <a:rPr lang="en-US" sz="1400" dirty="0" smtClean="0"/>
              <a:t> instabilities observed by the concentrator – BI investigates</a:t>
            </a:r>
          </a:p>
          <a:p>
            <a:pPr lvl="1"/>
            <a:r>
              <a:rPr lang="en-US" sz="1400" dirty="0" smtClean="0"/>
              <a:t>O</a:t>
            </a:r>
            <a:r>
              <a:rPr lang="en-US" sz="1400" dirty="0" smtClean="0"/>
              <a:t>bserved BCT, </a:t>
            </a:r>
            <a:r>
              <a:rPr lang="en-US" sz="1400" dirty="0" err="1" smtClean="0"/>
              <a:t>BTVs</a:t>
            </a:r>
            <a:r>
              <a:rPr lang="en-US" sz="1400" dirty="0" smtClean="0"/>
              <a:t>,, BSRT,.. </a:t>
            </a:r>
            <a:r>
              <a:rPr lang="en-US" sz="1400" dirty="0" err="1" smtClean="0"/>
              <a:t>FEs</a:t>
            </a:r>
            <a:r>
              <a:rPr lang="en-US" sz="1400" dirty="0" smtClean="0"/>
              <a:t> accessed by several clients =&gt; degradation of </a:t>
            </a:r>
            <a:r>
              <a:rPr lang="en-US" sz="1400" dirty="0" err="1" smtClean="0"/>
              <a:t>FEs</a:t>
            </a:r>
            <a:endParaRPr lang="en-US" sz="1400" dirty="0" smtClean="0"/>
          </a:p>
          <a:p>
            <a:pPr lvl="2"/>
            <a:r>
              <a:rPr lang="en-US" sz="1200" dirty="0" smtClean="0"/>
              <a:t>Solution with CMW </a:t>
            </a:r>
            <a:r>
              <a:rPr lang="en-US" sz="1200" dirty="0" err="1" smtClean="0"/>
              <a:t>fanout</a:t>
            </a:r>
            <a:r>
              <a:rPr lang="en-US" sz="1200" dirty="0" smtClean="0"/>
              <a:t> GW (one </a:t>
            </a:r>
            <a:r>
              <a:rPr lang="en-US" sz="1200" dirty="0" err="1" smtClean="0"/>
              <a:t>cliet</a:t>
            </a:r>
            <a:r>
              <a:rPr lang="en-US" sz="1200" dirty="0" smtClean="0"/>
              <a:t> access the FE) is being investigated - deployed </a:t>
            </a:r>
            <a:r>
              <a:rPr lang="en-US" sz="1200" dirty="0" err="1" smtClean="0"/>
              <a:t>asap</a:t>
            </a:r>
            <a:r>
              <a:rPr lang="en-US" sz="1200" dirty="0" smtClean="0"/>
              <a:t> </a:t>
            </a:r>
          </a:p>
          <a:p>
            <a:r>
              <a:rPr lang="en-US" sz="1600" dirty="0" smtClean="0"/>
              <a:t>PO stable</a:t>
            </a:r>
            <a:endParaRPr lang="en-US" sz="1800" dirty="0" smtClean="0"/>
          </a:p>
          <a:p>
            <a:pPr lvl="1"/>
            <a:r>
              <a:rPr lang="en-US" sz="1600" dirty="0" smtClean="0"/>
              <a:t>New CMW release today to correct  rare </a:t>
            </a:r>
            <a:r>
              <a:rPr lang="en-US" sz="1600" dirty="0" smtClean="0"/>
              <a:t>bug (asynchronous CMW </a:t>
            </a:r>
            <a:r>
              <a:rPr lang="en-US" sz="1600" dirty="0" smtClean="0"/>
              <a:t>commands) causing crashes</a:t>
            </a:r>
          </a:p>
          <a:p>
            <a:endParaRPr lang="en-US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</a:t>
            </a:r>
            <a:r>
              <a:rPr lang="en-US" sz="900" dirty="0" smtClean="0"/>
              <a:t>  Sep</a:t>
            </a:r>
            <a:r>
              <a:rPr lang="en-US" sz="900" dirty="0" smtClean="0"/>
              <a:t>. 2008 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52400"/>
            <a:ext cx="8226425" cy="66822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FFAF03"/>
                </a:solidFill>
              </a:rPr>
              <a:t>Logging </a:t>
            </a:r>
          </a:p>
          <a:p>
            <a:r>
              <a:rPr lang="en-US" sz="1400" dirty="0" smtClean="0"/>
              <a:t>Full logging on all systems applied =&gt; No data loss, no issues observed</a:t>
            </a:r>
          </a:p>
          <a:p>
            <a:pPr lvl="1"/>
            <a:r>
              <a:rPr lang="en-US" sz="1200" dirty="0" smtClean="0"/>
              <a:t>General logging</a:t>
            </a:r>
          </a:p>
          <a:p>
            <a:pPr lvl="1"/>
            <a:r>
              <a:rPr lang="en-US" sz="1200" dirty="0" smtClean="0"/>
              <a:t>LHC Collimators</a:t>
            </a:r>
            <a:endParaRPr lang="en-US" sz="1200" dirty="0" smtClean="0"/>
          </a:p>
          <a:p>
            <a:pPr lvl="1"/>
            <a:r>
              <a:rPr lang="en-US" sz="1200" dirty="0" smtClean="0"/>
              <a:t>BPM </a:t>
            </a:r>
            <a:r>
              <a:rPr lang="en-US" sz="1200" dirty="0" smtClean="0"/>
              <a:t>logging</a:t>
            </a:r>
          </a:p>
          <a:p>
            <a:pPr lvl="1"/>
            <a:r>
              <a:rPr lang="en-US" sz="1200" dirty="0" smtClean="0"/>
              <a:t>BLM logging</a:t>
            </a:r>
          </a:p>
          <a:p>
            <a:pPr lvl="1"/>
            <a:r>
              <a:rPr lang="en-US" sz="1200" dirty="0" err="1" smtClean="0"/>
              <a:t>FGCs</a:t>
            </a:r>
            <a:r>
              <a:rPr lang="en-US" sz="1200" dirty="0" smtClean="0"/>
              <a:t> – 0.5Hz fixed rate + on change</a:t>
            </a:r>
            <a:endParaRPr lang="en-US" sz="1200" dirty="0" smtClean="0"/>
          </a:p>
          <a:p>
            <a:pPr>
              <a:buNone/>
            </a:pPr>
            <a:r>
              <a:rPr lang="en-US" sz="1800" b="1" dirty="0" smtClean="0">
                <a:solidFill>
                  <a:srgbClr val="FFAF03"/>
                </a:solidFill>
              </a:rPr>
              <a:t>Database </a:t>
            </a:r>
            <a:endParaRPr lang="en-US" sz="1200" dirty="0" smtClean="0"/>
          </a:p>
          <a:p>
            <a:pPr lvl="1"/>
            <a:r>
              <a:rPr lang="en-US" sz="1200" dirty="0" smtClean="0"/>
              <a:t>Timber was </a:t>
            </a:r>
            <a:r>
              <a:rPr lang="en-US" sz="1200" dirty="0" smtClean="0"/>
              <a:t>used </a:t>
            </a:r>
            <a:r>
              <a:rPr lang="en-US" sz="1200" dirty="0" smtClean="0"/>
              <a:t>extensively =&gt; </a:t>
            </a:r>
            <a:r>
              <a:rPr lang="en-US" sz="1200" dirty="0" smtClean="0"/>
              <a:t>lots of </a:t>
            </a:r>
            <a:r>
              <a:rPr lang="en-US" sz="1200" dirty="0" smtClean="0"/>
              <a:t>queries =&gt; high </a:t>
            </a:r>
            <a:r>
              <a:rPr lang="en-US" sz="1200" dirty="0" smtClean="0"/>
              <a:t>CPU usage </a:t>
            </a:r>
            <a:endParaRPr lang="en-US" sz="1200" dirty="0" smtClean="0"/>
          </a:p>
          <a:p>
            <a:pPr lvl="2"/>
            <a:r>
              <a:rPr lang="en-US" sz="1200" dirty="0" smtClean="0"/>
              <a:t>I</a:t>
            </a:r>
            <a:r>
              <a:rPr lang="en-US" sz="1200" dirty="0" smtClean="0"/>
              <a:t>nvestigating </a:t>
            </a:r>
            <a:r>
              <a:rPr lang="en-US" sz="1200" dirty="0" smtClean="0"/>
              <a:t>solutions to spread the system load over all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/>
              <a:t>of </a:t>
            </a:r>
            <a:r>
              <a:rPr lang="en-US" sz="1200" dirty="0" smtClean="0"/>
              <a:t>the hardware resources in the </a:t>
            </a:r>
            <a:r>
              <a:rPr lang="en-US" sz="1200" dirty="0" smtClean="0"/>
              <a:t>cluster</a:t>
            </a:r>
            <a:endParaRPr lang="en-US" dirty="0" smtClean="0"/>
          </a:p>
          <a:p>
            <a:pPr>
              <a:buNone/>
            </a:pPr>
            <a:r>
              <a:rPr lang="en-US" sz="1800" b="1" dirty="0" smtClean="0">
                <a:solidFill>
                  <a:srgbClr val="FFAF03"/>
                </a:solidFill>
              </a:rPr>
              <a:t>RBAC settings</a:t>
            </a:r>
          </a:p>
          <a:p>
            <a:r>
              <a:rPr lang="en-US" sz="1400" dirty="0" smtClean="0"/>
              <a:t>RBAC-policy = lenient</a:t>
            </a:r>
          </a:p>
          <a:p>
            <a:r>
              <a:rPr lang="en-US" sz="1400" dirty="0" smtClean="0"/>
              <a:t>RBAC behaved correctly during the test</a:t>
            </a:r>
          </a:p>
          <a:p>
            <a:pPr lvl="1"/>
            <a:r>
              <a:rPr lang="en-US" sz="1200" dirty="0" smtClean="0"/>
              <a:t>Last minute OP decision to use “Public” Consoles in the center of LHC bay for LHC Operations =&gt;  had to be quickly authorized for operations</a:t>
            </a:r>
          </a:p>
          <a:p>
            <a:r>
              <a:rPr lang="en-US" sz="1400" dirty="0" smtClean="0"/>
              <a:t>Plan to move to stricter policy </a:t>
            </a:r>
            <a:r>
              <a:rPr lang="en-US" sz="1400" dirty="0" smtClean="0"/>
              <a:t>soon for PO and BI</a:t>
            </a:r>
          </a:p>
          <a:p>
            <a:pPr lvl="1"/>
            <a:r>
              <a:rPr lang="en-US" sz="1200" dirty="0" smtClean="0"/>
              <a:t>Property protected : token needed and rule is checked</a:t>
            </a:r>
            <a:endParaRPr lang="en-US" sz="1200" dirty="0" smtClean="0"/>
          </a:p>
          <a:p>
            <a:pPr lvl="1"/>
            <a:r>
              <a:rPr lang="en-US" sz="1200" dirty="0" smtClean="0"/>
              <a:t>Property </a:t>
            </a:r>
            <a:r>
              <a:rPr lang="en-US" sz="1200" dirty="0" smtClean="0"/>
              <a:t>not protected : grant and no token needed</a:t>
            </a:r>
          </a:p>
          <a:p>
            <a:pPr>
              <a:buNone/>
            </a:pPr>
            <a:endParaRPr lang="en-US" sz="1400" dirty="0" smtClean="0"/>
          </a:p>
        </p:txBody>
      </p:sp>
      <p:pic>
        <p:nvPicPr>
          <p:cNvPr id="7" name="Picture 6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2286000"/>
            <a:ext cx="1723160" cy="15240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</a:t>
            </a:r>
            <a:r>
              <a:rPr lang="en-US" sz="900" dirty="0" smtClean="0"/>
              <a:t>  Sep</a:t>
            </a:r>
            <a:r>
              <a:rPr lang="en-US" sz="900" dirty="0" smtClean="0"/>
              <a:t>. 2008 </a:t>
            </a:r>
            <a:endParaRPr lang="en-US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000"/>
            <a:ext cx="76962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>
                <a:solidFill>
                  <a:srgbClr val="FFAF03"/>
                </a:solidFill>
              </a:rPr>
              <a:t>Looking into ….</a:t>
            </a:r>
          </a:p>
          <a:p>
            <a:r>
              <a:rPr lang="en-US" sz="1600" dirty="0" smtClean="0"/>
              <a:t>High load on consoles – CCM visual indicator to be implemented </a:t>
            </a:r>
          </a:p>
          <a:p>
            <a:r>
              <a:rPr lang="en-US" sz="1600" dirty="0" smtClean="0"/>
              <a:t>Certain GUI applications take a lot of resources – being investigated</a:t>
            </a:r>
          </a:p>
          <a:p>
            <a:r>
              <a:rPr lang="en-US" sz="1600" dirty="0" smtClean="0"/>
              <a:t>JMS service </a:t>
            </a:r>
            <a:r>
              <a:rPr lang="en-US" sz="1600" dirty="0" smtClean="0"/>
              <a:t>does not handle well misbehaving clients – exponential backup will be implemented in JAPC</a:t>
            </a:r>
          </a:p>
          <a:p>
            <a:r>
              <a:rPr lang="en-US" sz="1600" dirty="0" smtClean="0"/>
              <a:t>FESA/CMW consolidation continues – less critical bugs are being addressed</a:t>
            </a:r>
          </a:p>
          <a:p>
            <a:r>
              <a:rPr lang="en-US" sz="1600" dirty="0" smtClean="0"/>
              <a:t>RBAC</a:t>
            </a:r>
          </a:p>
          <a:p>
            <a:pPr lvl="1"/>
            <a:r>
              <a:rPr lang="en-US" sz="1400" dirty="0" smtClean="0"/>
              <a:t>automatic renewal of token will be implemented</a:t>
            </a:r>
          </a:p>
          <a:p>
            <a:pPr lvl="1"/>
            <a:r>
              <a:rPr lang="en-US" sz="1400" dirty="0" smtClean="0"/>
              <a:t>Improvements on the A1 role picker component</a:t>
            </a:r>
          </a:p>
          <a:p>
            <a:r>
              <a:rPr lang="en-US" sz="1600" dirty="0" smtClean="0"/>
              <a:t>OASIS</a:t>
            </a:r>
          </a:p>
          <a:p>
            <a:pPr lvl="1"/>
            <a:r>
              <a:rPr lang="en-US" sz="1400" dirty="0" smtClean="0"/>
              <a:t>Signal configuration – commissioning support of the system</a:t>
            </a:r>
          </a:p>
          <a:p>
            <a:r>
              <a:rPr lang="en-US" sz="1600" dirty="0" smtClean="0"/>
              <a:t>Logging</a:t>
            </a:r>
          </a:p>
          <a:p>
            <a:pPr lvl="1"/>
            <a:r>
              <a:rPr lang="en-US" sz="1400" dirty="0" smtClean="0"/>
              <a:t>New requests for logging is being processed (BI, RF, ..)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</a:t>
            </a:r>
            <a:r>
              <a:rPr lang="en-US" sz="900" dirty="0" smtClean="0"/>
              <a:t>  Sep</a:t>
            </a:r>
            <a:r>
              <a:rPr lang="en-US" sz="900" dirty="0" smtClean="0"/>
              <a:t>. 2008 </a:t>
            </a:r>
            <a:endParaRPr lang="en-US" sz="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24000"/>
            <a:ext cx="7924801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Stable </a:t>
            </a:r>
            <a:r>
              <a:rPr lang="en-US" dirty="0" smtClean="0"/>
              <a:t>performance </a:t>
            </a:r>
            <a:r>
              <a:rPr lang="en-US" dirty="0" smtClean="0"/>
              <a:t>of the </a:t>
            </a:r>
            <a:r>
              <a:rPr lang="en-US" dirty="0" smtClean="0"/>
              <a:t>Controls </a:t>
            </a:r>
            <a:r>
              <a:rPr lang="en-US" dirty="0" smtClean="0"/>
              <a:t>Infrastructure,</a:t>
            </a:r>
            <a:br>
              <a:rPr lang="en-US" dirty="0" smtClean="0"/>
            </a:br>
            <a:r>
              <a:rPr lang="en-US" dirty="0" smtClean="0"/>
              <a:t>no </a:t>
            </a:r>
            <a:r>
              <a:rPr lang="en-US" dirty="0" smtClean="0"/>
              <a:t>issues on Timing, Logging, Databases, RBAC, </a:t>
            </a:r>
            <a:br>
              <a:rPr lang="en-US" dirty="0" smtClean="0"/>
            </a:br>
            <a:r>
              <a:rPr lang="en-US" dirty="0" smtClean="0"/>
              <a:t>FESA</a:t>
            </a:r>
            <a:r>
              <a:rPr lang="en-US" dirty="0" smtClean="0"/>
              <a:t>/CMW </a:t>
            </a:r>
            <a:r>
              <a:rPr lang="en-US" dirty="0" smtClean="0"/>
              <a:t>servers, ..</a:t>
            </a:r>
          </a:p>
          <a:p>
            <a:r>
              <a:rPr lang="en-US" dirty="0" smtClean="0"/>
              <a:t>Controls</a:t>
            </a:r>
            <a:r>
              <a:rPr lang="en-US" dirty="0" smtClean="0"/>
              <a:t> successfully supported </a:t>
            </a:r>
            <a:r>
              <a:rPr lang="en-US" dirty="0" smtClean="0"/>
              <a:t>the LHC startup 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6603831"/>
            <a:ext cx="4095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E. Hatziangeli</a:t>
            </a:r>
            <a:r>
              <a:rPr lang="en-US" sz="900" dirty="0" smtClean="0"/>
              <a:t>  Sep</a:t>
            </a:r>
            <a:r>
              <a:rPr lang="en-US" sz="900" dirty="0" smtClean="0"/>
              <a:t>. 2008 </a:t>
            </a:r>
            <a:endParaRPr lang="en-US" sz="9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524</TotalTime>
  <Words>408</Words>
  <Application>Microsoft Macintosh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Twilight</vt:lpstr>
      <vt:lpstr>Slide 1</vt:lpstr>
      <vt:lpstr>Slide 2</vt:lpstr>
      <vt:lpstr>Slide 3</vt:lpstr>
      <vt:lpstr>Slide 4</vt:lpstr>
      <vt:lpstr>Summary</vt:lpstr>
    </vt:vector>
  </TitlesOfParts>
  <Company>CERN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Controls Issues</dc:title>
  <dc:creator>Eugenia Hatziangeli</dc:creator>
  <cp:lastModifiedBy>Eugenia Hatziangeli</cp:lastModifiedBy>
  <cp:revision>30</cp:revision>
  <dcterms:created xsi:type="dcterms:W3CDTF">2008-09-16T08:11:01Z</dcterms:created>
  <dcterms:modified xsi:type="dcterms:W3CDTF">2008-09-16T10:26:57Z</dcterms:modified>
</cp:coreProperties>
</file>