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D51C-5958-4BC7-8490-3B4D61607F70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22CA-44E7-4FFA-9FD9-5B3A601C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22CA-44E7-4FFA-9FD9-5B3A601C76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8E7E-F64E-4156-973D-F50603F4D58B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DC8E-BCF5-4FFB-ACC3-3B1B855E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1</a:t>
            </a:r>
            <a:r>
              <a:rPr lang="en-US" sz="6000" baseline="30000" dirty="0" smtClean="0"/>
              <a:t>st</a:t>
            </a:r>
            <a:r>
              <a:rPr lang="en-US" sz="6000" dirty="0" smtClean="0"/>
              <a:t>-turn dispersion </a:t>
            </a:r>
            <a:br>
              <a:rPr lang="en-US" sz="6000" dirty="0" smtClean="0"/>
            </a:br>
            <a:r>
              <a:rPr lang="en-US" sz="6000" dirty="0" smtClean="0"/>
              <a:t>of beam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data taken by </a:t>
            </a:r>
            <a:r>
              <a:rPr lang="en-US" sz="3600" dirty="0" err="1" smtClean="0"/>
              <a:t>Jörg</a:t>
            </a:r>
            <a:r>
              <a:rPr lang="en-US" sz="3600" dirty="0" smtClean="0"/>
              <a:t> et al</a:t>
            </a:r>
            <a:br>
              <a:rPr lang="en-US" sz="3600" dirty="0" smtClean="0"/>
            </a:br>
            <a:r>
              <a:rPr lang="en-US" sz="3600" dirty="0" smtClean="0"/>
              <a:t>on 10 September ~16:30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85344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Frank Zimmermann</a:t>
            </a:r>
          </a:p>
          <a:p>
            <a:r>
              <a:rPr lang="en-US" sz="2400" dirty="0" smtClean="0"/>
              <a:t>Mike’s 14:00 meeting, 16.09.2008</a:t>
            </a:r>
          </a:p>
          <a:p>
            <a:endParaRPr lang="en-US" sz="2400" dirty="0"/>
          </a:p>
          <a:p>
            <a:r>
              <a:rPr lang="en-US" sz="2400" dirty="0" smtClean="0"/>
              <a:t>Thanks to </a:t>
            </a:r>
            <a:r>
              <a:rPr lang="en-US" sz="2400" dirty="0" err="1" smtClean="0"/>
              <a:t>Masamitsu</a:t>
            </a:r>
            <a:r>
              <a:rPr lang="en-US" sz="2400" dirty="0" smtClean="0"/>
              <a:t> </a:t>
            </a:r>
            <a:r>
              <a:rPr lang="en-US" sz="2400" dirty="0" err="1" smtClean="0"/>
              <a:t>Aiba</a:t>
            </a:r>
            <a:r>
              <a:rPr lang="en-US" sz="2400" dirty="0" smtClean="0"/>
              <a:t>, </a:t>
            </a:r>
            <a:r>
              <a:rPr lang="en-US" sz="2400" dirty="0" err="1" smtClean="0"/>
              <a:t>Kajetan</a:t>
            </a:r>
            <a:r>
              <a:rPr lang="en-US" sz="2400" dirty="0" smtClean="0"/>
              <a:t> </a:t>
            </a:r>
            <a:r>
              <a:rPr lang="en-US" sz="2400" dirty="0" err="1" smtClean="0"/>
              <a:t>Fuchsberger</a:t>
            </a:r>
            <a:r>
              <a:rPr lang="en-US" sz="2400" dirty="0" smtClean="0"/>
              <a:t>, Massimo </a:t>
            </a:r>
            <a:r>
              <a:rPr lang="en-US" sz="2400" dirty="0" err="1" smtClean="0"/>
              <a:t>Giovannozzi</a:t>
            </a:r>
            <a:r>
              <a:rPr lang="en-US" sz="2400" dirty="0" smtClean="0"/>
              <a:t>, Mike Lamont, Rogelio Tomas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b2b-ir3-qtl4lr3-medium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63000" cy="5878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903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 around IR3,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QTL4 LR3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b2b-ir3-qtl4lr3-detailed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405157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03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Arial" pitchFamily="34" charset="0"/>
                <a:ea typeface="Calibri" charset="0"/>
                <a:cs typeface="Times New Roman" pitchFamily="18" charset="0"/>
              </a:rPr>
              <a:t>loser view of IR3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QTL4 LR3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b2b-ir3-detailed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4769944" cy="3124200"/>
          </a:xfrm>
          <a:prstGeom prst="rect">
            <a:avLst/>
          </a:prstGeom>
        </p:spPr>
      </p:pic>
      <p:pic>
        <p:nvPicPr>
          <p:cNvPr id="5" name="Picture 4" descr="dispb2b-ir3-qtl4lr3-detailed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7089" y="533400"/>
            <a:ext cx="4656912" cy="3124200"/>
          </a:xfrm>
          <a:prstGeom prst="rect">
            <a:avLst/>
          </a:prstGeom>
        </p:spPr>
      </p:pic>
      <p:pic>
        <p:nvPicPr>
          <p:cNvPr id="7" name="Picture 6" descr="dispb2b-ir3-mediumz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3721"/>
            <a:ext cx="4800600" cy="3144279"/>
          </a:xfrm>
          <a:prstGeom prst="rect">
            <a:avLst/>
          </a:prstGeom>
        </p:spPr>
      </p:pic>
      <p:pic>
        <p:nvPicPr>
          <p:cNvPr id="6" name="Picture 5" descr="dispb2b-ir3-qtl4lr3-mediumzo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3637403"/>
            <a:ext cx="4800600" cy="3220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0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</a:rPr>
              <a:t>ominal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088" y="0"/>
            <a:ext cx="42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model w QT4 LR3 inverted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iscussion over the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Massimo+Mike</a:t>
            </a:r>
            <a:r>
              <a:rPr lang="en-US" dirty="0" smtClean="0"/>
              <a:t>: QT4 was checked and double checked, even with Hall probes; must be OK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Rogelio+Kajetan+Masamitsu</a:t>
            </a:r>
            <a:r>
              <a:rPr lang="en-US" dirty="0" smtClean="0"/>
              <a:t>: not clear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/>
              <a:t>b</a:t>
            </a:r>
            <a:r>
              <a:rPr lang="en-US" i="1" dirty="0" smtClean="0"/>
              <a:t>ack to the drawing board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 smtClean="0"/>
              <a:t>try </a:t>
            </a:r>
            <a:r>
              <a:rPr lang="en-US" i="1" dirty="0" err="1" smtClean="0"/>
              <a:t>quadrupoles</a:t>
            </a:r>
            <a:r>
              <a:rPr lang="en-US" i="1" dirty="0" smtClean="0"/>
              <a:t> with similar effect as QT4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b2b-ir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9" y="0"/>
            <a:ext cx="8745905" cy="5867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03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 around IR3,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QTL8 LR3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b2b-ir3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4" y="0"/>
            <a:ext cx="8745906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03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 around IR3,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QTL10 LR3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b2b-ir3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077200" cy="5418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03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 around IR3,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QTL8+10 LR3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474325">
            <a:off x="473792" y="346749"/>
            <a:ext cx="2395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Brush Script MT" pitchFamily="66" charset="0"/>
              </a:rPr>
              <a:t>b</a:t>
            </a:r>
            <a:r>
              <a:rPr lang="en-US" sz="8800" dirty="0" smtClean="0">
                <a:solidFill>
                  <a:srgbClr val="FF0000"/>
                </a:solidFill>
                <a:latin typeface="Brush Script MT" pitchFamily="66" charset="0"/>
              </a:rPr>
              <a:t>ingo!</a:t>
            </a:r>
            <a:endParaRPr lang="en-US" sz="88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b2b-ir3-detailed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4769944" cy="3124200"/>
          </a:xfrm>
          <a:prstGeom prst="rect">
            <a:avLst/>
          </a:prstGeom>
        </p:spPr>
      </p:pic>
      <p:pic>
        <p:nvPicPr>
          <p:cNvPr id="7" name="Picture 6" descr="dispb2b-ir3-medium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3721"/>
            <a:ext cx="4800600" cy="3144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0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</a:rPr>
              <a:t>ominal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088" y="0"/>
            <a:ext cx="392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model w QT8+10 LR3 inv.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dispb2b-ir3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7088" y="3733800"/>
            <a:ext cx="4656911" cy="3124200"/>
          </a:xfrm>
          <a:prstGeom prst="rect">
            <a:avLst/>
          </a:prstGeom>
        </p:spPr>
      </p:pic>
      <p:pic>
        <p:nvPicPr>
          <p:cNvPr id="11" name="Picture 10" descr="dispb2b-ir3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609600"/>
            <a:ext cx="4572000" cy="306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pb2b-ir3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632324" cy="579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903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dispersion around IR3, 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ith QTL8+10 L3 inverted,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fter taking out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of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447800"/>
            <a:ext cx="1760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QTL8+10 R3</a:t>
            </a: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re very weak</a:t>
            </a: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nd their </a:t>
            </a:r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olarity hardly</a:t>
            </a: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ffects the result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b2b-ir3-detailed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4769944" cy="3124200"/>
          </a:xfrm>
          <a:prstGeom prst="rect">
            <a:avLst/>
          </a:prstGeom>
        </p:spPr>
      </p:pic>
      <p:pic>
        <p:nvPicPr>
          <p:cNvPr id="7" name="Picture 6" descr="dispb2b-ir3-medium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3721"/>
            <a:ext cx="4800600" cy="3144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0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</a:rPr>
              <a:t>ominal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088" y="0"/>
            <a:ext cx="372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model w QT8+10 L3 inv.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dispb2b-ir3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4834" y="533400"/>
            <a:ext cx="4799166" cy="3219635"/>
          </a:xfrm>
          <a:prstGeom prst="rect">
            <a:avLst/>
          </a:prstGeom>
        </p:spPr>
      </p:pic>
      <p:pic>
        <p:nvPicPr>
          <p:cNvPr id="10" name="Picture 9" descr="dispb2b-ir3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7088" y="3733800"/>
            <a:ext cx="465691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pb2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381000"/>
            <a:ext cx="8035340" cy="5516563"/>
          </a:xfr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757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equal to zero within the noise of this measurement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0"/>
            <a:ext cx="402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model w QT8+10 LR3 inv..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088" y="0"/>
            <a:ext cx="372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model w QT8+10 L3 inv.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dispb2b-ir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088" y="3733800"/>
            <a:ext cx="4656912" cy="3124200"/>
          </a:xfrm>
          <a:prstGeom prst="rect">
            <a:avLst/>
          </a:prstGeom>
        </p:spPr>
      </p:pic>
      <p:pic>
        <p:nvPicPr>
          <p:cNvPr id="11" name="Picture 10" descr="dispb2b-ir3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656911" cy="3124200"/>
          </a:xfrm>
          <a:prstGeom prst="rect">
            <a:avLst/>
          </a:prstGeom>
        </p:spPr>
      </p:pic>
      <p:pic>
        <p:nvPicPr>
          <p:cNvPr id="12" name="Picture 11" descr="dispb2b-ir3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3400"/>
            <a:ext cx="4685583" cy="3143435"/>
          </a:xfrm>
          <a:prstGeom prst="rect">
            <a:avLst/>
          </a:prstGeom>
        </p:spPr>
      </p:pic>
      <p:pic>
        <p:nvPicPr>
          <p:cNvPr id="13" name="Picture 12" descr="dispb2b-ir3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4834" y="533400"/>
            <a:ext cx="4799166" cy="321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4525963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ttempt to extract “ring dispersion” by taking out incoming oscillation; this type of “measured” ring dispersion changes with underlying model</a:t>
            </a:r>
          </a:p>
          <a:p>
            <a:r>
              <a:rPr lang="en-US" dirty="0" smtClean="0"/>
              <a:t>measurement with circulating model should be better</a:t>
            </a:r>
          </a:p>
          <a:p>
            <a:r>
              <a:rPr lang="en-US" dirty="0"/>
              <a:t>d</a:t>
            </a:r>
            <a:r>
              <a:rPr lang="en-US" dirty="0" smtClean="0"/>
              <a:t>ispersion shows only two regions where errors may be present: IR3 and perhaps IR6</a:t>
            </a:r>
          </a:p>
          <a:p>
            <a:r>
              <a:rPr lang="en-US" dirty="0" smtClean="0"/>
              <a:t>dispersion is very sensitive to polarity errors in  the IR3 region</a:t>
            </a:r>
          </a:p>
          <a:p>
            <a:r>
              <a:rPr lang="en-US" b="1" dirty="0" smtClean="0"/>
              <a:t>QTL8+QTL10 L3 (+R3)  may have wrong polarity</a:t>
            </a:r>
          </a:p>
          <a:p>
            <a:r>
              <a:rPr lang="en-US" b="1" dirty="0" smtClean="0"/>
              <a:t>BPM data and optics are remarkably precise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pb2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458248" cy="5821363"/>
          </a:xfr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8682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arge incoming dispersion oscillation with 1-2 m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b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62" y="1"/>
            <a:ext cx="8525137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903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“ring dispersion”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after</a:t>
            </a: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taking out incoming oscillation by fitting over first 10 km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1430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ea typeface="Calibri" charset="0"/>
                <a:cs typeface="Times New Roman" pitchFamily="18" charset="0"/>
              </a:rPr>
              <a:t>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verall dispersion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looks pretty good;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ea typeface="Calibri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Calibri" charset="0"/>
                <a:cs typeface="Times New Roman" pitchFamily="18" charset="0"/>
              </a:rPr>
              <a:t>ather beautiful in all LSS’s except LSS2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8288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IR6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3716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IR3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114800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</a:t>
            </a:r>
            <a:r>
              <a:rPr lang="en-US" b="1" dirty="0" smtClean="0"/>
              <a:t>all </a:t>
            </a:r>
            <a:r>
              <a:rPr lang="en-US" dirty="0" smtClean="0"/>
              <a:t>problem?!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419600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problem?!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903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zoomed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view of dispersion around IR6, taking out the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observed in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dispb2b-ir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8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03893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Calibri" charset="0"/>
                <a:cs typeface="Times New Roman" pitchFamily="18" charset="0"/>
              </a:rPr>
              <a:t>further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zoom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of dispersion around IR6, taking out the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observed in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dispb2b-ir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89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447800"/>
            <a:ext cx="224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ome deviation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lready seen before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he IR center?!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903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zoomed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view of dispersion around IR3, taking out the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observed in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dispb2b-ir3-medium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8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b2b-ir3-detailed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5989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903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urther zoom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of dispersion around IR3, taking out the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dispersion mismatch observed in</a:t>
            </a:r>
            <a:r>
              <a:rPr lang="en-US" sz="28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aseline="0" dirty="0" smtClean="0">
                <a:latin typeface="Arial" pitchFamily="34" charset="0"/>
                <a:cs typeface="Times New Roman" pitchFamily="18" charset="0"/>
              </a:rPr>
              <a:t>preceding 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47800"/>
            <a:ext cx="224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ome deviation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lready seen before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he IR center?!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rial and error studies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5997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effect of a wrong polarity for various</a:t>
            </a:r>
          </a:p>
          <a:p>
            <a:r>
              <a:rPr lang="en-US" sz="3200" dirty="0" err="1" smtClean="0"/>
              <a:t>quadrupoles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quadrupole</a:t>
            </a:r>
            <a:r>
              <a:rPr lang="en-US" sz="3200" dirty="0" smtClean="0"/>
              <a:t> combinations </a:t>
            </a:r>
          </a:p>
          <a:p>
            <a:r>
              <a:rPr lang="en-US" sz="3200" dirty="0" smtClean="0"/>
              <a:t>in IR3 and IR6:</a:t>
            </a:r>
          </a:p>
          <a:p>
            <a:endParaRPr lang="en-US" sz="3200" dirty="0" smtClean="0"/>
          </a:p>
          <a:p>
            <a:pPr marL="406400"/>
            <a:r>
              <a:rPr lang="en-US" sz="3200" dirty="0" smtClean="0"/>
              <a:t>QTL11LR3, QTL11R3, odd QTLs (7,9,11) LR3, </a:t>
            </a:r>
          </a:p>
          <a:p>
            <a:pPr marL="406400"/>
            <a:r>
              <a:rPr lang="en-US" sz="3200" dirty="0" smtClean="0"/>
              <a:t>odd QTLs L3, odd QTLs L3+QT13,  </a:t>
            </a:r>
          </a:p>
          <a:p>
            <a:pPr marL="406400"/>
            <a:r>
              <a:rPr lang="en-US" sz="3200" dirty="0" smtClean="0"/>
              <a:t>QTL11R3+QT9L3, QTL11R3+QT13R3, QTL11LR6, </a:t>
            </a:r>
          </a:p>
          <a:p>
            <a:pPr marL="406400"/>
            <a:r>
              <a:rPr lang="en-US" sz="3200" dirty="0" smtClean="0"/>
              <a:t>Q6LR3, Q6L3, QT5LR3, QT5R3, QT5L3, </a:t>
            </a:r>
          </a:p>
          <a:p>
            <a:pPr marL="406400"/>
            <a:r>
              <a:rPr lang="en-US" sz="3200" dirty="0" smtClean="0"/>
              <a:t>QT4LR3, QT4LR3+QTL11L3, QT4LR3+QTL9L3</a:t>
            </a:r>
          </a:p>
          <a:p>
            <a:pPr marL="406400"/>
            <a:r>
              <a:rPr lang="en-US" sz="3200" dirty="0" smtClean="0"/>
              <a:t>QT4R3, QTL5L3, QTL5R3, QTL5LR3,…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514</Words>
  <Application>Microsoft Office PowerPoint</Application>
  <PresentationFormat>On-screen Show (4:3)</PresentationFormat>
  <Paragraphs>97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1st-turn dispersion  of beam 2  data taken by Jörg et al on 10 September ~16:30</vt:lpstr>
      <vt:lpstr>Slide 2</vt:lpstr>
      <vt:lpstr>Slide 3</vt:lpstr>
      <vt:lpstr>Slide 4</vt:lpstr>
      <vt:lpstr>Slide 5</vt:lpstr>
      <vt:lpstr>Slide 6</vt:lpstr>
      <vt:lpstr>Slide 7</vt:lpstr>
      <vt:lpstr>Slide 8</vt:lpstr>
      <vt:lpstr>trial and error studies</vt:lpstr>
      <vt:lpstr>Slide 10</vt:lpstr>
      <vt:lpstr>Slide 11</vt:lpstr>
      <vt:lpstr>Slide 12</vt:lpstr>
      <vt:lpstr>discussion over the weekend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the 1st-turn dispersion of beam 2  data taken by Jorg et al on 10 September  ~16:30</dc:title>
  <dc:creator>frankz</dc:creator>
  <cp:lastModifiedBy>Lamont</cp:lastModifiedBy>
  <cp:revision>19</cp:revision>
  <dcterms:created xsi:type="dcterms:W3CDTF">2008-09-16T07:09:18Z</dcterms:created>
  <dcterms:modified xsi:type="dcterms:W3CDTF">2008-09-23T14:48:40Z</dcterms:modified>
</cp:coreProperties>
</file>