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1"/>
    <p:sldMasterId id="2147483675" r:id="rId2"/>
  </p:sldMasterIdLst>
  <p:notesMasterIdLst>
    <p:notesMasterId r:id="rId23"/>
  </p:notesMasterIdLst>
  <p:sldIdLst>
    <p:sldId id="1223" r:id="rId3"/>
    <p:sldId id="1249" r:id="rId4"/>
    <p:sldId id="1251" r:id="rId5"/>
    <p:sldId id="1247" r:id="rId6"/>
    <p:sldId id="1248" r:id="rId7"/>
    <p:sldId id="1250" r:id="rId8"/>
    <p:sldId id="1252" r:id="rId9"/>
    <p:sldId id="1253" r:id="rId10"/>
    <p:sldId id="1256" r:id="rId11"/>
    <p:sldId id="1257" r:id="rId12"/>
    <p:sldId id="1258" r:id="rId13"/>
    <p:sldId id="1259" r:id="rId14"/>
    <p:sldId id="1260" r:id="rId15"/>
    <p:sldId id="1255" r:id="rId16"/>
    <p:sldId id="1261" r:id="rId17"/>
    <p:sldId id="1262" r:id="rId18"/>
    <p:sldId id="1264" r:id="rId19"/>
    <p:sldId id="1266" r:id="rId20"/>
    <p:sldId id="1267" r:id="rId21"/>
    <p:sldId id="1265" r:id="rId22"/>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00FF"/>
    <a:srgbClr val="FF3300"/>
    <a:srgbClr val="66FF33"/>
    <a:srgbClr val="008000"/>
    <a:srgbClr val="FFFFCC"/>
    <a:srgbClr val="FF00FF"/>
    <a:srgbClr val="FF9900"/>
    <a:srgbClr val="CC9900"/>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82" autoAdjust="0"/>
    <p:restoredTop sz="94706" autoAdjust="0"/>
  </p:normalViewPr>
  <p:slideViewPr>
    <p:cSldViewPr>
      <p:cViewPr>
        <p:scale>
          <a:sx n="100" d="100"/>
          <a:sy n="100" d="100"/>
        </p:scale>
        <p:origin x="-1224"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0" d="100"/>
          <a:sy n="90" d="100"/>
        </p:scale>
        <p:origin x="-3762" y="-102"/>
      </p:cViewPr>
      <p:guideLst>
        <p:guide orient="horz" pos="3128"/>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275" cy="49675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GB"/>
          </a:p>
        </p:txBody>
      </p:sp>
      <p:sp>
        <p:nvSpPr>
          <p:cNvPr id="8195" name="Rectangle 3"/>
          <p:cNvSpPr>
            <a:spLocks noGrp="1" noChangeArrowheads="1"/>
          </p:cNvSpPr>
          <p:nvPr>
            <p:ph type="dt" idx="1"/>
          </p:nvPr>
        </p:nvSpPr>
        <p:spPr bwMode="auto">
          <a:xfrm>
            <a:off x="3849862" y="0"/>
            <a:ext cx="2946275" cy="49675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GB"/>
          </a:p>
        </p:txBody>
      </p:sp>
      <p:sp>
        <p:nvSpPr>
          <p:cNvPr id="61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8198" name="Rectangle 6"/>
          <p:cNvSpPr>
            <a:spLocks noGrp="1" noChangeArrowheads="1"/>
          </p:cNvSpPr>
          <p:nvPr>
            <p:ph type="ftr" sz="quarter" idx="4"/>
          </p:nvPr>
        </p:nvSpPr>
        <p:spPr bwMode="auto">
          <a:xfrm>
            <a:off x="0" y="9429779"/>
            <a:ext cx="2946275" cy="496751"/>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GB"/>
          </a:p>
        </p:txBody>
      </p:sp>
      <p:sp>
        <p:nvSpPr>
          <p:cNvPr id="8199" name="Rectangle 7"/>
          <p:cNvSpPr>
            <a:spLocks noGrp="1" noChangeArrowheads="1"/>
          </p:cNvSpPr>
          <p:nvPr>
            <p:ph type="sldNum" sz="quarter" idx="5"/>
          </p:nvPr>
        </p:nvSpPr>
        <p:spPr bwMode="auto">
          <a:xfrm>
            <a:off x="3849862" y="9429779"/>
            <a:ext cx="2946275" cy="496751"/>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E9550DCE-C0F6-4BD3-85B0-042E7AADD9F5}" type="slidenum">
              <a:rPr lang="en-GB"/>
              <a:pPr>
                <a:defRPr/>
              </a:pPr>
              <a:t>‹#›</a:t>
            </a:fld>
            <a:endParaRPr lang="en-GB"/>
          </a:p>
        </p:txBody>
      </p:sp>
    </p:spTree>
    <p:extLst>
      <p:ext uri="{BB962C8B-B14F-4D97-AF65-F5344CB8AC3E}">
        <p14:creationId xmlns:p14="http://schemas.microsoft.com/office/powerpoint/2010/main" val="39734834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1676400" y="6553201"/>
            <a:ext cx="6477000" cy="152399"/>
          </a:xfrm>
        </p:spPr>
        <p:txBody>
          <a:bodyPr/>
          <a:lstStyle>
            <a:lvl1pPr>
              <a:defRPr/>
            </a:lvl1pPr>
          </a:lstStyle>
          <a:p>
            <a:r>
              <a:rPr lang="en-US" smtClean="0"/>
              <a:t>LHC Morning Meeting - G. Arduini</a:t>
            </a:r>
            <a:endParaRPr lang="en-US" dirty="0"/>
          </a:p>
        </p:txBody>
      </p:sp>
      <p:sp>
        <p:nvSpPr>
          <p:cNvPr id="4" name="Slide Number Placeholder 3"/>
          <p:cNvSpPr>
            <a:spLocks noGrp="1"/>
          </p:cNvSpPr>
          <p:nvPr>
            <p:ph type="sldNum" sz="quarter" idx="11"/>
          </p:nvPr>
        </p:nvSpPr>
        <p:spPr/>
        <p:txBody>
          <a:bodyPr/>
          <a:lstStyle>
            <a:lvl1pPr>
              <a:defRPr/>
            </a:lvl1pPr>
          </a:lstStyle>
          <a:p>
            <a:fld id="{20D66058-8582-419F-AA3B-A79C8D77E78A}" type="slidenum">
              <a:rPr lang="en-US"/>
              <a:pPr/>
              <a:t>‹#›</a:t>
            </a:fld>
            <a:endParaRPr lang="en-US"/>
          </a:p>
        </p:txBody>
      </p:sp>
      <p:sp>
        <p:nvSpPr>
          <p:cNvPr id="5" name="Date Placeholder 4"/>
          <p:cNvSpPr>
            <a:spLocks noGrp="1"/>
          </p:cNvSpPr>
          <p:nvPr>
            <p:ph type="dt" sz="half" idx="12"/>
          </p:nvPr>
        </p:nvSpPr>
        <p:spPr/>
        <p:txBody>
          <a:bodyPr/>
          <a:lstStyle>
            <a:lvl1pPr>
              <a:defRPr/>
            </a:lvl1pPr>
          </a:lstStyle>
          <a:p>
            <a:fld id="{4B9D4380-6F19-4A7E-93F2-E14642744991}" type="datetime1">
              <a:rPr lang="en-GB" smtClean="0"/>
              <a:t>14/12/2012</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2A071A-2CDE-4F64-8478-D74B690A888A}" type="datetime1">
              <a:rPr lang="en-GB" smtClean="0"/>
              <a:t>14/12/2012</a:t>
            </a:fld>
            <a:endParaRPr lang="en-US"/>
          </a:p>
        </p:txBody>
      </p:sp>
      <p:sp>
        <p:nvSpPr>
          <p:cNvPr id="8" name="Footer Placeholder 7"/>
          <p:cNvSpPr>
            <a:spLocks noGrp="1"/>
          </p:cNvSpPr>
          <p:nvPr>
            <p:ph type="ftr" sz="quarter" idx="11"/>
          </p:nvPr>
        </p:nvSpPr>
        <p:spPr>
          <a:xfrm>
            <a:off x="1676400" y="6553201"/>
            <a:ext cx="6477000" cy="152399"/>
          </a:xfrm>
        </p:spPr>
        <p:txBody>
          <a:bodyPr/>
          <a:lstStyle/>
          <a:p>
            <a:r>
              <a:rPr lang="en-US" smtClean="0"/>
              <a:t>LHC Morning Meeting - G. Arduini</a:t>
            </a:r>
            <a:endParaRPr lang="en-US" dirty="0"/>
          </a:p>
        </p:txBody>
      </p:sp>
      <p:sp>
        <p:nvSpPr>
          <p:cNvPr id="9" name="Slide Number Placeholder 8"/>
          <p:cNvSpPr>
            <a:spLocks noGrp="1"/>
          </p:cNvSpPr>
          <p:nvPr>
            <p:ph type="sldNum" sz="quarter" idx="12"/>
          </p:nvPr>
        </p:nvSpPr>
        <p:spPr/>
        <p:txBody>
          <a:bodyPr/>
          <a:lstStyle/>
          <a:p>
            <a:fld id="{9E9C5516-24D6-497E-B20F-168204F9A8C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4C8E7F0-B3B2-4711-9383-6412E3C81093}" type="datetime1">
              <a:rPr lang="en-GB" smtClean="0"/>
              <a:t>14/12/2012</a:t>
            </a:fld>
            <a:endParaRPr lang="en-GB"/>
          </a:p>
        </p:txBody>
      </p:sp>
      <p:sp>
        <p:nvSpPr>
          <p:cNvPr id="6" name="Footer Placeholder 5"/>
          <p:cNvSpPr>
            <a:spLocks noGrp="1"/>
          </p:cNvSpPr>
          <p:nvPr>
            <p:ph type="ftr" sz="quarter" idx="11"/>
          </p:nvPr>
        </p:nvSpPr>
        <p:spPr>
          <a:xfrm>
            <a:off x="1676400" y="6553201"/>
            <a:ext cx="6477000" cy="152399"/>
          </a:xfrm>
        </p:spPr>
        <p:txBody>
          <a:bodyPr/>
          <a:lstStyle/>
          <a:p>
            <a:r>
              <a:rPr lang="en-US" smtClean="0"/>
              <a:t>LHC Morning Meeting - G. Arduini</a:t>
            </a:r>
            <a:endParaRPr lang="en-GB" dirty="0"/>
          </a:p>
        </p:txBody>
      </p:sp>
      <p:sp>
        <p:nvSpPr>
          <p:cNvPr id="7" name="Slide Number Placeholder 6"/>
          <p:cNvSpPr>
            <a:spLocks noGrp="1"/>
          </p:cNvSpPr>
          <p:nvPr>
            <p:ph type="sldNum" sz="quarter" idx="12"/>
          </p:nvPr>
        </p:nvSpPr>
        <p:spPr/>
        <p:txBody>
          <a:bodyPr/>
          <a:lstStyle/>
          <a:p>
            <a:fld id="{6BFDEA4C-89A7-439A-B75B-C919C7F639B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A90DF66D-7345-4F19-BF7B-E480E373C532}" type="datetime1">
              <a:rPr lang="en-GB" smtClean="0"/>
              <a:t>14/12/2012</a:t>
            </a:fld>
            <a:endParaRPr lang="en-GB"/>
          </a:p>
        </p:txBody>
      </p:sp>
      <p:sp>
        <p:nvSpPr>
          <p:cNvPr id="5" name="Footer Placeholder 4"/>
          <p:cNvSpPr>
            <a:spLocks noGrp="1"/>
          </p:cNvSpPr>
          <p:nvPr>
            <p:ph type="ftr" sz="quarter" idx="11"/>
          </p:nvPr>
        </p:nvSpPr>
        <p:spPr>
          <a:xfrm>
            <a:off x="1676400" y="6553201"/>
            <a:ext cx="6477000" cy="152399"/>
          </a:xfrm>
        </p:spPr>
        <p:txBody>
          <a:bodyPr/>
          <a:lstStyle>
            <a:lvl1pPr>
              <a:defRPr/>
            </a:lvl1pPr>
          </a:lstStyle>
          <a:p>
            <a:r>
              <a:rPr lang="en-US" smtClean="0"/>
              <a:t>LHC Morning Meeting - G. Arduini</a:t>
            </a:r>
            <a:endParaRPr lang="en-GB" dirty="0"/>
          </a:p>
        </p:txBody>
      </p:sp>
      <p:sp>
        <p:nvSpPr>
          <p:cNvPr id="6" name="Slide Number Placeholder 5"/>
          <p:cNvSpPr>
            <a:spLocks noGrp="1"/>
          </p:cNvSpPr>
          <p:nvPr>
            <p:ph type="sldNum" sz="quarter" idx="12"/>
          </p:nvPr>
        </p:nvSpPr>
        <p:spPr/>
        <p:txBody>
          <a:bodyPr/>
          <a:lstStyle>
            <a:lvl1pPr>
              <a:defRPr/>
            </a:lvl1pPr>
          </a:lstStyle>
          <a:p>
            <a:fld id="{B2ED15F2-B5DC-4D70-8B9E-4287CA2479A2}"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2 Content and Text">
    <p:spTree>
      <p:nvGrpSpPr>
        <p:cNvPr id="1" name=""/>
        <p:cNvGrpSpPr/>
        <p:nvPr/>
      </p:nvGrpSpPr>
      <p:grpSpPr>
        <a:xfrm>
          <a:off x="0" y="0"/>
          <a:ext cx="0" cy="0"/>
          <a:chOff x="0" y="0"/>
          <a:chExt cx="0" cy="0"/>
        </a:xfrm>
      </p:grpSpPr>
      <p:sp>
        <p:nvSpPr>
          <p:cNvPr id="5" name="Text Placeholder 4"/>
          <p:cNvSpPr>
            <a:spLocks noGrp="1"/>
          </p:cNvSpPr>
          <p:nvPr>
            <p:ph type="body" sz="half" idx="3"/>
          </p:nvPr>
        </p:nvSpPr>
        <p:spPr>
          <a:xfrm>
            <a:off x="4648200" y="9906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itle 8"/>
          <p:cNvSpPr>
            <a:spLocks noGrp="1"/>
          </p:cNvSpPr>
          <p:nvPr>
            <p:ph type="title"/>
          </p:nvPr>
        </p:nvSpPr>
        <p:spPr/>
        <p:txBody>
          <a:bodyPr/>
          <a:lstStyle/>
          <a:p>
            <a:r>
              <a:rPr lang="en-US" smtClean="0"/>
              <a:t>Click to edit Master title style</a:t>
            </a:r>
            <a:endParaRPr lang="en-GB"/>
          </a:p>
        </p:txBody>
      </p:sp>
      <p:sp>
        <p:nvSpPr>
          <p:cNvPr id="6" name="Text Placeholder 4"/>
          <p:cNvSpPr>
            <a:spLocks noGrp="1"/>
          </p:cNvSpPr>
          <p:nvPr>
            <p:ph type="body" sz="half" idx="10"/>
          </p:nvPr>
        </p:nvSpPr>
        <p:spPr>
          <a:xfrm>
            <a:off x="152400" y="9906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152400" y="2809875"/>
            <a:ext cx="7105650" cy="1409700"/>
          </a:xfrm>
          <a:prstGeom prst="rect">
            <a:avLst/>
          </a:prstGeom>
        </p:spPr>
        <p:txBody>
          <a:bodyPr/>
          <a:lstStyle>
            <a:lvl1pPr>
              <a:defRPr b="1" spc="300">
                <a:solidFill>
                  <a:schemeClr val="tx2"/>
                </a:solidFill>
                <a:latin typeface="Cambria" pitchFamily="18" charset="0"/>
              </a:defRPr>
            </a:lvl1pPr>
            <a:lvl2pPr>
              <a:defRPr b="1">
                <a:solidFill>
                  <a:schemeClr val="accent1"/>
                </a:solidFill>
                <a:latin typeface="Cambria" pitchFamily="18" charset="0"/>
              </a:defRPr>
            </a:lvl2pPr>
            <a:lvl3pPr>
              <a:defRPr b="0" i="1">
                <a:solidFill>
                  <a:schemeClr val="accent5"/>
                </a:solidFill>
                <a:latin typeface="Cambria" pitchFamily="18" charset="0"/>
              </a:defRPr>
            </a:lvl3pPr>
          </a:lstStyle>
          <a:p>
            <a:pPr lvl="0"/>
            <a:r>
              <a:rPr lang="en-US" dirty="0" smtClean="0"/>
              <a:t>Title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4" hasCustomPrompt="1"/>
          </p:nvPr>
        </p:nvSpPr>
        <p:spPr>
          <a:xfrm>
            <a:off x="2638424" y="4295775"/>
            <a:ext cx="6353175" cy="1924050"/>
          </a:xfrm>
          <a:prstGeom prst="rect">
            <a:avLst/>
          </a:prstGeom>
        </p:spPr>
        <p:txBody>
          <a:bodyPr/>
          <a:lstStyle>
            <a:lvl1pPr>
              <a:defRPr sz="2400" b="1" baseline="0">
                <a:solidFill>
                  <a:schemeClr val="accent1"/>
                </a:solidFill>
                <a:latin typeface="Cambria" pitchFamily="18" charset="0"/>
              </a:defRPr>
            </a:lvl1pPr>
            <a:lvl2pPr>
              <a:defRPr sz="2400" b="0" i="1">
                <a:solidFill>
                  <a:schemeClr val="accent1"/>
                </a:solidFill>
                <a:latin typeface="Cambria" pitchFamily="18" charset="0"/>
              </a:defRPr>
            </a:lvl2pPr>
            <a:lvl3pPr>
              <a:defRPr b="0" i="0">
                <a:solidFill>
                  <a:schemeClr val="tx1"/>
                </a:solidFill>
                <a:latin typeface="Cambria" pitchFamily="18" charset="0"/>
              </a:defRPr>
            </a:lvl3pPr>
          </a:lstStyle>
          <a:p>
            <a:pPr lvl="0"/>
            <a:r>
              <a:rPr lang="en-US" dirty="0" smtClean="0"/>
              <a:t>Subtitle and Name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72554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with title">
    <p:spTree>
      <p:nvGrpSpPr>
        <p:cNvPr id="1" name=""/>
        <p:cNvGrpSpPr/>
        <p:nvPr/>
      </p:nvGrpSpPr>
      <p:grpSpPr>
        <a:xfrm>
          <a:off x="0" y="0"/>
          <a:ext cx="0" cy="0"/>
          <a:chOff x="0" y="0"/>
          <a:chExt cx="0" cy="0"/>
        </a:xfrm>
      </p:grpSpPr>
      <p:sp>
        <p:nvSpPr>
          <p:cNvPr id="6" name="Rectangle 5"/>
          <p:cNvSpPr/>
          <p:nvPr userDrawn="1"/>
        </p:nvSpPr>
        <p:spPr bwMode="auto">
          <a:xfrm>
            <a:off x="0" y="877824"/>
            <a:ext cx="9144000" cy="148260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a:solidFill>
                <a:prstClr val="black"/>
              </a:solidFill>
              <a:latin typeface="Arial" pitchFamily="-112" charset="0"/>
              <a:ea typeface="ＭＳ Ｐゴシック" pitchFamily="-112" charset="-128"/>
              <a:cs typeface="ＭＳ Ｐゴシック" pitchFamily="-112" charset="-128"/>
            </a:endParaRPr>
          </a:p>
        </p:txBody>
      </p:sp>
      <p:sp>
        <p:nvSpPr>
          <p:cNvPr id="4" name="Title 13"/>
          <p:cNvSpPr>
            <a:spLocks noGrp="1"/>
          </p:cNvSpPr>
          <p:nvPr>
            <p:ph type="title" hasCustomPrompt="1"/>
          </p:nvPr>
        </p:nvSpPr>
        <p:spPr>
          <a:xfrm>
            <a:off x="1010093" y="93476"/>
            <a:ext cx="7123814" cy="680483"/>
          </a:xfrm>
          <a:prstGeom prst="rect">
            <a:avLst/>
          </a:prstGeom>
          <a:gradFill flip="none" rotWithShape="1">
            <a:gsLst>
              <a:gs pos="100000">
                <a:schemeClr val="bg1">
                  <a:alpha val="0"/>
                </a:schemeClr>
              </a:gs>
              <a:gs pos="0">
                <a:schemeClr val="bg1"/>
              </a:gs>
              <a:gs pos="72000">
                <a:schemeClr val="bg1"/>
              </a:gs>
            </a:gsLst>
            <a:path path="rect">
              <a:fillToRect l="50000" t="50000" r="50000" b="50000"/>
            </a:path>
            <a:tileRect/>
          </a:gradFill>
          <a:ln>
            <a:noFill/>
          </a:ln>
        </p:spPr>
        <p:style>
          <a:lnRef idx="2">
            <a:schemeClr val="accent1"/>
          </a:lnRef>
          <a:fillRef idx="1">
            <a:schemeClr val="lt1"/>
          </a:fillRef>
          <a:effectRef idx="0">
            <a:schemeClr val="accent1"/>
          </a:effectRef>
          <a:fontRef idx="none"/>
        </p:style>
        <p:txBody>
          <a:bodyPr anchor="ctr"/>
          <a:lstStyle>
            <a:lvl1pPr>
              <a:defRPr sz="3200" b="1">
                <a:solidFill>
                  <a:schemeClr val="tx2"/>
                </a:solidFill>
                <a:latin typeface="Cambria" pitchFamily="18" charset="0"/>
              </a:defRPr>
            </a:lvl1pPr>
          </a:lstStyle>
          <a:p>
            <a:r>
              <a:rPr lang="en-US" dirty="0" smtClean="0"/>
              <a:t>Master title style</a:t>
            </a:r>
            <a:endParaRPr lang="en-US" dirty="0"/>
          </a:p>
        </p:txBody>
      </p:sp>
      <p:sp>
        <p:nvSpPr>
          <p:cNvPr id="5" name="Text Placeholder 9"/>
          <p:cNvSpPr>
            <a:spLocks noGrp="1"/>
          </p:cNvSpPr>
          <p:nvPr>
            <p:ph type="body" sz="quarter" idx="13"/>
          </p:nvPr>
        </p:nvSpPr>
        <p:spPr>
          <a:xfrm>
            <a:off x="137160" y="1051560"/>
            <a:ext cx="8869680" cy="5212080"/>
          </a:xfrm>
          <a:prstGeom prst="rect">
            <a:avLst/>
          </a:prstGeom>
        </p:spPr>
        <p:txBody>
          <a:bodyPr/>
          <a:lstStyle>
            <a:lvl1pPr>
              <a:tabLst>
                <a:tab pos="693738" algn="l"/>
              </a:tabLst>
              <a:defRPr sz="2800"/>
            </a:lvl1pPr>
            <a:lvl2pPr>
              <a:defRPr sz="20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7656393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without title">
    <p:spTree>
      <p:nvGrpSpPr>
        <p:cNvPr id="1" name=""/>
        <p:cNvGrpSpPr/>
        <p:nvPr/>
      </p:nvGrpSpPr>
      <p:grpSpPr>
        <a:xfrm>
          <a:off x="0" y="0"/>
          <a:ext cx="0" cy="0"/>
          <a:chOff x="0" y="0"/>
          <a:chExt cx="0" cy="0"/>
        </a:xfrm>
      </p:grpSpPr>
      <p:sp>
        <p:nvSpPr>
          <p:cNvPr id="3" name="Rectangle 2"/>
          <p:cNvSpPr/>
          <p:nvPr userDrawn="1"/>
        </p:nvSpPr>
        <p:spPr bwMode="auto">
          <a:xfrm>
            <a:off x="0" y="877824"/>
            <a:ext cx="9144000" cy="148260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a:solidFill>
                <a:prstClr val="black"/>
              </a:solidFill>
              <a:latin typeface="Arial" pitchFamily="-112" charset="0"/>
              <a:ea typeface="ＭＳ Ｐゴシック" pitchFamily="-112" charset="-128"/>
              <a:cs typeface="ＭＳ Ｐゴシック" pitchFamily="-112" charset="-128"/>
            </a:endParaRPr>
          </a:p>
        </p:txBody>
      </p:sp>
      <p:sp>
        <p:nvSpPr>
          <p:cNvPr id="4" name="Text Placeholder 9"/>
          <p:cNvSpPr>
            <a:spLocks noGrp="1"/>
          </p:cNvSpPr>
          <p:nvPr>
            <p:ph type="body" sz="quarter" idx="13"/>
          </p:nvPr>
        </p:nvSpPr>
        <p:spPr>
          <a:xfrm>
            <a:off x="137160" y="1051560"/>
            <a:ext cx="8869680" cy="5212080"/>
          </a:xfrm>
          <a:prstGeom prst="rect">
            <a:avLst/>
          </a:prstGeom>
        </p:spPr>
        <p:txBody>
          <a:bodyPr/>
          <a:lstStyle>
            <a:lvl1pPr>
              <a:tabLst>
                <a:tab pos="693738" algn="l"/>
              </a:tabLst>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62502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228600" y="914400"/>
            <a:ext cx="8686800" cy="1588"/>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28600" y="6399212"/>
            <a:ext cx="8686800" cy="1588"/>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10" name="Picture 9" descr="newlhc logo1.gif"/>
          <p:cNvPicPr>
            <a:picLocks noChangeAspect="1"/>
          </p:cNvPicPr>
          <p:nvPr userDrawn="1"/>
        </p:nvPicPr>
        <p:blipFill>
          <a:blip r:embed="rId8"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pic>
        <p:nvPicPr>
          <p:cNvPr id="11" name="Picture 3" descr="newlhc logo1.gif"/>
          <p:cNvPicPr>
            <a:picLocks noChangeAspect="1"/>
          </p:cNvPicPr>
          <p:nvPr userDrawn="1"/>
        </p:nvPicPr>
        <p:blipFill>
          <a:blip r:embed="rId8"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sp>
        <p:nvSpPr>
          <p:cNvPr id="1030" name="Title Placeholder 1"/>
          <p:cNvSpPr>
            <a:spLocks noGrp="1"/>
          </p:cNvSpPr>
          <p:nvPr>
            <p:ph type="title"/>
          </p:nvPr>
        </p:nvSpPr>
        <p:spPr bwMode="auto">
          <a:xfrm>
            <a:off x="1600200" y="152400"/>
            <a:ext cx="73152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228600" y="990600"/>
            <a:ext cx="86868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Date Placeholder 3"/>
          <p:cNvSpPr>
            <a:spLocks noGrp="1"/>
          </p:cNvSpPr>
          <p:nvPr>
            <p:ph type="dt" sz="half" idx="2"/>
          </p:nvPr>
        </p:nvSpPr>
        <p:spPr>
          <a:xfrm>
            <a:off x="457200" y="6553200"/>
            <a:ext cx="2133600" cy="16827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fld id="{3A1C59BB-CC43-4614-B10A-F41B1F3EF9F4}" type="datetime1">
              <a:rPr lang="en-GB" smtClean="0"/>
              <a:t>14/12/2012</a:t>
            </a:fld>
            <a:endParaRPr lang="en-US"/>
          </a:p>
        </p:txBody>
      </p:sp>
      <p:sp>
        <p:nvSpPr>
          <p:cNvPr id="13" name="Footer Placeholder 4"/>
          <p:cNvSpPr>
            <a:spLocks noGrp="1"/>
          </p:cNvSpPr>
          <p:nvPr>
            <p:ph type="ftr" sz="quarter" idx="3"/>
          </p:nvPr>
        </p:nvSpPr>
        <p:spPr>
          <a:xfrm>
            <a:off x="1676400" y="6553201"/>
            <a:ext cx="6400800" cy="152399"/>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lt"/>
              </a:defRPr>
            </a:lvl1pPr>
          </a:lstStyle>
          <a:p>
            <a:pPr>
              <a:defRPr/>
            </a:pPr>
            <a:r>
              <a:rPr lang="en-US" smtClean="0"/>
              <a:t>LHC Morning Meeting - G. Arduini</a:t>
            </a:r>
            <a:endParaRPr lang="en-US" dirty="0"/>
          </a:p>
        </p:txBody>
      </p:sp>
      <p:sp>
        <p:nvSpPr>
          <p:cNvPr id="14" name="Slide Number Placeholder 5"/>
          <p:cNvSpPr>
            <a:spLocks noGrp="1"/>
          </p:cNvSpPr>
          <p:nvPr>
            <p:ph type="sldNum" sz="quarter" idx="4"/>
          </p:nvPr>
        </p:nvSpPr>
        <p:spPr>
          <a:xfrm>
            <a:off x="6553200" y="6553200"/>
            <a:ext cx="2133600" cy="16827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j-lt"/>
              </a:defRPr>
            </a:lvl1pPr>
          </a:lstStyle>
          <a:p>
            <a:pPr>
              <a:defRPr/>
            </a:pPr>
            <a:fld id="{1A8F772A-8CCA-4885-87BF-DE56416A220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hf hdr="0"/>
  <p:txStyles>
    <p:titleStyle>
      <a:lvl1pPr algn="r" rtl="0" eaLnBrk="0" fontAlgn="base" hangingPunct="0">
        <a:spcBef>
          <a:spcPct val="0"/>
        </a:spcBef>
        <a:spcAft>
          <a:spcPct val="0"/>
        </a:spcAft>
        <a:defRPr sz="3200">
          <a:solidFill>
            <a:schemeClr val="tx2"/>
          </a:solidFill>
          <a:latin typeface="+mj-lt"/>
          <a:ea typeface="+mj-ea"/>
          <a:cs typeface="+mj-cs"/>
        </a:defRPr>
      </a:lvl1pPr>
      <a:lvl2pPr algn="r" rtl="0" eaLnBrk="0" fontAlgn="base" hangingPunct="0">
        <a:spcBef>
          <a:spcPct val="0"/>
        </a:spcBef>
        <a:spcAft>
          <a:spcPct val="0"/>
        </a:spcAft>
        <a:defRPr sz="3200">
          <a:solidFill>
            <a:schemeClr val="tx2"/>
          </a:solidFill>
          <a:latin typeface="Trebuchet MS" pitchFamily="34" charset="0"/>
        </a:defRPr>
      </a:lvl2pPr>
      <a:lvl3pPr algn="r" rtl="0" eaLnBrk="0" fontAlgn="base" hangingPunct="0">
        <a:spcBef>
          <a:spcPct val="0"/>
        </a:spcBef>
        <a:spcAft>
          <a:spcPct val="0"/>
        </a:spcAft>
        <a:defRPr sz="3200">
          <a:solidFill>
            <a:schemeClr val="tx2"/>
          </a:solidFill>
          <a:latin typeface="Trebuchet MS" pitchFamily="34" charset="0"/>
        </a:defRPr>
      </a:lvl3pPr>
      <a:lvl4pPr algn="r" rtl="0" eaLnBrk="0" fontAlgn="base" hangingPunct="0">
        <a:spcBef>
          <a:spcPct val="0"/>
        </a:spcBef>
        <a:spcAft>
          <a:spcPct val="0"/>
        </a:spcAft>
        <a:defRPr sz="3200">
          <a:solidFill>
            <a:schemeClr val="tx2"/>
          </a:solidFill>
          <a:latin typeface="Trebuchet MS" pitchFamily="34" charset="0"/>
        </a:defRPr>
      </a:lvl4pPr>
      <a:lvl5pPr algn="r" rtl="0" eaLnBrk="0" fontAlgn="base" hangingPunct="0">
        <a:spcBef>
          <a:spcPct val="0"/>
        </a:spcBef>
        <a:spcAft>
          <a:spcPct val="0"/>
        </a:spcAft>
        <a:defRPr sz="3200">
          <a:solidFill>
            <a:schemeClr val="tx2"/>
          </a:solidFill>
          <a:latin typeface="Trebuchet MS" pitchFamily="34" charset="0"/>
        </a:defRPr>
      </a:lvl5pPr>
      <a:lvl6pPr marL="457200" algn="r" rtl="0" eaLnBrk="0" fontAlgn="base" hangingPunct="0">
        <a:spcBef>
          <a:spcPct val="0"/>
        </a:spcBef>
        <a:spcAft>
          <a:spcPct val="0"/>
        </a:spcAft>
        <a:defRPr sz="3200">
          <a:solidFill>
            <a:schemeClr val="tx2"/>
          </a:solidFill>
          <a:latin typeface="Trebuchet MS" pitchFamily="34" charset="0"/>
        </a:defRPr>
      </a:lvl6pPr>
      <a:lvl7pPr marL="914400" algn="r" rtl="0" eaLnBrk="0" fontAlgn="base" hangingPunct="0">
        <a:spcBef>
          <a:spcPct val="0"/>
        </a:spcBef>
        <a:spcAft>
          <a:spcPct val="0"/>
        </a:spcAft>
        <a:defRPr sz="3200">
          <a:solidFill>
            <a:schemeClr val="tx2"/>
          </a:solidFill>
          <a:latin typeface="Trebuchet MS" pitchFamily="34" charset="0"/>
        </a:defRPr>
      </a:lvl7pPr>
      <a:lvl8pPr marL="1371600" algn="r" rtl="0" eaLnBrk="0" fontAlgn="base" hangingPunct="0">
        <a:spcBef>
          <a:spcPct val="0"/>
        </a:spcBef>
        <a:spcAft>
          <a:spcPct val="0"/>
        </a:spcAft>
        <a:defRPr sz="3200">
          <a:solidFill>
            <a:schemeClr val="tx2"/>
          </a:solidFill>
          <a:latin typeface="Trebuchet MS" pitchFamily="34" charset="0"/>
        </a:defRPr>
      </a:lvl8pPr>
      <a:lvl9pPr marL="1828800" algn="r" rtl="0" eaLnBrk="0" fontAlgn="base" hangingPunct="0">
        <a:spcBef>
          <a:spcPct val="0"/>
        </a:spcBef>
        <a:spcAft>
          <a:spcPct val="0"/>
        </a:spcAft>
        <a:defRPr sz="3200">
          <a:solidFill>
            <a:schemeClr val="tx2"/>
          </a:solidFill>
          <a:latin typeface="Trebuchet MS"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2"/>
          </a:solidFill>
          <a:latin typeface="+mn-lt"/>
        </a:defRPr>
      </a:lvl2pPr>
      <a:lvl3pPr marL="1143000" indent="-228600" algn="l" rtl="0" eaLnBrk="0" fontAlgn="base" hangingPunct="0">
        <a:spcBef>
          <a:spcPct val="20000"/>
        </a:spcBef>
        <a:spcAft>
          <a:spcPct val="0"/>
        </a:spcAft>
        <a:buFont typeface="Arial" charset="0"/>
        <a:buChar char="•"/>
        <a:defRPr sz="2400">
          <a:solidFill>
            <a:schemeClr val="tx2"/>
          </a:solidFill>
          <a:latin typeface="+mn-lt"/>
        </a:defRPr>
      </a:lvl3pPr>
      <a:lvl4pPr marL="1600200" indent="-228600" algn="l" rtl="0" eaLnBrk="0" fontAlgn="base" hangingPunct="0">
        <a:spcBef>
          <a:spcPct val="20000"/>
        </a:spcBef>
        <a:spcAft>
          <a:spcPct val="0"/>
        </a:spcAft>
        <a:buFont typeface="Arial" charset="0"/>
        <a:buChar char="–"/>
        <a:defRPr sz="2000">
          <a:solidFill>
            <a:schemeClr val="tx2"/>
          </a:solidFill>
          <a:latin typeface="+mn-lt"/>
        </a:defRPr>
      </a:lvl4pPr>
      <a:lvl5pPr marL="2057400" indent="-228600" algn="l" rtl="0" eaLnBrk="0" fontAlgn="base" hangingPunct="0">
        <a:spcBef>
          <a:spcPct val="20000"/>
        </a:spcBef>
        <a:spcAft>
          <a:spcPct val="0"/>
        </a:spcAft>
        <a:buFont typeface="Arial" charset="0"/>
        <a:buChar char="»"/>
        <a:defRPr sz="2000">
          <a:solidFill>
            <a:schemeClr val="tx2"/>
          </a:solidFill>
          <a:latin typeface="+mn-lt"/>
        </a:defRPr>
      </a:lvl5pPr>
      <a:lvl6pPr marL="2514600" indent="-228600" algn="l" rtl="0" eaLnBrk="0" fontAlgn="base" hangingPunct="0">
        <a:spcBef>
          <a:spcPct val="20000"/>
        </a:spcBef>
        <a:spcAft>
          <a:spcPct val="0"/>
        </a:spcAft>
        <a:buFont typeface="Arial" charset="0"/>
        <a:buChar char="»"/>
        <a:defRPr sz="2000">
          <a:solidFill>
            <a:schemeClr val="tx2"/>
          </a:solidFill>
          <a:latin typeface="+mn-lt"/>
        </a:defRPr>
      </a:lvl6pPr>
      <a:lvl7pPr marL="2971800" indent="-228600" algn="l" rtl="0" eaLnBrk="0" fontAlgn="base" hangingPunct="0">
        <a:spcBef>
          <a:spcPct val="20000"/>
        </a:spcBef>
        <a:spcAft>
          <a:spcPct val="0"/>
        </a:spcAft>
        <a:buFont typeface="Arial" charset="0"/>
        <a:buChar char="»"/>
        <a:defRPr sz="2000">
          <a:solidFill>
            <a:schemeClr val="tx2"/>
          </a:solidFill>
          <a:latin typeface="+mn-lt"/>
        </a:defRPr>
      </a:lvl7pPr>
      <a:lvl8pPr marL="3429000" indent="-228600" algn="l" rtl="0" eaLnBrk="0" fontAlgn="base" hangingPunct="0">
        <a:spcBef>
          <a:spcPct val="20000"/>
        </a:spcBef>
        <a:spcAft>
          <a:spcPct val="0"/>
        </a:spcAft>
        <a:buFont typeface="Arial" charset="0"/>
        <a:buChar char="»"/>
        <a:defRPr sz="2000">
          <a:solidFill>
            <a:schemeClr val="tx2"/>
          </a:solidFill>
          <a:latin typeface="+mn-lt"/>
        </a:defRPr>
      </a:lvl8pPr>
      <a:lvl9pPr marL="3886200" indent="-228600" algn="l" rtl="0" eaLnBrk="0" fontAlgn="base" hangingPunct="0">
        <a:spcBef>
          <a:spcPct val="20000"/>
        </a:spcBef>
        <a:spcAft>
          <a:spcPct val="0"/>
        </a:spcAft>
        <a:buFont typeface="Arial" charset="0"/>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6" descr="Blue-bann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8" y="0"/>
            <a:ext cx="9145588" cy="1927225"/>
          </a:xfrm>
          <a:prstGeom prst="rect">
            <a:avLst/>
          </a:prstGeom>
          <a:noFill/>
          <a:ln w="9525">
            <a:noFill/>
            <a:miter lim="800000"/>
            <a:headEnd/>
            <a:tailEnd/>
          </a:ln>
        </p:spPr>
      </p:pic>
      <p:cxnSp>
        <p:nvCxnSpPr>
          <p:cNvPr id="14" name="Straight Connector 13"/>
          <p:cNvCxnSpPr/>
          <p:nvPr/>
        </p:nvCxnSpPr>
        <p:spPr bwMode="auto">
          <a:xfrm rot="16200000" flipV="1">
            <a:off x="391516" y="430772"/>
            <a:ext cx="866830" cy="5286"/>
          </a:xfrm>
          <a:prstGeom prst="line">
            <a:avLst/>
          </a:prstGeom>
          <a:solidFill>
            <a:schemeClr val="accent1"/>
          </a:solidFill>
          <a:ln w="19050" cap="flat" cmpd="sng" algn="ctr">
            <a:solidFill>
              <a:schemeClr val="bg1"/>
            </a:solidFill>
            <a:prstDash val="solid"/>
            <a:round/>
            <a:headEnd type="none" w="med" len="med"/>
            <a:tailEnd type="none" w="med" len="med"/>
          </a:ln>
          <a:effectLst/>
        </p:spPr>
      </p:cxnSp>
      <p:pic>
        <p:nvPicPr>
          <p:cNvPr id="15" name="Picture 7" descr="banner-ble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8626"/>
            <a:ext cx="9144000" cy="866775"/>
          </a:xfrm>
          <a:prstGeom prst="rect">
            <a:avLst/>
          </a:prstGeom>
          <a:noFill/>
          <a:ln w="9525">
            <a:noFill/>
            <a:miter lim="800000"/>
            <a:headEnd/>
            <a:tailEnd/>
          </a:ln>
        </p:spPr>
      </p:pic>
      <p:cxnSp>
        <p:nvCxnSpPr>
          <p:cNvPr id="19" name="Straight Connector 18"/>
          <p:cNvCxnSpPr/>
          <p:nvPr/>
        </p:nvCxnSpPr>
        <p:spPr bwMode="auto">
          <a:xfrm rot="16200000" flipV="1">
            <a:off x="391516" y="430772"/>
            <a:ext cx="866830" cy="5286"/>
          </a:xfrm>
          <a:prstGeom prst="line">
            <a:avLst/>
          </a:prstGeom>
          <a:solidFill>
            <a:schemeClr val="accent1"/>
          </a:solidFill>
          <a:ln w="19050" cap="flat" cmpd="sng" algn="ctr">
            <a:solidFill>
              <a:schemeClr val="bg1"/>
            </a:solidFill>
            <a:prstDash val="solid"/>
            <a:round/>
            <a:headEnd type="none" w="med" len="med"/>
            <a:tailEnd type="none" w="med" len="med"/>
          </a:ln>
          <a:effectLst/>
        </p:spPr>
      </p:cxnSp>
      <p:sp>
        <p:nvSpPr>
          <p:cNvPr id="24" name="TextBox 23"/>
          <p:cNvSpPr txBox="1"/>
          <p:nvPr userDrawn="1"/>
        </p:nvSpPr>
        <p:spPr>
          <a:xfrm>
            <a:off x="2886000" y="6400800"/>
            <a:ext cx="3372001" cy="307777"/>
          </a:xfrm>
          <a:prstGeom prst="rect">
            <a:avLst/>
          </a:prstGeom>
          <a:noFill/>
        </p:spPr>
        <p:txBody>
          <a:bodyPr wrap="square" rtlCol="0" anchor="ctr">
            <a:spAutoFit/>
          </a:bodyPr>
          <a:lstStyle/>
          <a:p>
            <a:pPr algn="ctr" fontAlgn="auto">
              <a:spcBef>
                <a:spcPts val="0"/>
              </a:spcBef>
              <a:spcAft>
                <a:spcPts val="0"/>
              </a:spcAft>
              <a:defRPr/>
            </a:pPr>
            <a:r>
              <a:rPr lang="de-DE" sz="1400" b="1" dirty="0" err="1" smtClean="0">
                <a:solidFill>
                  <a:prstClr val="white">
                    <a:lumMod val="50000"/>
                  </a:prstClr>
                </a:solidFill>
                <a:latin typeface="Calibri"/>
              </a:rPr>
              <a:t>Evian</a:t>
            </a:r>
            <a:r>
              <a:rPr lang="de-DE" sz="1400" b="1" dirty="0" smtClean="0">
                <a:solidFill>
                  <a:prstClr val="white">
                    <a:lumMod val="50000"/>
                  </a:prstClr>
                </a:solidFill>
                <a:latin typeface="Calibri"/>
              </a:rPr>
              <a:t> Workshop 2012</a:t>
            </a:r>
          </a:p>
        </p:txBody>
      </p:sp>
      <p:sp>
        <p:nvSpPr>
          <p:cNvPr id="25" name="TextBox 24"/>
          <p:cNvSpPr txBox="1"/>
          <p:nvPr userDrawn="1"/>
        </p:nvSpPr>
        <p:spPr>
          <a:xfrm>
            <a:off x="137160" y="6400800"/>
            <a:ext cx="2860158" cy="307777"/>
          </a:xfrm>
          <a:prstGeom prst="rect">
            <a:avLst/>
          </a:prstGeom>
          <a:noFill/>
        </p:spPr>
        <p:txBody>
          <a:bodyPr wrap="square" rtlCol="0" anchor="ctr">
            <a:spAutoFit/>
          </a:bodyPr>
          <a:lstStyle/>
          <a:p>
            <a:pPr fontAlgn="auto">
              <a:spcBef>
                <a:spcPts val="0"/>
              </a:spcBef>
              <a:spcAft>
                <a:spcPts val="0"/>
              </a:spcAft>
            </a:pPr>
            <a:r>
              <a:rPr lang="en-US" sz="1400" b="1" dirty="0" smtClean="0">
                <a:solidFill>
                  <a:prstClr val="white">
                    <a:lumMod val="50000"/>
                  </a:prstClr>
                </a:solidFill>
                <a:latin typeface="Calibri"/>
              </a:rPr>
              <a:t>December, 19</a:t>
            </a:r>
            <a:r>
              <a:rPr lang="en-US" sz="1400" b="1" baseline="30000" dirty="0" smtClean="0">
                <a:solidFill>
                  <a:prstClr val="white">
                    <a:lumMod val="50000"/>
                  </a:prstClr>
                </a:solidFill>
                <a:latin typeface="Calibri"/>
              </a:rPr>
              <a:t>th</a:t>
            </a:r>
            <a:r>
              <a:rPr lang="en-US" sz="1400" b="1" dirty="0" smtClean="0">
                <a:solidFill>
                  <a:prstClr val="white">
                    <a:lumMod val="50000"/>
                  </a:prstClr>
                </a:solidFill>
                <a:latin typeface="Calibri"/>
              </a:rPr>
              <a:t> 2012</a:t>
            </a:r>
          </a:p>
        </p:txBody>
      </p:sp>
      <p:sp>
        <p:nvSpPr>
          <p:cNvPr id="26" name="TextBox 25"/>
          <p:cNvSpPr txBox="1"/>
          <p:nvPr userDrawn="1"/>
        </p:nvSpPr>
        <p:spPr>
          <a:xfrm>
            <a:off x="6144768" y="6400800"/>
            <a:ext cx="2860158" cy="307777"/>
          </a:xfrm>
          <a:prstGeom prst="rect">
            <a:avLst/>
          </a:prstGeom>
          <a:noFill/>
        </p:spPr>
        <p:txBody>
          <a:bodyPr wrap="square" rtlCol="0" anchor="ctr">
            <a:spAutoFit/>
          </a:bodyPr>
          <a:lstStyle/>
          <a:p>
            <a:pPr algn="r" fontAlgn="auto">
              <a:spcBef>
                <a:spcPts val="0"/>
              </a:spcBef>
              <a:spcAft>
                <a:spcPts val="0"/>
              </a:spcAft>
            </a:pPr>
            <a:fld id="{236B1D4F-E6E4-470A-A144-E2C6DC4DDB67}" type="slidenum">
              <a:rPr lang="en-US" sz="1400" b="1" smtClean="0">
                <a:solidFill>
                  <a:prstClr val="white">
                    <a:lumMod val="50000"/>
                  </a:prstClr>
                </a:solidFill>
                <a:latin typeface="Calibri"/>
              </a:rPr>
              <a:pPr algn="r" fontAlgn="auto">
                <a:spcBef>
                  <a:spcPts val="0"/>
                </a:spcBef>
                <a:spcAft>
                  <a:spcPts val="0"/>
                </a:spcAft>
              </a:pPr>
              <a:t>‹#›</a:t>
            </a:fld>
            <a:endParaRPr lang="en-US" sz="1400" b="1" dirty="0" smtClean="0">
              <a:solidFill>
                <a:prstClr val="white">
                  <a:lumMod val="50000"/>
                </a:prstClr>
              </a:solidFill>
              <a:latin typeface="Calibri"/>
            </a:endParaRPr>
          </a:p>
        </p:txBody>
      </p:sp>
    </p:spTree>
    <p:extLst>
      <p:ext uri="{BB962C8B-B14F-4D97-AF65-F5344CB8AC3E}">
        <p14:creationId xmlns:p14="http://schemas.microsoft.com/office/powerpoint/2010/main" val="346311028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6pPr>
      <a:lvl7pPr marL="9144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7pPr>
      <a:lvl8pPr marL="13716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8pPr>
      <a:lvl9pPr marL="18288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0" y="3581400"/>
            <a:ext cx="9144000" cy="1752600"/>
          </a:xfrm>
        </p:spPr>
        <p:txBody>
          <a:bodyPr/>
          <a:lstStyle/>
          <a:p>
            <a:r>
              <a:rPr lang="en-US" dirty="0" smtClean="0"/>
              <a:t>MD25 ns - 14/12/2012</a:t>
            </a:r>
          </a:p>
          <a:p>
            <a:endParaRPr lang="en-US" dirty="0" smtClean="0"/>
          </a:p>
          <a:p>
            <a:r>
              <a:rPr lang="en-US" sz="2400" dirty="0" smtClean="0"/>
              <a:t>G. </a:t>
            </a:r>
            <a:r>
              <a:rPr lang="en-US" sz="2400" dirty="0" err="1" smtClean="0"/>
              <a:t>Arduini</a:t>
            </a:r>
            <a:r>
              <a:rPr lang="en-US" sz="2400" dirty="0" smtClean="0"/>
              <a:t>, H. Bartosik, G. Iadarola, G. Rumolo</a:t>
            </a:r>
          </a:p>
          <a:p>
            <a:r>
              <a:rPr lang="en-US" sz="2400" dirty="0" smtClean="0"/>
              <a:t>Machine Coordinators: M. Lamont, B. Holzer</a:t>
            </a:r>
          </a:p>
          <a:p>
            <a:r>
              <a:rPr lang="en-US" sz="2400" dirty="0" smtClean="0"/>
              <a:t>T. Baer, Cryogenics</a:t>
            </a:r>
            <a:r>
              <a:rPr lang="en-US" sz="2400" dirty="0"/>
              <a:t>, </a:t>
            </a:r>
            <a:r>
              <a:rPr lang="en-US" sz="2400" dirty="0" smtClean="0"/>
              <a:t>Operation</a:t>
            </a:r>
            <a:r>
              <a:rPr lang="en-US" sz="2400" dirty="0"/>
              <a:t>, </a:t>
            </a:r>
            <a:r>
              <a:rPr lang="en-US" sz="2400" dirty="0" smtClean="0"/>
              <a:t>Vacuum teams and </a:t>
            </a:r>
            <a:r>
              <a:rPr lang="en-US" sz="2400" smtClean="0"/>
              <a:t>many others</a:t>
            </a:r>
            <a:endParaRPr lang="en-US" sz="2400" dirty="0"/>
          </a:p>
          <a:p>
            <a:endParaRPr lang="en-GB" sz="2800" dirty="0"/>
          </a:p>
        </p:txBody>
      </p:sp>
      <p:sp>
        <p:nvSpPr>
          <p:cNvPr id="3" name="Footer Placeholder 2"/>
          <p:cNvSpPr>
            <a:spLocks noGrp="1"/>
          </p:cNvSpPr>
          <p:nvPr>
            <p:ph type="ftr" sz="quarter" idx="4294967295"/>
          </p:nvPr>
        </p:nvSpPr>
        <p:spPr>
          <a:xfrm>
            <a:off x="2667000" y="6553200"/>
            <a:ext cx="6477000" cy="152400"/>
          </a:xfrm>
        </p:spPr>
        <p:txBody>
          <a:bodyPr/>
          <a:lstStyle/>
          <a:p>
            <a:r>
              <a:rPr lang="en-US" smtClean="0"/>
              <a:t>LHC Morning Meeting - G. Arduini</a:t>
            </a:r>
            <a:endParaRPr lang="en-US" dirty="0"/>
          </a:p>
        </p:txBody>
      </p:sp>
      <p:sp>
        <p:nvSpPr>
          <p:cNvPr id="4" name="Slide Number Placeholder 3"/>
          <p:cNvSpPr>
            <a:spLocks noGrp="1"/>
          </p:cNvSpPr>
          <p:nvPr>
            <p:ph type="sldNum" sz="quarter" idx="4294967295"/>
          </p:nvPr>
        </p:nvSpPr>
        <p:spPr>
          <a:xfrm>
            <a:off x="7010400" y="6553200"/>
            <a:ext cx="2133600" cy="168275"/>
          </a:xfrm>
        </p:spPr>
        <p:txBody>
          <a:bodyPr/>
          <a:lstStyle/>
          <a:p>
            <a:fld id="{20D66058-8582-419F-AA3B-A79C8D77E78A}" type="slidenum">
              <a:rPr lang="en-US" smtClean="0"/>
              <a:pPr/>
              <a:t>1</a:t>
            </a:fld>
            <a:endParaRPr lang="en-US"/>
          </a:p>
        </p:txBody>
      </p:sp>
      <p:sp>
        <p:nvSpPr>
          <p:cNvPr id="5" name="Date Placeholder 4"/>
          <p:cNvSpPr>
            <a:spLocks noGrp="1"/>
          </p:cNvSpPr>
          <p:nvPr>
            <p:ph type="dt" sz="half" idx="4294967295"/>
          </p:nvPr>
        </p:nvSpPr>
        <p:spPr>
          <a:xfrm>
            <a:off x="0" y="6553200"/>
            <a:ext cx="2133600" cy="168275"/>
          </a:xfrm>
        </p:spPr>
        <p:txBody>
          <a:bodyPr/>
          <a:lstStyle/>
          <a:p>
            <a:fld id="{4B9D4380-6F19-4A7E-93F2-E14642744991}" type="datetime1">
              <a:rPr lang="en-GB" smtClean="0"/>
              <a:t>14/12/2012</a:t>
            </a:fld>
            <a:endParaRPr lang="en-US" dirty="0"/>
          </a:p>
        </p:txBody>
      </p:sp>
    </p:spTree>
    <p:extLst>
      <p:ext uri="{BB962C8B-B14F-4D97-AF65-F5344CB8AC3E}">
        <p14:creationId xmlns:p14="http://schemas.microsoft.com/office/powerpoint/2010/main" val="1379155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US" sz="2400" dirty="0" smtClean="0"/>
              <a:t>15:00 – 17:50 Ramp with 12+5x72 = 372 bunches</a:t>
            </a:r>
          </a:p>
          <a:p>
            <a:r>
              <a:rPr lang="en-US" sz="2400" dirty="0" smtClean="0"/>
              <a:t>Kept at flat top for ~2 hours. Then dump to increase intensity. Spike occurring during the ramp starting at ~2 </a:t>
            </a:r>
            <a:r>
              <a:rPr lang="en-US" sz="2400" dirty="0" err="1" smtClean="0"/>
              <a:t>TeV</a:t>
            </a:r>
            <a:r>
              <a:rPr lang="en-US" sz="2400" dirty="0" smtClean="0"/>
              <a:t> when photoelectrons start to play a role.</a:t>
            </a:r>
            <a:endParaRPr lang="en-GB" sz="2400" dirty="0"/>
          </a:p>
        </p:txBody>
      </p:sp>
      <p:sp>
        <p:nvSpPr>
          <p:cNvPr id="4" name="Date Placeholder 3"/>
          <p:cNvSpPr>
            <a:spLocks noGrp="1"/>
          </p:cNvSpPr>
          <p:nvPr>
            <p:ph type="dt" sz="half" idx="10"/>
          </p:nvPr>
        </p:nvSpPr>
        <p:spPr/>
        <p:txBody>
          <a:bodyPr/>
          <a:lstStyle/>
          <a:p>
            <a:fld id="{A90DF66D-7345-4F19-BF7B-E480E373C532}" type="datetime1">
              <a:rPr lang="en-GB" smtClean="0"/>
              <a:t>14/12/2012</a:t>
            </a:fld>
            <a:endParaRPr lang="en-GB"/>
          </a:p>
        </p:txBody>
      </p:sp>
      <p:sp>
        <p:nvSpPr>
          <p:cNvPr id="5" name="Footer Placeholder 4"/>
          <p:cNvSpPr>
            <a:spLocks noGrp="1"/>
          </p:cNvSpPr>
          <p:nvPr>
            <p:ph type="ftr" sz="quarter" idx="11"/>
          </p:nvPr>
        </p:nvSpPr>
        <p:spPr/>
        <p:txBody>
          <a:bodyPr/>
          <a:lstStyle/>
          <a:p>
            <a:r>
              <a:rPr lang="en-US" smtClean="0"/>
              <a:t>LHC Morning Meeting - G. Arduini</a:t>
            </a:r>
            <a:endParaRPr lang="en-GB" dirty="0"/>
          </a:p>
        </p:txBody>
      </p:sp>
      <p:sp>
        <p:nvSpPr>
          <p:cNvPr id="6" name="Slide Number Placeholder 5"/>
          <p:cNvSpPr>
            <a:spLocks noGrp="1"/>
          </p:cNvSpPr>
          <p:nvPr>
            <p:ph type="sldNum" sz="quarter" idx="12"/>
          </p:nvPr>
        </p:nvSpPr>
        <p:spPr/>
        <p:txBody>
          <a:bodyPr/>
          <a:lstStyle/>
          <a:p>
            <a:fld id="{B2ED15F2-B5DC-4D70-8B9E-4287CA2479A2}" type="slidenum">
              <a:rPr lang="en-GB" smtClean="0"/>
              <a:pPr/>
              <a:t>10</a:t>
            </a:fld>
            <a:endParaRPr lang="en-GB"/>
          </a:p>
        </p:txBody>
      </p:sp>
      <p:pic>
        <p:nvPicPr>
          <p:cNvPr id="2050" name="Picture 2" descr="http://elogbook.cern.ch/eLogbook/attach_reader?attach_id=13232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265" y="2677921"/>
            <a:ext cx="5584335" cy="3646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154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pic>
        <p:nvPicPr>
          <p:cNvPr id="3074" name="Picture 2" descr="http://elogbook.cern.ch/eLogbook/attach_reader?attach_id=1323336"/>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905000" y="990600"/>
            <a:ext cx="5820728" cy="3087053"/>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sz="half" idx="2"/>
          </p:nvPr>
        </p:nvSpPr>
        <p:spPr>
          <a:xfrm>
            <a:off x="152400" y="4160837"/>
            <a:ext cx="8839200" cy="2239963"/>
          </a:xfrm>
        </p:spPr>
        <p:txBody>
          <a:bodyPr/>
          <a:lstStyle/>
          <a:p>
            <a:r>
              <a:rPr lang="en-US" sz="2400" dirty="0"/>
              <a:t>Pressure at arc extremities 78 during previous fill. Photon stimulated gas desorption appears at 2 </a:t>
            </a:r>
            <a:r>
              <a:rPr lang="en-US" sz="2400" dirty="0" err="1"/>
              <a:t>TeV</a:t>
            </a:r>
            <a:r>
              <a:rPr lang="en-US" sz="2400" dirty="0"/>
              <a:t> i.e. photoelectrons are produced. At this time, the cryogenic system observed a larger heat load due to photoelectrons induced </a:t>
            </a:r>
            <a:r>
              <a:rPr lang="en-US" sz="2400" dirty="0" err="1"/>
              <a:t>multipacting</a:t>
            </a:r>
            <a:r>
              <a:rPr lang="en-US" sz="2400" dirty="0"/>
              <a:t>. </a:t>
            </a:r>
            <a:endParaRPr lang="en-GB" sz="2400" dirty="0"/>
          </a:p>
        </p:txBody>
      </p:sp>
      <p:sp>
        <p:nvSpPr>
          <p:cNvPr id="4" name="Date Placeholder 3"/>
          <p:cNvSpPr>
            <a:spLocks noGrp="1"/>
          </p:cNvSpPr>
          <p:nvPr>
            <p:ph type="dt" sz="half" idx="10"/>
          </p:nvPr>
        </p:nvSpPr>
        <p:spPr/>
        <p:txBody>
          <a:bodyPr/>
          <a:lstStyle/>
          <a:p>
            <a:fld id="{A90DF66D-7345-4F19-BF7B-E480E373C532}" type="datetime1">
              <a:rPr lang="en-GB" smtClean="0"/>
              <a:t>14/12/2012</a:t>
            </a:fld>
            <a:endParaRPr lang="en-GB"/>
          </a:p>
        </p:txBody>
      </p:sp>
      <p:sp>
        <p:nvSpPr>
          <p:cNvPr id="5" name="Footer Placeholder 4"/>
          <p:cNvSpPr>
            <a:spLocks noGrp="1"/>
          </p:cNvSpPr>
          <p:nvPr>
            <p:ph type="ftr" sz="quarter" idx="11"/>
          </p:nvPr>
        </p:nvSpPr>
        <p:spPr/>
        <p:txBody>
          <a:bodyPr/>
          <a:lstStyle/>
          <a:p>
            <a:r>
              <a:rPr lang="en-US" smtClean="0"/>
              <a:t>LHC Morning Meeting - G. Arduini</a:t>
            </a:r>
            <a:endParaRPr lang="en-GB" dirty="0"/>
          </a:p>
        </p:txBody>
      </p:sp>
      <p:sp>
        <p:nvSpPr>
          <p:cNvPr id="6" name="Slide Number Placeholder 5"/>
          <p:cNvSpPr>
            <a:spLocks noGrp="1"/>
          </p:cNvSpPr>
          <p:nvPr>
            <p:ph type="sldNum" sz="quarter" idx="12"/>
          </p:nvPr>
        </p:nvSpPr>
        <p:spPr/>
        <p:txBody>
          <a:bodyPr/>
          <a:lstStyle/>
          <a:p>
            <a:fld id="{B2ED15F2-B5DC-4D70-8B9E-4287CA2479A2}" type="slidenum">
              <a:rPr lang="en-GB" smtClean="0"/>
              <a:pPr/>
              <a:t>11</a:t>
            </a:fld>
            <a:endParaRPr lang="en-GB"/>
          </a:p>
        </p:txBody>
      </p:sp>
      <p:sp>
        <p:nvSpPr>
          <p:cNvPr id="10" name="Rectangle 9"/>
          <p:cNvSpPr/>
          <p:nvPr/>
        </p:nvSpPr>
        <p:spPr>
          <a:xfrm>
            <a:off x="-38100" y="3674744"/>
            <a:ext cx="1943102" cy="440056"/>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FF00"/>
                </a:solidFill>
              </a:rPr>
              <a:t>V. Baglin</a:t>
            </a:r>
            <a:endParaRPr lang="en-US" sz="1600" b="1" dirty="0">
              <a:solidFill>
                <a:srgbClr val="FFFF00"/>
              </a:solidFill>
            </a:endParaRPr>
          </a:p>
        </p:txBody>
      </p:sp>
    </p:spTree>
    <p:extLst>
      <p:ext uri="{BB962C8B-B14F-4D97-AF65-F5344CB8AC3E}">
        <p14:creationId xmlns:p14="http://schemas.microsoft.com/office/powerpoint/2010/main" val="463456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GB" dirty="0"/>
          </a:p>
        </p:txBody>
      </p:sp>
      <p:sp>
        <p:nvSpPr>
          <p:cNvPr id="9" name="Content Placeholder 8"/>
          <p:cNvSpPr>
            <a:spLocks noGrp="1"/>
          </p:cNvSpPr>
          <p:nvPr>
            <p:ph idx="1"/>
          </p:nvPr>
        </p:nvSpPr>
        <p:spPr/>
        <p:txBody>
          <a:bodyPr/>
          <a:lstStyle/>
          <a:p>
            <a:r>
              <a:rPr lang="en-US" sz="2800" dirty="0" smtClean="0"/>
              <a:t>19:00-20:46. Filling with 12+11x72 = 804 bunches and ramp. Filling in steps to allow </a:t>
            </a:r>
            <a:r>
              <a:rPr lang="en-US" sz="2800" dirty="0" err="1" smtClean="0"/>
              <a:t>cryo</a:t>
            </a:r>
            <a:r>
              <a:rPr lang="en-US" sz="2800" dirty="0" smtClean="0"/>
              <a:t> team to adapt regulation. A lot of work with loss of </a:t>
            </a:r>
            <a:r>
              <a:rPr lang="en-US" sz="2800" dirty="0" err="1" smtClean="0"/>
              <a:t>cryo</a:t>
            </a:r>
            <a:r>
              <a:rPr lang="en-US" sz="2800" dirty="0" smtClean="0"/>
              <a:t> start in two sectors during the ramp. </a:t>
            </a:r>
            <a:endParaRPr lang="en-GB" sz="2800" dirty="0"/>
          </a:p>
        </p:txBody>
      </p:sp>
      <p:sp>
        <p:nvSpPr>
          <p:cNvPr id="5" name="Date Placeholder 4"/>
          <p:cNvSpPr>
            <a:spLocks noGrp="1"/>
          </p:cNvSpPr>
          <p:nvPr>
            <p:ph type="dt" sz="half" idx="10"/>
          </p:nvPr>
        </p:nvSpPr>
        <p:spPr/>
        <p:txBody>
          <a:bodyPr/>
          <a:lstStyle/>
          <a:p>
            <a:fld id="{B4C8E7F0-B3B2-4711-9383-6412E3C81093}" type="datetime1">
              <a:rPr lang="en-GB" smtClean="0"/>
              <a:t>14/12/2012</a:t>
            </a:fld>
            <a:endParaRPr lang="en-GB"/>
          </a:p>
        </p:txBody>
      </p:sp>
      <p:sp>
        <p:nvSpPr>
          <p:cNvPr id="6" name="Footer Placeholder 5"/>
          <p:cNvSpPr>
            <a:spLocks noGrp="1"/>
          </p:cNvSpPr>
          <p:nvPr>
            <p:ph type="ftr" sz="quarter" idx="11"/>
          </p:nvPr>
        </p:nvSpPr>
        <p:spPr/>
        <p:txBody>
          <a:bodyPr/>
          <a:lstStyle/>
          <a:p>
            <a:r>
              <a:rPr lang="en-US" smtClean="0"/>
              <a:t>LHC Morning Meeting - G. Arduini</a:t>
            </a:r>
            <a:endParaRPr lang="en-GB" dirty="0"/>
          </a:p>
        </p:txBody>
      </p:sp>
      <p:sp>
        <p:nvSpPr>
          <p:cNvPr id="7" name="Slide Number Placeholder 6"/>
          <p:cNvSpPr>
            <a:spLocks noGrp="1"/>
          </p:cNvSpPr>
          <p:nvPr>
            <p:ph type="sldNum" sz="quarter" idx="12"/>
          </p:nvPr>
        </p:nvSpPr>
        <p:spPr/>
        <p:txBody>
          <a:bodyPr/>
          <a:lstStyle/>
          <a:p>
            <a:fld id="{6BFDEA4C-89A7-439A-B75B-C919C7F639B4}" type="slidenum">
              <a:rPr lang="en-GB" smtClean="0"/>
              <a:pPr/>
              <a:t>12</a:t>
            </a:fld>
            <a:endParaRPr lang="en-GB"/>
          </a:p>
        </p:txBody>
      </p:sp>
      <p:pic>
        <p:nvPicPr>
          <p:cNvPr id="4098" name="Picture 2" descr="http://elogbook.cern.ch/eLogbook/attach_reader?attach_id=132340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8802"/>
          <a:stretch/>
        </p:blipFill>
        <p:spPr bwMode="auto">
          <a:xfrm>
            <a:off x="4038600" y="3810000"/>
            <a:ext cx="4888230" cy="238760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elogbook.cern.ch/eLogbook/attach_reader?attach_id=13234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2971800"/>
            <a:ext cx="3924300" cy="3451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677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228600" y="990600"/>
            <a:ext cx="3581400" cy="5257800"/>
          </a:xfrm>
        </p:spPr>
        <p:txBody>
          <a:bodyPr/>
          <a:lstStyle/>
          <a:p>
            <a:r>
              <a:rPr lang="en-US" sz="2400" dirty="0" smtClean="0"/>
              <a:t>Low lifetime (down to 5 hours) at low energy when reducing the damper gain before starting the ramp. Recovering during the ramp </a:t>
            </a:r>
            <a:endParaRPr lang="en-GB" sz="2400" dirty="0"/>
          </a:p>
        </p:txBody>
      </p:sp>
      <p:sp>
        <p:nvSpPr>
          <p:cNvPr id="4" name="Date Placeholder 3"/>
          <p:cNvSpPr>
            <a:spLocks noGrp="1"/>
          </p:cNvSpPr>
          <p:nvPr>
            <p:ph type="dt" sz="half" idx="10"/>
          </p:nvPr>
        </p:nvSpPr>
        <p:spPr/>
        <p:txBody>
          <a:bodyPr/>
          <a:lstStyle/>
          <a:p>
            <a:fld id="{A90DF66D-7345-4F19-BF7B-E480E373C532}" type="datetime1">
              <a:rPr lang="en-GB" smtClean="0"/>
              <a:t>14/12/2012</a:t>
            </a:fld>
            <a:endParaRPr lang="en-GB"/>
          </a:p>
        </p:txBody>
      </p:sp>
      <p:sp>
        <p:nvSpPr>
          <p:cNvPr id="5" name="Footer Placeholder 4"/>
          <p:cNvSpPr>
            <a:spLocks noGrp="1"/>
          </p:cNvSpPr>
          <p:nvPr>
            <p:ph type="ftr" sz="quarter" idx="11"/>
          </p:nvPr>
        </p:nvSpPr>
        <p:spPr/>
        <p:txBody>
          <a:bodyPr/>
          <a:lstStyle/>
          <a:p>
            <a:r>
              <a:rPr lang="en-US" smtClean="0"/>
              <a:t>LHC Morning Meeting - G. Arduini</a:t>
            </a:r>
            <a:endParaRPr lang="en-GB" dirty="0"/>
          </a:p>
        </p:txBody>
      </p:sp>
      <p:sp>
        <p:nvSpPr>
          <p:cNvPr id="6" name="Slide Number Placeholder 5"/>
          <p:cNvSpPr>
            <a:spLocks noGrp="1"/>
          </p:cNvSpPr>
          <p:nvPr>
            <p:ph type="sldNum" sz="quarter" idx="12"/>
          </p:nvPr>
        </p:nvSpPr>
        <p:spPr/>
        <p:txBody>
          <a:bodyPr/>
          <a:lstStyle/>
          <a:p>
            <a:fld id="{B2ED15F2-B5DC-4D70-8B9E-4287CA2479A2}" type="slidenum">
              <a:rPr lang="en-GB" smtClean="0"/>
              <a:pPr/>
              <a:t>13</a:t>
            </a:fld>
            <a:endParaRPr lang="en-GB"/>
          </a:p>
        </p:txBody>
      </p:sp>
      <p:pic>
        <p:nvPicPr>
          <p:cNvPr id="5124" name="Picture 4" descr="http://elogbook.cern.ch/eLogbook/attach_reader?attach_id=13234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5740" y="1432560"/>
            <a:ext cx="4899660" cy="3901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051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Exhausted </a:t>
            </a:r>
            <a:r>
              <a:rPr lang="en-US" dirty="0" err="1" smtClean="0"/>
              <a:t>cryo</a:t>
            </a:r>
            <a:r>
              <a:rPr lang="en-US" dirty="0" smtClean="0"/>
              <a:t> team</a:t>
            </a:r>
            <a:endParaRPr lang="en-GB" dirty="0"/>
          </a:p>
        </p:txBody>
      </p:sp>
      <p:sp>
        <p:nvSpPr>
          <p:cNvPr id="4" name="Date Placeholder 3"/>
          <p:cNvSpPr>
            <a:spLocks noGrp="1"/>
          </p:cNvSpPr>
          <p:nvPr>
            <p:ph type="dt" sz="half" idx="10"/>
          </p:nvPr>
        </p:nvSpPr>
        <p:spPr/>
        <p:txBody>
          <a:bodyPr/>
          <a:lstStyle/>
          <a:p>
            <a:fld id="{A90DF66D-7345-4F19-BF7B-E480E373C532}" type="datetime1">
              <a:rPr lang="en-GB" smtClean="0"/>
              <a:t>14/12/2012</a:t>
            </a:fld>
            <a:endParaRPr lang="en-GB"/>
          </a:p>
        </p:txBody>
      </p:sp>
      <p:sp>
        <p:nvSpPr>
          <p:cNvPr id="5" name="Footer Placeholder 4"/>
          <p:cNvSpPr>
            <a:spLocks noGrp="1"/>
          </p:cNvSpPr>
          <p:nvPr>
            <p:ph type="ftr" sz="quarter" idx="11"/>
          </p:nvPr>
        </p:nvSpPr>
        <p:spPr/>
        <p:txBody>
          <a:bodyPr/>
          <a:lstStyle/>
          <a:p>
            <a:r>
              <a:rPr lang="en-US" smtClean="0"/>
              <a:t>LHC Morning Meeting - G. Arduini</a:t>
            </a:r>
            <a:endParaRPr lang="en-GB" dirty="0"/>
          </a:p>
        </p:txBody>
      </p:sp>
      <p:sp>
        <p:nvSpPr>
          <p:cNvPr id="6" name="Slide Number Placeholder 5"/>
          <p:cNvSpPr>
            <a:spLocks noGrp="1"/>
          </p:cNvSpPr>
          <p:nvPr>
            <p:ph type="sldNum" sz="quarter" idx="12"/>
          </p:nvPr>
        </p:nvSpPr>
        <p:spPr/>
        <p:txBody>
          <a:bodyPr/>
          <a:lstStyle/>
          <a:p>
            <a:fld id="{B2ED15F2-B5DC-4D70-8B9E-4287CA2479A2}" type="slidenum">
              <a:rPr lang="en-GB" smtClean="0"/>
              <a:pPr/>
              <a:t>14</a:t>
            </a:fld>
            <a:endParaRPr lang="en-GB"/>
          </a:p>
        </p:txBody>
      </p:sp>
      <p:pic>
        <p:nvPicPr>
          <p:cNvPr id="8194" name="Picture 2" descr="6299be05-4266-4818-ac1f-2f99cb93fc30@cer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990600"/>
            <a:ext cx="7010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753100" y="2819400"/>
            <a:ext cx="2247900" cy="1049656"/>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FF00"/>
                </a:solidFill>
              </a:rPr>
              <a:t>+ Serge Claudet (did not want to appear)</a:t>
            </a:r>
            <a:endParaRPr lang="en-US" sz="1600" b="1" dirty="0">
              <a:solidFill>
                <a:srgbClr val="FFFF00"/>
              </a:solidFill>
            </a:endParaRPr>
          </a:p>
        </p:txBody>
      </p:sp>
    </p:spTree>
    <p:extLst>
      <p:ext uri="{BB962C8B-B14F-4D97-AF65-F5344CB8AC3E}">
        <p14:creationId xmlns:p14="http://schemas.microsoft.com/office/powerpoint/2010/main" val="193444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Loss pattern (inj. + ramp)</a:t>
            </a:r>
            <a:endParaRPr lang="en-GB" dirty="0"/>
          </a:p>
        </p:txBody>
      </p:sp>
      <p:sp>
        <p:nvSpPr>
          <p:cNvPr id="8" name="Content Placeholder 7"/>
          <p:cNvSpPr>
            <a:spLocks noGrp="1"/>
          </p:cNvSpPr>
          <p:nvPr>
            <p:ph sz="half" idx="1"/>
          </p:nvPr>
        </p:nvSpPr>
        <p:spPr/>
        <p:txBody>
          <a:bodyPr/>
          <a:lstStyle/>
          <a:p>
            <a:endParaRPr lang="en-GB" dirty="0"/>
          </a:p>
        </p:txBody>
      </p:sp>
      <p:sp>
        <p:nvSpPr>
          <p:cNvPr id="9" name="Content Placeholder 8"/>
          <p:cNvSpPr>
            <a:spLocks noGrp="1"/>
          </p:cNvSpPr>
          <p:nvPr>
            <p:ph sz="half" idx="2"/>
          </p:nvPr>
        </p:nvSpPr>
        <p:spPr/>
        <p:txBody>
          <a:bodyPr/>
          <a:lstStyle/>
          <a:p>
            <a:endParaRPr lang="en-GB"/>
          </a:p>
        </p:txBody>
      </p:sp>
      <p:sp>
        <p:nvSpPr>
          <p:cNvPr id="4" name="Date Placeholder 3"/>
          <p:cNvSpPr>
            <a:spLocks noGrp="1"/>
          </p:cNvSpPr>
          <p:nvPr>
            <p:ph type="dt" sz="half" idx="10"/>
          </p:nvPr>
        </p:nvSpPr>
        <p:spPr/>
        <p:txBody>
          <a:bodyPr/>
          <a:lstStyle/>
          <a:p>
            <a:fld id="{A90DF66D-7345-4F19-BF7B-E480E373C532}" type="datetime1">
              <a:rPr lang="en-GB" smtClean="0"/>
              <a:t>14/12/2012</a:t>
            </a:fld>
            <a:endParaRPr lang="en-GB"/>
          </a:p>
        </p:txBody>
      </p:sp>
      <p:sp>
        <p:nvSpPr>
          <p:cNvPr id="5" name="Footer Placeholder 4"/>
          <p:cNvSpPr>
            <a:spLocks noGrp="1"/>
          </p:cNvSpPr>
          <p:nvPr>
            <p:ph type="ftr" sz="quarter" idx="11"/>
          </p:nvPr>
        </p:nvSpPr>
        <p:spPr/>
        <p:txBody>
          <a:bodyPr/>
          <a:lstStyle/>
          <a:p>
            <a:r>
              <a:rPr lang="en-US" smtClean="0"/>
              <a:t>LHC Morning Meeting - G. Arduini</a:t>
            </a:r>
            <a:endParaRPr lang="en-GB" dirty="0"/>
          </a:p>
        </p:txBody>
      </p:sp>
      <p:sp>
        <p:nvSpPr>
          <p:cNvPr id="6" name="Slide Number Placeholder 5"/>
          <p:cNvSpPr>
            <a:spLocks noGrp="1"/>
          </p:cNvSpPr>
          <p:nvPr>
            <p:ph type="sldNum" sz="quarter" idx="12"/>
          </p:nvPr>
        </p:nvSpPr>
        <p:spPr/>
        <p:txBody>
          <a:bodyPr/>
          <a:lstStyle/>
          <a:p>
            <a:fld id="{B2ED15F2-B5DC-4D70-8B9E-4287CA2479A2}" type="slidenum">
              <a:rPr lang="en-GB" smtClean="0"/>
              <a:pPr/>
              <a:t>15</a:t>
            </a:fld>
            <a:endParaRPr lang="en-GB"/>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9620" y="2918460"/>
            <a:ext cx="4564380" cy="3406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descr="http://elogbook.cern.ch/eLogbook/attach_reader?attach_id=13233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89660"/>
            <a:ext cx="4564380" cy="3406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222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err="1" smtClean="0"/>
              <a:t>Emittances</a:t>
            </a:r>
            <a:r>
              <a:rPr lang="en-US" dirty="0" smtClean="0"/>
              <a:t> (B1)</a:t>
            </a:r>
            <a:endParaRPr lang="en-GB" dirty="0"/>
          </a:p>
        </p:txBody>
      </p:sp>
      <p:sp>
        <p:nvSpPr>
          <p:cNvPr id="5" name="Date Placeholder 4"/>
          <p:cNvSpPr>
            <a:spLocks noGrp="1"/>
          </p:cNvSpPr>
          <p:nvPr>
            <p:ph type="dt" sz="half" idx="10"/>
          </p:nvPr>
        </p:nvSpPr>
        <p:spPr/>
        <p:txBody>
          <a:bodyPr/>
          <a:lstStyle/>
          <a:p>
            <a:fld id="{B4C8E7F0-B3B2-4711-9383-6412E3C81093}" type="datetime1">
              <a:rPr lang="en-GB" smtClean="0"/>
              <a:t>14/12/2012</a:t>
            </a:fld>
            <a:endParaRPr lang="en-GB"/>
          </a:p>
        </p:txBody>
      </p:sp>
      <p:sp>
        <p:nvSpPr>
          <p:cNvPr id="6" name="Footer Placeholder 5"/>
          <p:cNvSpPr>
            <a:spLocks noGrp="1"/>
          </p:cNvSpPr>
          <p:nvPr>
            <p:ph type="ftr" sz="quarter" idx="11"/>
          </p:nvPr>
        </p:nvSpPr>
        <p:spPr/>
        <p:txBody>
          <a:bodyPr/>
          <a:lstStyle/>
          <a:p>
            <a:r>
              <a:rPr lang="en-US" smtClean="0"/>
              <a:t>LHC Morning Meeting - G. Arduini</a:t>
            </a:r>
            <a:endParaRPr lang="en-GB" dirty="0"/>
          </a:p>
        </p:txBody>
      </p:sp>
      <p:sp>
        <p:nvSpPr>
          <p:cNvPr id="7" name="Slide Number Placeholder 6"/>
          <p:cNvSpPr>
            <a:spLocks noGrp="1"/>
          </p:cNvSpPr>
          <p:nvPr>
            <p:ph type="sldNum" sz="quarter" idx="12"/>
          </p:nvPr>
        </p:nvSpPr>
        <p:spPr/>
        <p:txBody>
          <a:bodyPr/>
          <a:lstStyle/>
          <a:p>
            <a:fld id="{6BFDEA4C-89A7-439A-B75B-C919C7F639B4}" type="slidenum">
              <a:rPr lang="en-GB" smtClean="0"/>
              <a:pPr/>
              <a:t>16</a:t>
            </a:fld>
            <a:endParaRPr lang="en-GB"/>
          </a:p>
        </p:txBody>
      </p:sp>
      <p:pic>
        <p:nvPicPr>
          <p:cNvPr id="8194" name="Picture 2" descr="http://elogbook.cern.ch/eLogbook/attach_reader?attach_id=132340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2280662"/>
            <a:ext cx="8686800" cy="2677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49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load</a:t>
            </a:r>
            <a:endParaRPr lang="en-GB" dirty="0"/>
          </a:p>
        </p:txBody>
      </p:sp>
      <p:sp>
        <p:nvSpPr>
          <p:cNvPr id="10" name="Content Placeholder 9"/>
          <p:cNvSpPr>
            <a:spLocks noGrp="1"/>
          </p:cNvSpPr>
          <p:nvPr>
            <p:ph sz="half" idx="2"/>
          </p:nvPr>
        </p:nvSpPr>
        <p:spPr>
          <a:xfrm>
            <a:off x="381000" y="990600"/>
            <a:ext cx="8305800" cy="914401"/>
          </a:xfrm>
        </p:spPr>
        <p:txBody>
          <a:bodyPr/>
          <a:lstStyle/>
          <a:p>
            <a:r>
              <a:rPr lang="en-US" sz="2400" dirty="0" smtClean="0"/>
              <a:t>Heat load not varying significantly (~ linear with intensity). SEY evolution to be estimated and compared with laboratory measurements SEY vs. electron dose</a:t>
            </a:r>
            <a:endParaRPr lang="en-GB" sz="2400" dirty="0"/>
          </a:p>
        </p:txBody>
      </p:sp>
      <p:sp>
        <p:nvSpPr>
          <p:cNvPr id="4" name="Date Placeholder 3"/>
          <p:cNvSpPr>
            <a:spLocks noGrp="1"/>
          </p:cNvSpPr>
          <p:nvPr>
            <p:ph type="dt" sz="half" idx="10"/>
          </p:nvPr>
        </p:nvSpPr>
        <p:spPr/>
        <p:txBody>
          <a:bodyPr/>
          <a:lstStyle/>
          <a:p>
            <a:fld id="{A90DF66D-7345-4F19-BF7B-E480E373C532}" type="datetime1">
              <a:rPr lang="en-GB" smtClean="0"/>
              <a:t>14/12/2012</a:t>
            </a:fld>
            <a:endParaRPr lang="en-GB"/>
          </a:p>
        </p:txBody>
      </p:sp>
      <p:sp>
        <p:nvSpPr>
          <p:cNvPr id="5" name="Footer Placeholder 4"/>
          <p:cNvSpPr>
            <a:spLocks noGrp="1"/>
          </p:cNvSpPr>
          <p:nvPr>
            <p:ph type="ftr" sz="quarter" idx="11"/>
          </p:nvPr>
        </p:nvSpPr>
        <p:spPr/>
        <p:txBody>
          <a:bodyPr/>
          <a:lstStyle/>
          <a:p>
            <a:r>
              <a:rPr lang="en-US" smtClean="0"/>
              <a:t>LHC Morning Meeting - G. Arduini</a:t>
            </a:r>
            <a:endParaRPr lang="en-GB" dirty="0"/>
          </a:p>
        </p:txBody>
      </p:sp>
      <p:sp>
        <p:nvSpPr>
          <p:cNvPr id="6" name="Slide Number Placeholder 5"/>
          <p:cNvSpPr>
            <a:spLocks noGrp="1"/>
          </p:cNvSpPr>
          <p:nvPr>
            <p:ph type="sldNum" sz="quarter" idx="12"/>
          </p:nvPr>
        </p:nvSpPr>
        <p:spPr/>
        <p:txBody>
          <a:bodyPr/>
          <a:lstStyle/>
          <a:p>
            <a:fld id="{B2ED15F2-B5DC-4D70-8B9E-4287CA2479A2}" type="slidenum">
              <a:rPr lang="en-GB" smtClean="0"/>
              <a:pPr/>
              <a:t>17</a:t>
            </a:fld>
            <a:endParaRPr lang="en-GB"/>
          </a:p>
        </p:txBody>
      </p:sp>
      <p:pic>
        <p:nvPicPr>
          <p:cNvPr id="1026" name="Picture 2" descr="http://elogbook.cern.ch/eLogbook/attach_reader?attach_id=13235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552700"/>
            <a:ext cx="5584335" cy="3646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10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GB"/>
          </a:p>
        </p:txBody>
      </p:sp>
      <p:sp>
        <p:nvSpPr>
          <p:cNvPr id="5" name="Date Placeholder 4"/>
          <p:cNvSpPr>
            <a:spLocks noGrp="1"/>
          </p:cNvSpPr>
          <p:nvPr>
            <p:ph type="dt" sz="half" idx="10"/>
          </p:nvPr>
        </p:nvSpPr>
        <p:spPr/>
        <p:txBody>
          <a:bodyPr/>
          <a:lstStyle/>
          <a:p>
            <a:fld id="{B4C8E7F0-B3B2-4711-9383-6412E3C81093}" type="datetime1">
              <a:rPr lang="en-GB" smtClean="0"/>
              <a:t>14/12/2012</a:t>
            </a:fld>
            <a:endParaRPr lang="en-GB"/>
          </a:p>
        </p:txBody>
      </p:sp>
      <p:sp>
        <p:nvSpPr>
          <p:cNvPr id="6" name="Footer Placeholder 5"/>
          <p:cNvSpPr>
            <a:spLocks noGrp="1"/>
          </p:cNvSpPr>
          <p:nvPr>
            <p:ph type="ftr" sz="quarter" idx="11"/>
          </p:nvPr>
        </p:nvSpPr>
        <p:spPr/>
        <p:txBody>
          <a:bodyPr/>
          <a:lstStyle/>
          <a:p>
            <a:r>
              <a:rPr lang="en-US" smtClean="0"/>
              <a:t>LHC Morning Meeting - G. Arduini</a:t>
            </a:r>
            <a:endParaRPr lang="en-GB" dirty="0"/>
          </a:p>
        </p:txBody>
      </p:sp>
      <p:sp>
        <p:nvSpPr>
          <p:cNvPr id="7" name="Slide Number Placeholder 6"/>
          <p:cNvSpPr>
            <a:spLocks noGrp="1"/>
          </p:cNvSpPr>
          <p:nvPr>
            <p:ph type="sldNum" sz="quarter" idx="12"/>
          </p:nvPr>
        </p:nvSpPr>
        <p:spPr/>
        <p:txBody>
          <a:bodyPr/>
          <a:lstStyle/>
          <a:p>
            <a:fld id="{6BFDEA4C-89A7-439A-B75B-C919C7F639B4}" type="slidenum">
              <a:rPr lang="en-GB" smtClean="0"/>
              <a:pPr/>
              <a:t>18</a:t>
            </a:fld>
            <a:endParaRPr lang="en-GB"/>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8648" y="990600"/>
            <a:ext cx="7546703"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8106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4TeV </a:t>
            </a:r>
            <a:r>
              <a:rPr lang="de-DE" dirty="0" err="1" smtClean="0"/>
              <a:t>Arc</a:t>
            </a:r>
            <a:r>
              <a:rPr lang="de-DE" dirty="0" smtClean="0"/>
              <a:t> UFOs </a:t>
            </a:r>
            <a:r>
              <a:rPr lang="de-DE" dirty="0" err="1" smtClean="0"/>
              <a:t>with</a:t>
            </a:r>
            <a:r>
              <a:rPr lang="de-DE" dirty="0" smtClean="0"/>
              <a:t> 25ns</a:t>
            </a:r>
            <a:endParaRPr lang="de-DE" dirty="0"/>
          </a:p>
        </p:txBody>
      </p:sp>
      <p:sp>
        <p:nvSpPr>
          <p:cNvPr id="3" name="Textplatzhalter 2"/>
          <p:cNvSpPr>
            <a:spLocks noGrp="1"/>
          </p:cNvSpPr>
          <p:nvPr>
            <p:ph type="body" sz="quarter" idx="13"/>
          </p:nvPr>
        </p:nvSpPr>
        <p:spPr/>
        <p:txBody>
          <a:bodyPr/>
          <a:lstStyle/>
          <a:p>
            <a:pPr>
              <a:buFont typeface="Arial" pitchFamily="34" charset="0"/>
              <a:buChar char="•"/>
            </a:pPr>
            <a:r>
              <a:rPr lang="de-DE" sz="2400" dirty="0" err="1" smtClean="0"/>
              <a:t>With</a:t>
            </a:r>
            <a:r>
              <a:rPr lang="de-DE" sz="2400" dirty="0" smtClean="0"/>
              <a:t> 50ns, 1374b: ≈ 1.3 </a:t>
            </a:r>
            <a:r>
              <a:rPr lang="de-DE" sz="2400" dirty="0" err="1" smtClean="0"/>
              <a:t>arc</a:t>
            </a:r>
            <a:r>
              <a:rPr lang="de-DE" sz="2400" dirty="0" smtClean="0"/>
              <a:t> UFOs per </a:t>
            </a:r>
            <a:r>
              <a:rPr lang="de-DE" sz="2400" dirty="0" err="1" smtClean="0"/>
              <a:t>hour</a:t>
            </a:r>
            <a:endParaRPr lang="de-DE" sz="2400" dirty="0" smtClean="0"/>
          </a:p>
          <a:p>
            <a:pPr>
              <a:buFont typeface="Arial" pitchFamily="34" charset="0"/>
              <a:buChar char="•"/>
            </a:pPr>
            <a:r>
              <a:rPr lang="de-DE" sz="2400" dirty="0" err="1" smtClean="0"/>
              <a:t>Fill</a:t>
            </a:r>
            <a:r>
              <a:rPr lang="de-DE" sz="2400" dirty="0" smtClean="0"/>
              <a:t> 3428 (156b):</a:t>
            </a:r>
          </a:p>
          <a:p>
            <a:pPr marL="0" indent="0"/>
            <a:r>
              <a:rPr lang="de-DE" sz="2400" dirty="0"/>
              <a:t>	</a:t>
            </a:r>
            <a:r>
              <a:rPr lang="de-DE" sz="2400" dirty="0" smtClean="0"/>
              <a:t>27 </a:t>
            </a:r>
            <a:r>
              <a:rPr lang="de-DE" sz="2400" dirty="0" err="1" smtClean="0"/>
              <a:t>arc</a:t>
            </a:r>
            <a:r>
              <a:rPr lang="de-DE" sz="2400" dirty="0" smtClean="0"/>
              <a:t> UFOs in 2.25 </a:t>
            </a:r>
            <a:r>
              <a:rPr lang="de-DE" sz="2400" dirty="0" err="1" smtClean="0"/>
              <a:t>hours</a:t>
            </a:r>
            <a:r>
              <a:rPr lang="de-DE" sz="2400" dirty="0" smtClean="0"/>
              <a:t/>
            </a:r>
            <a:br>
              <a:rPr lang="de-DE" sz="2400" dirty="0" smtClean="0"/>
            </a:br>
            <a:r>
              <a:rPr lang="de-DE" sz="2400" dirty="0" smtClean="0"/>
              <a:t>	-&gt; </a:t>
            </a:r>
            <a:r>
              <a:rPr lang="de-DE" sz="2400" b="1" dirty="0" smtClean="0">
                <a:solidFill>
                  <a:schemeClr val="accent6"/>
                </a:solidFill>
                <a:effectLst>
                  <a:outerShdw blurRad="38100" dist="38100" dir="2700000" algn="tl">
                    <a:srgbClr val="000000">
                      <a:alpha val="43137"/>
                    </a:srgbClr>
                  </a:outerShdw>
                </a:effectLst>
              </a:rPr>
              <a:t>12.0 </a:t>
            </a:r>
            <a:r>
              <a:rPr lang="de-DE" sz="2400" b="1" dirty="0">
                <a:solidFill>
                  <a:schemeClr val="accent6"/>
                </a:solidFill>
                <a:effectLst>
                  <a:outerShdw blurRad="38100" dist="38100" dir="2700000" algn="tl">
                    <a:srgbClr val="000000">
                      <a:alpha val="43137"/>
                    </a:srgbClr>
                  </a:outerShdw>
                </a:effectLst>
              </a:rPr>
              <a:t>UFOs per </a:t>
            </a:r>
            <a:r>
              <a:rPr lang="de-DE" sz="2400" b="1" dirty="0" err="1">
                <a:solidFill>
                  <a:schemeClr val="accent6"/>
                </a:solidFill>
                <a:effectLst>
                  <a:outerShdw blurRad="38100" dist="38100" dir="2700000" algn="tl">
                    <a:srgbClr val="000000">
                      <a:alpha val="43137"/>
                    </a:srgbClr>
                  </a:outerShdw>
                </a:effectLst>
              </a:rPr>
              <a:t>hour</a:t>
            </a:r>
            <a:endParaRPr lang="de-DE" sz="2400" dirty="0"/>
          </a:p>
          <a:p>
            <a:pPr>
              <a:buFont typeface="Arial" pitchFamily="34" charset="0"/>
              <a:buChar char="•"/>
            </a:pPr>
            <a:r>
              <a:rPr lang="de-DE" sz="2400" dirty="0" err="1" smtClean="0"/>
              <a:t>Fill</a:t>
            </a:r>
            <a:r>
              <a:rPr lang="de-DE" sz="2400" dirty="0" smtClean="0"/>
              <a:t> 3429 (804b): </a:t>
            </a:r>
            <a:br>
              <a:rPr lang="de-DE" sz="2400" dirty="0" smtClean="0"/>
            </a:br>
            <a:r>
              <a:rPr lang="de-DE" sz="2400" dirty="0" smtClean="0"/>
              <a:t>	</a:t>
            </a:r>
            <a:r>
              <a:rPr lang="de-DE" sz="2400" b="1" dirty="0" smtClean="0">
                <a:solidFill>
                  <a:schemeClr val="accent6"/>
                </a:solidFill>
                <a:effectLst>
                  <a:outerShdw blurRad="38100" dist="38100" dir="2700000" algn="tl">
                    <a:srgbClr val="000000">
                      <a:alpha val="43137"/>
                    </a:srgbClr>
                  </a:outerShdw>
                </a:effectLst>
              </a:rPr>
              <a:t>71 </a:t>
            </a:r>
            <a:r>
              <a:rPr lang="de-DE" sz="2400" b="1" dirty="0" err="1">
                <a:solidFill>
                  <a:schemeClr val="accent6"/>
                </a:solidFill>
                <a:effectLst>
                  <a:outerShdw blurRad="38100" dist="38100" dir="2700000" algn="tl">
                    <a:srgbClr val="000000">
                      <a:alpha val="43137"/>
                    </a:srgbClr>
                  </a:outerShdw>
                </a:effectLst>
              </a:rPr>
              <a:t>a</a:t>
            </a:r>
            <a:r>
              <a:rPr lang="de-DE" sz="2400" b="1" dirty="0" err="1" smtClean="0">
                <a:solidFill>
                  <a:schemeClr val="accent6"/>
                </a:solidFill>
                <a:effectLst>
                  <a:outerShdw blurRad="38100" dist="38100" dir="2700000" algn="tl">
                    <a:srgbClr val="000000">
                      <a:alpha val="43137"/>
                    </a:srgbClr>
                  </a:outerShdw>
                </a:effectLst>
              </a:rPr>
              <a:t>rc</a:t>
            </a:r>
            <a:r>
              <a:rPr lang="de-DE" sz="2400" b="1" dirty="0" smtClean="0">
                <a:solidFill>
                  <a:schemeClr val="accent6"/>
                </a:solidFill>
                <a:effectLst>
                  <a:outerShdw blurRad="38100" dist="38100" dir="2700000" algn="tl">
                    <a:srgbClr val="000000">
                      <a:alpha val="43137"/>
                    </a:srgbClr>
                  </a:outerShdw>
                </a:effectLst>
              </a:rPr>
              <a:t> UFOs </a:t>
            </a:r>
            <a:r>
              <a:rPr lang="de-DE" sz="2400" dirty="0" smtClean="0"/>
              <a:t>in 9.75 </a:t>
            </a:r>
            <a:r>
              <a:rPr lang="de-DE" sz="2400" dirty="0" err="1" smtClean="0"/>
              <a:t>hours</a:t>
            </a:r>
            <a:r>
              <a:rPr lang="de-DE" sz="2400" dirty="0" smtClean="0"/>
              <a:t> </a:t>
            </a:r>
            <a:br>
              <a:rPr lang="de-DE" sz="2400" dirty="0" smtClean="0"/>
            </a:br>
            <a:r>
              <a:rPr lang="de-DE" sz="2400" dirty="0" smtClean="0"/>
              <a:t>	-&gt; </a:t>
            </a:r>
            <a:r>
              <a:rPr lang="de-DE" sz="2400" b="1" dirty="0" smtClean="0">
                <a:solidFill>
                  <a:schemeClr val="accent6"/>
                </a:solidFill>
                <a:effectLst>
                  <a:outerShdw blurRad="38100" dist="38100" dir="2700000" algn="tl">
                    <a:srgbClr val="000000">
                      <a:alpha val="43137"/>
                    </a:srgbClr>
                  </a:outerShdw>
                </a:effectLst>
              </a:rPr>
              <a:t>7.3 UFOs per </a:t>
            </a:r>
            <a:r>
              <a:rPr lang="de-DE" sz="2400" b="1" dirty="0" err="1" smtClean="0">
                <a:solidFill>
                  <a:schemeClr val="accent6"/>
                </a:solidFill>
                <a:effectLst>
                  <a:outerShdw blurRad="38100" dist="38100" dir="2700000" algn="tl">
                    <a:srgbClr val="000000">
                      <a:alpha val="43137"/>
                    </a:srgbClr>
                  </a:outerShdw>
                </a:effectLst>
              </a:rPr>
              <a:t>hour</a:t>
            </a:r>
            <a:endParaRPr lang="de-DE" sz="2400" b="1" dirty="0" smtClean="0">
              <a:solidFill>
                <a:schemeClr val="accent6"/>
              </a:solidFill>
              <a:effectLst>
                <a:outerShdw blurRad="38100" dist="38100" dir="2700000" algn="tl">
                  <a:srgbClr val="000000">
                    <a:alpha val="43137"/>
                  </a:srgbClr>
                </a:outerShdw>
              </a:effectLst>
            </a:endParaRPr>
          </a:p>
          <a:p>
            <a:pPr marL="0" indent="0"/>
            <a:r>
              <a:rPr lang="de-DE" sz="2400" dirty="0" smtClean="0"/>
              <a:t>	</a:t>
            </a:r>
            <a:r>
              <a:rPr lang="de-DE" sz="2400" dirty="0" err="1" smtClean="0"/>
              <a:t>highest</a:t>
            </a:r>
            <a:r>
              <a:rPr lang="de-DE" sz="2400" dirty="0" smtClean="0"/>
              <a:t> UFO </a:t>
            </a:r>
            <a:r>
              <a:rPr lang="de-DE" sz="2400" dirty="0" err="1" smtClean="0"/>
              <a:t>activity</a:t>
            </a:r>
            <a:r>
              <a:rPr lang="de-DE" sz="2400" dirty="0" smtClean="0"/>
              <a:t> in </a:t>
            </a:r>
            <a:br>
              <a:rPr lang="de-DE" sz="2400" dirty="0" smtClean="0"/>
            </a:br>
            <a:r>
              <a:rPr lang="de-DE" sz="2400" dirty="0" smtClean="0"/>
              <a:t>	</a:t>
            </a:r>
            <a:r>
              <a:rPr lang="de-DE" sz="2400" dirty="0" err="1" smtClean="0"/>
              <a:t>first</a:t>
            </a:r>
            <a:r>
              <a:rPr lang="de-DE" sz="2400" dirty="0" smtClean="0"/>
              <a:t> </a:t>
            </a:r>
            <a:r>
              <a:rPr lang="de-DE" sz="2400" dirty="0" err="1" smtClean="0"/>
              <a:t>hour</a:t>
            </a:r>
            <a:r>
              <a:rPr lang="de-DE" sz="2400" dirty="0" smtClean="0"/>
              <a:t>.</a:t>
            </a:r>
            <a:endParaRPr lang="de-DE" sz="2400" dirty="0"/>
          </a:p>
          <a:p>
            <a:pPr>
              <a:buFont typeface="Arial" pitchFamily="34" charset="0"/>
              <a:buChar char="•"/>
            </a:pPr>
            <a:r>
              <a:rPr lang="de-DE" sz="2400" dirty="0" smtClean="0"/>
              <a:t>In </a:t>
            </a:r>
            <a:r>
              <a:rPr lang="de-DE" sz="2400" dirty="0" err="1" smtClean="0"/>
              <a:t>fills</a:t>
            </a:r>
            <a:r>
              <a:rPr lang="de-DE" sz="2400" dirty="0" smtClean="0"/>
              <a:t> 3427 – 3429: </a:t>
            </a:r>
            <a:br>
              <a:rPr lang="de-DE" sz="2400" dirty="0" smtClean="0"/>
            </a:br>
            <a:r>
              <a:rPr lang="de-DE" sz="2400" dirty="0" smtClean="0"/>
              <a:t>	</a:t>
            </a:r>
            <a:r>
              <a:rPr lang="de-DE" sz="2400" b="1" dirty="0" smtClean="0">
                <a:solidFill>
                  <a:schemeClr val="accent6"/>
                </a:solidFill>
                <a:effectLst>
                  <a:outerShdw blurRad="38100" dist="38100" dir="2700000" algn="tl">
                    <a:srgbClr val="000000">
                      <a:alpha val="43137"/>
                    </a:srgbClr>
                  </a:outerShdw>
                </a:effectLst>
              </a:rPr>
              <a:t>5 UFOs &gt; 10% </a:t>
            </a:r>
            <a:r>
              <a:rPr lang="de-DE" sz="2400" b="1" dirty="0" err="1" smtClean="0">
                <a:solidFill>
                  <a:schemeClr val="accent6"/>
                </a:solidFill>
                <a:effectLst>
                  <a:outerShdw blurRad="38100" dist="38100" dir="2700000" algn="tl">
                    <a:srgbClr val="000000">
                      <a:alpha val="43137"/>
                    </a:srgbClr>
                  </a:outerShdw>
                </a:effectLst>
              </a:rPr>
              <a:t>of</a:t>
            </a:r>
            <a:r>
              <a:rPr lang="de-DE" sz="2400" b="1" dirty="0" smtClean="0">
                <a:solidFill>
                  <a:schemeClr val="accent6"/>
                </a:solidFill>
                <a:effectLst>
                  <a:outerShdw blurRad="38100" dist="38100" dir="2700000" algn="tl">
                    <a:srgbClr val="000000">
                      <a:alpha val="43137"/>
                    </a:srgbClr>
                  </a:outerShdw>
                </a:effectLst>
              </a:rPr>
              <a:t> BLM </a:t>
            </a:r>
            <a:r>
              <a:rPr lang="de-DE" sz="2400" b="1" dirty="0" err="1" smtClean="0">
                <a:solidFill>
                  <a:schemeClr val="accent6"/>
                </a:solidFill>
                <a:effectLst>
                  <a:outerShdw blurRad="38100" dist="38100" dir="2700000" algn="tl">
                    <a:srgbClr val="000000">
                      <a:alpha val="43137"/>
                    </a:srgbClr>
                  </a:outerShdw>
                </a:effectLst>
              </a:rPr>
              <a:t>dump</a:t>
            </a:r>
            <a:r>
              <a:rPr lang="de-DE" sz="2400" b="1" dirty="0" smtClean="0">
                <a:solidFill>
                  <a:schemeClr val="accent6"/>
                </a:solidFill>
                <a:effectLst>
                  <a:outerShdw blurRad="38100" dist="38100" dir="2700000" algn="tl">
                    <a:srgbClr val="000000">
                      <a:alpha val="43137"/>
                    </a:srgbClr>
                  </a:outerShdw>
                </a:effectLst>
              </a:rPr>
              <a:t> </a:t>
            </a:r>
            <a:r>
              <a:rPr lang="de-DE" sz="2400" b="1" dirty="0" err="1" smtClean="0">
                <a:solidFill>
                  <a:schemeClr val="accent6"/>
                </a:solidFill>
                <a:effectLst>
                  <a:outerShdw blurRad="38100" dist="38100" dir="2700000" algn="tl">
                    <a:srgbClr val="000000">
                      <a:alpha val="43137"/>
                    </a:srgbClr>
                  </a:outerShdw>
                </a:effectLst>
              </a:rPr>
              <a:t>threshold</a:t>
            </a:r>
            <a:r>
              <a:rPr lang="de-DE" sz="2400" dirty="0" smtClean="0"/>
              <a:t/>
            </a:r>
            <a:br>
              <a:rPr lang="de-DE" sz="2400" dirty="0" smtClean="0"/>
            </a:br>
            <a:r>
              <a:rPr lang="de-DE" sz="2400" dirty="0" smtClean="0"/>
              <a:t>	</a:t>
            </a:r>
            <a:r>
              <a:rPr lang="de-DE" sz="2400" dirty="0" err="1" smtClean="0"/>
              <a:t>Largest</a:t>
            </a:r>
            <a:r>
              <a:rPr lang="de-DE" sz="2400" dirty="0" smtClean="0"/>
              <a:t> UFO: 42% </a:t>
            </a:r>
            <a:r>
              <a:rPr lang="de-DE" sz="2400" dirty="0" err="1" smtClean="0"/>
              <a:t>of</a:t>
            </a:r>
            <a:r>
              <a:rPr lang="de-DE" sz="2400" dirty="0" smtClean="0"/>
              <a:t> BLM </a:t>
            </a:r>
            <a:r>
              <a:rPr lang="de-DE" sz="2400" dirty="0" err="1" smtClean="0"/>
              <a:t>dump</a:t>
            </a:r>
            <a:r>
              <a:rPr lang="de-DE" sz="2400" dirty="0" smtClean="0"/>
              <a:t> </a:t>
            </a:r>
            <a:r>
              <a:rPr lang="de-DE" sz="2400" dirty="0" err="1" smtClean="0"/>
              <a:t>threshold</a:t>
            </a:r>
            <a:endParaRPr lang="de-DE" sz="2400" dirty="0" smtClean="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325" t="26182" r="51610" b="25333"/>
          <a:stretch/>
        </p:blipFill>
        <p:spPr bwMode="auto">
          <a:xfrm>
            <a:off x="5058888" y="1580736"/>
            <a:ext cx="3930731" cy="3057235"/>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Abgerundetes Rechteck 4"/>
              <p:cNvSpPr/>
              <p:nvPr/>
            </p:nvSpPr>
            <p:spPr bwMode="auto">
              <a:xfrm>
                <a:off x="6659603" y="1810239"/>
                <a:ext cx="2413147" cy="442674"/>
              </a:xfrm>
              <a:prstGeom prst="round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eaLnBrk="0" hangingPunct="0"/>
                <a:r>
                  <a:rPr lang="en-US" sz="1000" i="1" dirty="0" smtClean="0">
                    <a:solidFill>
                      <a:srgbClr val="1F497D"/>
                    </a:solidFill>
                    <a:latin typeface="Arial" pitchFamily="-112" charset="0"/>
                    <a:ea typeface="ＭＳ Ｐゴシック" pitchFamily="-112" charset="-128"/>
                    <a:cs typeface="ＭＳ Ｐゴシック" pitchFamily="-112" charset="-128"/>
                  </a:rPr>
                  <a:t>71 arc UFOs (</a:t>
                </a:r>
                <a14:m>
                  <m:oMath xmlns:m="http://schemas.openxmlformats.org/officeDocument/2006/math">
                    <m:r>
                      <a:rPr lang="en-US" sz="1000" i="1" dirty="0" smtClean="0">
                        <a:solidFill>
                          <a:srgbClr val="1F497D"/>
                        </a:solidFill>
                        <a:latin typeface="Cambria Math"/>
                        <a:ea typeface="Cambria Math"/>
                        <a:cs typeface="ＭＳ Ｐゴシック" pitchFamily="-112" charset="-128"/>
                      </a:rPr>
                      <m:t>≥</m:t>
                    </m:r>
                  </m:oMath>
                </a14:m>
                <a:r>
                  <a:rPr lang="en-US" sz="1000" i="1" dirty="0" smtClean="0">
                    <a:solidFill>
                      <a:srgbClr val="1F497D"/>
                    </a:solidFill>
                    <a:latin typeface="Arial" pitchFamily="-112" charset="0"/>
                    <a:ea typeface="ＭＳ Ｐゴシック" pitchFamily="-112" charset="-128"/>
                    <a:cs typeface="ＭＳ Ｐゴシック" pitchFamily="-112" charset="-128"/>
                  </a:rPr>
                  <a:t>cell 12) during fill 3429 (804b). </a:t>
                </a:r>
                <a:r>
                  <a:rPr lang="en-US" sz="1000" i="1" dirty="0">
                    <a:solidFill>
                      <a:srgbClr val="1F497D"/>
                    </a:solidFill>
                    <a:latin typeface="Arial" pitchFamily="-112" charset="0"/>
                    <a:ea typeface="ＭＳ Ｐゴシック" pitchFamily="-112" charset="-128"/>
                    <a:cs typeface="ＭＳ Ｐゴシック" pitchFamily="-112" charset="-128"/>
                  </a:rPr>
                  <a:t>Signal RS04 &gt; 2∙10</a:t>
                </a:r>
                <a:r>
                  <a:rPr lang="en-US" sz="1000" i="1" baseline="30000" dirty="0">
                    <a:solidFill>
                      <a:srgbClr val="1F497D"/>
                    </a:solidFill>
                    <a:latin typeface="Arial" pitchFamily="-112" charset="0"/>
                    <a:ea typeface="ＭＳ Ｐゴシック" pitchFamily="-112" charset="-128"/>
                    <a:cs typeface="ＭＳ Ｐゴシック" pitchFamily="-112" charset="-128"/>
                  </a:rPr>
                  <a:t>-4</a:t>
                </a:r>
                <a:r>
                  <a:rPr lang="en-US" sz="1000" i="1" dirty="0">
                    <a:solidFill>
                      <a:srgbClr val="1F497D"/>
                    </a:solidFill>
                    <a:latin typeface="Arial" pitchFamily="-112" charset="0"/>
                    <a:ea typeface="ＭＳ Ｐゴシック" pitchFamily="-112" charset="-128"/>
                    <a:cs typeface="ＭＳ Ｐゴシック" pitchFamily="-112" charset="-128"/>
                  </a:rPr>
                  <a:t> </a:t>
                </a:r>
                <a:r>
                  <a:rPr lang="en-US" sz="1000" i="1" dirty="0" err="1">
                    <a:solidFill>
                      <a:srgbClr val="1F497D"/>
                    </a:solidFill>
                    <a:latin typeface="Arial" pitchFamily="-112" charset="0"/>
                    <a:ea typeface="ＭＳ Ｐゴシック" pitchFamily="-112" charset="-128"/>
                    <a:cs typeface="ＭＳ Ｐゴシック" pitchFamily="-112" charset="-128"/>
                  </a:rPr>
                  <a:t>Gy</a:t>
                </a:r>
                <a:r>
                  <a:rPr lang="en-US" sz="1000" i="1" dirty="0">
                    <a:solidFill>
                      <a:srgbClr val="1F497D"/>
                    </a:solidFill>
                    <a:latin typeface="Arial" pitchFamily="-112" charset="0"/>
                    <a:ea typeface="ＭＳ Ｐゴシック" pitchFamily="-112" charset="-128"/>
                    <a:cs typeface="ＭＳ Ｐゴシック" pitchFamily="-112" charset="-128"/>
                  </a:rPr>
                  <a:t>/s.</a:t>
                </a:r>
              </a:p>
            </p:txBody>
          </p:sp>
        </mc:Choice>
        <mc:Fallback xmlns="">
          <p:sp>
            <p:nvSpPr>
              <p:cNvPr id="5" name="Abgerundetes Rechteck 4"/>
              <p:cNvSpPr>
                <a:spLocks noRot="1" noChangeAspect="1" noMove="1" noResize="1" noEditPoints="1" noAdjustHandles="1" noChangeArrowheads="1" noChangeShapeType="1" noTextEdit="1"/>
              </p:cNvSpPr>
              <p:nvPr/>
            </p:nvSpPr>
            <p:spPr bwMode="auto">
              <a:xfrm>
                <a:off x="6659603" y="1810239"/>
                <a:ext cx="2413147" cy="442674"/>
              </a:xfrm>
              <a:prstGeom prst="roundRect">
                <a:avLst/>
              </a:prstGeom>
              <a:blipFill rotWithShape="1">
                <a:blip r:embed="rId3"/>
                <a:stretch>
                  <a:fillRect/>
                </a:stretch>
              </a:blipFill>
              <a:ln w="9525" cap="flat" cmpd="sng" algn="ctr">
                <a:solidFill>
                  <a:schemeClr val="tx2"/>
                </a:solidFill>
                <a:prstDash val="solid"/>
                <a:round/>
                <a:headEnd type="none" w="med" len="med"/>
                <a:tailEnd type="none" w="med" len="med"/>
              </a:ln>
              <a:effectLst/>
            </p:spPr>
            <p:txBody>
              <a:bodyPr/>
              <a:lstStyle/>
              <a:p>
                <a:r>
                  <a:rPr lang="de-DE">
                    <a:noFill/>
                  </a:rPr>
                  <a:t> </a:t>
                </a:r>
              </a:p>
            </p:txBody>
          </p:sp>
        </mc:Fallback>
      </mc:AlternateContent>
      <p:sp>
        <p:nvSpPr>
          <p:cNvPr id="6" name="Rectangle 5"/>
          <p:cNvSpPr/>
          <p:nvPr/>
        </p:nvSpPr>
        <p:spPr>
          <a:xfrm>
            <a:off x="7110598" y="304800"/>
            <a:ext cx="1943102" cy="440056"/>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FF00"/>
                </a:solidFill>
              </a:rPr>
              <a:t>T. Baer</a:t>
            </a:r>
            <a:endParaRPr lang="en-US" sz="2800" b="1" dirty="0">
              <a:solidFill>
                <a:srgbClr val="FFFF00"/>
              </a:solidFill>
            </a:endParaRPr>
          </a:p>
        </p:txBody>
      </p:sp>
    </p:spTree>
    <p:extLst>
      <p:ext uri="{BB962C8B-B14F-4D97-AF65-F5344CB8AC3E}">
        <p14:creationId xmlns:p14="http://schemas.microsoft.com/office/powerpoint/2010/main" val="16737340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GB"/>
          </a:p>
        </p:txBody>
      </p:sp>
      <p:sp>
        <p:nvSpPr>
          <p:cNvPr id="7" name="Content Placeholder 6"/>
          <p:cNvSpPr>
            <a:spLocks noGrp="1"/>
          </p:cNvSpPr>
          <p:nvPr>
            <p:ph idx="1"/>
          </p:nvPr>
        </p:nvSpPr>
        <p:spPr>
          <a:xfrm>
            <a:off x="228600" y="1066800"/>
            <a:ext cx="8686800" cy="5257800"/>
          </a:xfrm>
        </p:spPr>
        <p:txBody>
          <a:bodyPr/>
          <a:lstStyle/>
          <a:p>
            <a:r>
              <a:rPr lang="en-US" sz="2400" dirty="0" smtClean="0"/>
              <a:t>After difficulties with RF injected and ramped to 4 </a:t>
            </a:r>
            <a:r>
              <a:rPr lang="en-US" sz="2400" dirty="0" err="1" smtClean="0"/>
              <a:t>TeV</a:t>
            </a:r>
            <a:r>
              <a:rPr lang="en-US" sz="2400" dirty="0" smtClean="0"/>
              <a:t> 12+72 bunches</a:t>
            </a:r>
          </a:p>
          <a:p>
            <a:r>
              <a:rPr lang="en-US" sz="2400" dirty="0" smtClean="0"/>
              <a:t>~1.1x10</a:t>
            </a:r>
            <a:r>
              <a:rPr lang="en-US" sz="2400" baseline="30000" dirty="0" smtClean="0"/>
              <a:t>11</a:t>
            </a:r>
            <a:r>
              <a:rPr lang="en-US" sz="2400" dirty="0" smtClean="0"/>
              <a:t> p/b</a:t>
            </a:r>
          </a:p>
          <a:p>
            <a:endParaRPr lang="en-US" sz="2800" dirty="0"/>
          </a:p>
          <a:p>
            <a:endParaRPr lang="en-US" sz="2800" dirty="0" smtClean="0"/>
          </a:p>
          <a:p>
            <a:endParaRPr lang="en-US" sz="2800" dirty="0"/>
          </a:p>
          <a:p>
            <a:endParaRPr lang="en-US" sz="2800" dirty="0" smtClean="0"/>
          </a:p>
          <a:p>
            <a:pPr marL="0" indent="0">
              <a:buNone/>
            </a:pPr>
            <a:endParaRPr lang="en-US" sz="2800" dirty="0" smtClean="0"/>
          </a:p>
          <a:p>
            <a:pPr marL="0" indent="0">
              <a:buNone/>
            </a:pPr>
            <a:endParaRPr lang="en-US" sz="2000" dirty="0"/>
          </a:p>
          <a:p>
            <a:r>
              <a:rPr lang="en-US" sz="2400" dirty="0" smtClean="0"/>
              <a:t>Got with 1.02 x10</a:t>
            </a:r>
            <a:r>
              <a:rPr lang="en-US" sz="2400" baseline="30000" dirty="0" smtClean="0"/>
              <a:t>11</a:t>
            </a:r>
            <a:r>
              <a:rPr lang="en-US" sz="2400" dirty="0" smtClean="0"/>
              <a:t> p/b in collision with ~3.1 </a:t>
            </a:r>
            <a:r>
              <a:rPr lang="en-US" sz="2400" dirty="0" smtClean="0">
                <a:latin typeface="Symbol" pitchFamily="18" charset="2"/>
              </a:rPr>
              <a:t>m</a:t>
            </a:r>
            <a:r>
              <a:rPr lang="en-US" sz="2400" dirty="0" smtClean="0"/>
              <a:t>m.</a:t>
            </a:r>
          </a:p>
          <a:p>
            <a:endParaRPr lang="en-GB" sz="2800" dirty="0"/>
          </a:p>
        </p:txBody>
      </p:sp>
      <p:sp>
        <p:nvSpPr>
          <p:cNvPr id="5" name="Date Placeholder 4"/>
          <p:cNvSpPr>
            <a:spLocks noGrp="1"/>
          </p:cNvSpPr>
          <p:nvPr>
            <p:ph type="dt" sz="half" idx="10"/>
          </p:nvPr>
        </p:nvSpPr>
        <p:spPr/>
        <p:txBody>
          <a:bodyPr/>
          <a:lstStyle/>
          <a:p>
            <a:fld id="{4B9D4380-6F19-4A7E-93F2-E14642744991}" type="datetime1">
              <a:rPr lang="en-GB" smtClean="0"/>
              <a:t>14/12/2012</a:t>
            </a:fld>
            <a:endParaRPr lang="en-US" dirty="0"/>
          </a:p>
        </p:txBody>
      </p:sp>
      <p:sp>
        <p:nvSpPr>
          <p:cNvPr id="3" name="Footer Placeholder 2"/>
          <p:cNvSpPr>
            <a:spLocks noGrp="1"/>
          </p:cNvSpPr>
          <p:nvPr>
            <p:ph type="ftr" sz="quarter" idx="11"/>
          </p:nvPr>
        </p:nvSpPr>
        <p:spPr/>
        <p:txBody>
          <a:bodyPr/>
          <a:lstStyle/>
          <a:p>
            <a:r>
              <a:rPr lang="en-US" smtClean="0"/>
              <a:t>LHC Morning Meeting - G. Arduini</a:t>
            </a:r>
            <a:endParaRPr lang="en-US" dirty="0"/>
          </a:p>
        </p:txBody>
      </p:sp>
      <p:sp>
        <p:nvSpPr>
          <p:cNvPr id="4" name="Slide Number Placeholder 3"/>
          <p:cNvSpPr>
            <a:spLocks noGrp="1"/>
          </p:cNvSpPr>
          <p:nvPr>
            <p:ph type="sldNum" sz="quarter" idx="12"/>
          </p:nvPr>
        </p:nvSpPr>
        <p:spPr/>
        <p:txBody>
          <a:bodyPr/>
          <a:lstStyle/>
          <a:p>
            <a:fld id="{20D66058-8582-419F-AA3B-A79C8D77E78A}" type="slidenum">
              <a:rPr lang="en-US" smtClean="0"/>
              <a:pPr/>
              <a:t>2</a:t>
            </a:fld>
            <a:endParaRPr lang="en-US"/>
          </a:p>
        </p:txBody>
      </p:sp>
      <p:pic>
        <p:nvPicPr>
          <p:cNvPr id="2052" name="Picture 4" descr="http://elogbook.cern.ch/eLogbook/attach_reader?attach_id=1322995"/>
          <p:cNvPicPr>
            <a:picLocks noChangeAspect="1" noChangeArrowheads="1"/>
          </p:cNvPicPr>
          <p:nvPr/>
        </p:nvPicPr>
        <p:blipFill rotWithShape="1">
          <a:blip r:embed="rId2">
            <a:extLst>
              <a:ext uri="{28A0092B-C50C-407E-A947-70E740481C1C}">
                <a14:useLocalDpi xmlns:a14="http://schemas.microsoft.com/office/drawing/2010/main" val="0"/>
              </a:ext>
            </a:extLst>
          </a:blip>
          <a:srcRect l="28482" t="52761" r="8423" b="10245"/>
          <a:stretch/>
        </p:blipFill>
        <p:spPr bwMode="auto">
          <a:xfrm>
            <a:off x="4619189" y="3385469"/>
            <a:ext cx="4615525" cy="182878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8469087" y="3710665"/>
            <a:ext cx="507999" cy="3048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00"/>
                </a:solidFill>
              </a:rPr>
              <a:t>B2V</a:t>
            </a:r>
            <a:endParaRPr lang="en-US" sz="1200" b="1" dirty="0">
              <a:solidFill>
                <a:srgbClr val="FFFF00"/>
              </a:solidFill>
            </a:endParaRPr>
          </a:p>
        </p:txBody>
      </p:sp>
      <p:pic>
        <p:nvPicPr>
          <p:cNvPr id="2054" name="Picture 6" descr="http://elogbook.cern.ch/eLogbook/attach_reader?attach_id=1322994"/>
          <p:cNvPicPr>
            <a:picLocks noChangeAspect="1" noChangeArrowheads="1"/>
          </p:cNvPicPr>
          <p:nvPr/>
        </p:nvPicPr>
        <p:blipFill rotWithShape="1">
          <a:blip r:embed="rId3">
            <a:extLst>
              <a:ext uri="{28A0092B-C50C-407E-A947-70E740481C1C}">
                <a14:useLocalDpi xmlns:a14="http://schemas.microsoft.com/office/drawing/2010/main" val="0"/>
              </a:ext>
            </a:extLst>
          </a:blip>
          <a:srcRect l="28273" t="52409" r="8751" b="10245"/>
          <a:stretch/>
        </p:blipFill>
        <p:spPr bwMode="auto">
          <a:xfrm>
            <a:off x="4609027" y="1532722"/>
            <a:ext cx="4606820" cy="18461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469087" y="1805665"/>
            <a:ext cx="507999" cy="3048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00"/>
                </a:solidFill>
              </a:rPr>
              <a:t>B2H</a:t>
            </a:r>
            <a:endParaRPr lang="en-US" sz="1200" b="1" dirty="0">
              <a:solidFill>
                <a:srgbClr val="FFFF00"/>
              </a:solidFill>
            </a:endParaRPr>
          </a:p>
        </p:txBody>
      </p:sp>
      <p:pic>
        <p:nvPicPr>
          <p:cNvPr id="2056" name="Picture 8" descr="http://elogbook.cern.ch/eLogbook/attach_reader?attach_id=1322996"/>
          <p:cNvPicPr>
            <a:picLocks noChangeAspect="1" noChangeArrowheads="1"/>
          </p:cNvPicPr>
          <p:nvPr/>
        </p:nvPicPr>
        <p:blipFill rotWithShape="1">
          <a:blip r:embed="rId4">
            <a:extLst>
              <a:ext uri="{28A0092B-C50C-407E-A947-70E740481C1C}">
                <a14:useLocalDpi xmlns:a14="http://schemas.microsoft.com/office/drawing/2010/main" val="0"/>
              </a:ext>
            </a:extLst>
          </a:blip>
          <a:srcRect l="28453" t="51850" r="8451" b="10337"/>
          <a:stretch/>
        </p:blipFill>
        <p:spPr bwMode="auto">
          <a:xfrm>
            <a:off x="-32658" y="3365389"/>
            <a:ext cx="4615598" cy="186927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792542" y="3710665"/>
            <a:ext cx="507999" cy="3048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00"/>
                </a:solidFill>
              </a:rPr>
              <a:t>B1V</a:t>
            </a:r>
            <a:endParaRPr lang="en-US" sz="1200" b="1" dirty="0">
              <a:solidFill>
                <a:srgbClr val="FFFF00"/>
              </a:solidFill>
            </a:endParaRPr>
          </a:p>
        </p:txBody>
      </p:sp>
    </p:spTree>
    <p:extLst>
      <p:ext uri="{BB962C8B-B14F-4D97-AF65-F5344CB8AC3E}">
        <p14:creationId xmlns:p14="http://schemas.microsoft.com/office/powerpoint/2010/main" val="3697008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a:t>
            </a:r>
            <a:endParaRPr lang="en-GB" dirty="0"/>
          </a:p>
        </p:txBody>
      </p:sp>
      <p:sp>
        <p:nvSpPr>
          <p:cNvPr id="3" name="Content Placeholder 2"/>
          <p:cNvSpPr>
            <a:spLocks noGrp="1"/>
          </p:cNvSpPr>
          <p:nvPr>
            <p:ph idx="1"/>
          </p:nvPr>
        </p:nvSpPr>
        <p:spPr/>
        <p:txBody>
          <a:bodyPr/>
          <a:lstStyle/>
          <a:p>
            <a:pPr lvl="1"/>
            <a:r>
              <a:rPr lang="en-US" sz="2400" dirty="0" smtClean="0"/>
              <a:t>Morning:</a:t>
            </a:r>
          </a:p>
          <a:p>
            <a:pPr lvl="2"/>
            <a:r>
              <a:rPr lang="en-US" sz="2000" dirty="0" smtClean="0"/>
              <a:t>Loss map at the end of squeeze and in collision (with 12 bunches)</a:t>
            </a:r>
          </a:p>
          <a:p>
            <a:pPr lvl="2"/>
            <a:r>
              <a:rPr lang="en-US" sz="2000" dirty="0" smtClean="0"/>
              <a:t>BCMS injection (12 bunches available on the same cycle)</a:t>
            </a:r>
          </a:p>
          <a:p>
            <a:pPr lvl="1"/>
            <a:r>
              <a:rPr lang="en-US" sz="2400" dirty="0" smtClean="0"/>
              <a:t>Afternoon:</a:t>
            </a:r>
          </a:p>
          <a:p>
            <a:pPr lvl="2"/>
            <a:r>
              <a:rPr lang="en-US" sz="2000" dirty="0" smtClean="0"/>
              <a:t>Fill with 804 bunches</a:t>
            </a:r>
            <a:endParaRPr lang="en-US" sz="2000" dirty="0"/>
          </a:p>
          <a:p>
            <a:pPr lvl="1"/>
            <a:r>
              <a:rPr lang="en-US" sz="2400" dirty="0" smtClean="0"/>
              <a:t>Night: </a:t>
            </a:r>
          </a:p>
          <a:p>
            <a:pPr lvl="2"/>
            <a:r>
              <a:rPr lang="en-US" sz="2000" dirty="0" smtClean="0"/>
              <a:t>Calibration fills at 450 </a:t>
            </a:r>
            <a:r>
              <a:rPr lang="en-US" sz="2000" dirty="0" err="1" smtClean="0"/>
              <a:t>GeV</a:t>
            </a:r>
            <a:r>
              <a:rPr lang="en-US" sz="2000" dirty="0" smtClean="0"/>
              <a:t> (72 bunches trains and 288 bunch trains)</a:t>
            </a:r>
          </a:p>
          <a:p>
            <a:pPr lvl="1"/>
            <a:r>
              <a:rPr lang="en-US" sz="2400" dirty="0" smtClean="0"/>
              <a:t>Tomorrow: physics 25 ns provided loss maps understood </a:t>
            </a:r>
          </a:p>
          <a:p>
            <a:pPr lvl="2"/>
            <a:endParaRPr lang="en-GB" dirty="0"/>
          </a:p>
        </p:txBody>
      </p:sp>
      <p:sp>
        <p:nvSpPr>
          <p:cNvPr id="4" name="Date Placeholder 3"/>
          <p:cNvSpPr>
            <a:spLocks noGrp="1"/>
          </p:cNvSpPr>
          <p:nvPr>
            <p:ph type="dt" sz="half" idx="10"/>
          </p:nvPr>
        </p:nvSpPr>
        <p:spPr/>
        <p:txBody>
          <a:bodyPr/>
          <a:lstStyle/>
          <a:p>
            <a:fld id="{A90DF66D-7345-4F19-BF7B-E480E373C532}" type="datetime1">
              <a:rPr lang="en-GB" smtClean="0"/>
              <a:t>14/12/2012</a:t>
            </a:fld>
            <a:endParaRPr lang="en-GB"/>
          </a:p>
        </p:txBody>
      </p:sp>
      <p:sp>
        <p:nvSpPr>
          <p:cNvPr id="5" name="Footer Placeholder 4"/>
          <p:cNvSpPr>
            <a:spLocks noGrp="1"/>
          </p:cNvSpPr>
          <p:nvPr>
            <p:ph type="ftr" sz="quarter" idx="11"/>
          </p:nvPr>
        </p:nvSpPr>
        <p:spPr/>
        <p:txBody>
          <a:bodyPr/>
          <a:lstStyle/>
          <a:p>
            <a:r>
              <a:rPr lang="en-US" smtClean="0"/>
              <a:t>LHC Morning Meeting - G. Arduini</a:t>
            </a:r>
            <a:endParaRPr lang="en-GB" dirty="0"/>
          </a:p>
        </p:txBody>
      </p:sp>
      <p:sp>
        <p:nvSpPr>
          <p:cNvPr id="6" name="Slide Number Placeholder 5"/>
          <p:cNvSpPr>
            <a:spLocks noGrp="1"/>
          </p:cNvSpPr>
          <p:nvPr>
            <p:ph type="sldNum" sz="quarter" idx="12"/>
          </p:nvPr>
        </p:nvSpPr>
        <p:spPr/>
        <p:txBody>
          <a:bodyPr/>
          <a:lstStyle/>
          <a:p>
            <a:fld id="{B2ED15F2-B5DC-4D70-8B9E-4287CA2479A2}" type="slidenum">
              <a:rPr lang="en-GB" smtClean="0"/>
              <a:pPr/>
              <a:t>20</a:t>
            </a:fld>
            <a:endParaRPr lang="en-GB"/>
          </a:p>
        </p:txBody>
      </p:sp>
    </p:spTree>
    <p:extLst>
      <p:ext uri="{BB962C8B-B14F-4D97-AF65-F5344CB8AC3E}">
        <p14:creationId xmlns:p14="http://schemas.microsoft.com/office/powerpoint/2010/main" val="253734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pic>
        <p:nvPicPr>
          <p:cNvPr id="4098" name="Picture 2" descr="http://elogbook.cern.ch/eLogbook/attach_reader?attach_id=132301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57200" y="1143000"/>
            <a:ext cx="8047672" cy="228028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sz="half" idx="2"/>
          </p:nvPr>
        </p:nvSpPr>
        <p:spPr>
          <a:xfrm>
            <a:off x="533400" y="3657600"/>
            <a:ext cx="8153400" cy="2468563"/>
          </a:xfrm>
        </p:spPr>
        <p:txBody>
          <a:bodyPr/>
          <a:lstStyle/>
          <a:p>
            <a:r>
              <a:rPr lang="en-US" dirty="0" smtClean="0"/>
              <a:t>BSRT in collision (B1)</a:t>
            </a:r>
            <a:endParaRPr lang="en-GB" dirty="0"/>
          </a:p>
        </p:txBody>
      </p:sp>
      <p:sp>
        <p:nvSpPr>
          <p:cNvPr id="4" name="Date Placeholder 3"/>
          <p:cNvSpPr>
            <a:spLocks noGrp="1"/>
          </p:cNvSpPr>
          <p:nvPr>
            <p:ph type="dt" sz="half" idx="10"/>
          </p:nvPr>
        </p:nvSpPr>
        <p:spPr/>
        <p:txBody>
          <a:bodyPr/>
          <a:lstStyle/>
          <a:p>
            <a:fld id="{A90DF66D-7345-4F19-BF7B-E480E373C532}" type="datetime1">
              <a:rPr lang="en-GB" smtClean="0"/>
              <a:t>14/12/2012</a:t>
            </a:fld>
            <a:endParaRPr lang="en-GB"/>
          </a:p>
        </p:txBody>
      </p:sp>
      <p:sp>
        <p:nvSpPr>
          <p:cNvPr id="5" name="Footer Placeholder 4"/>
          <p:cNvSpPr>
            <a:spLocks noGrp="1"/>
          </p:cNvSpPr>
          <p:nvPr>
            <p:ph type="ftr" sz="quarter" idx="11"/>
          </p:nvPr>
        </p:nvSpPr>
        <p:spPr/>
        <p:txBody>
          <a:bodyPr/>
          <a:lstStyle/>
          <a:p>
            <a:r>
              <a:rPr lang="en-US" smtClean="0"/>
              <a:t>LHC Morning Meeting - G. Arduini</a:t>
            </a:r>
            <a:endParaRPr lang="en-GB" dirty="0"/>
          </a:p>
        </p:txBody>
      </p:sp>
      <p:sp>
        <p:nvSpPr>
          <p:cNvPr id="6" name="Slide Number Placeholder 5"/>
          <p:cNvSpPr>
            <a:spLocks noGrp="1"/>
          </p:cNvSpPr>
          <p:nvPr>
            <p:ph type="sldNum" sz="quarter" idx="12"/>
          </p:nvPr>
        </p:nvSpPr>
        <p:spPr/>
        <p:txBody>
          <a:bodyPr/>
          <a:lstStyle/>
          <a:p>
            <a:fld id="{B2ED15F2-B5DC-4D70-8B9E-4287CA2479A2}" type="slidenum">
              <a:rPr lang="en-GB" smtClean="0"/>
              <a:pPr/>
              <a:t>3</a:t>
            </a:fld>
            <a:endParaRPr lang="en-GB"/>
          </a:p>
        </p:txBody>
      </p:sp>
    </p:spTree>
    <p:extLst>
      <p:ext uri="{BB962C8B-B14F-4D97-AF65-F5344CB8AC3E}">
        <p14:creationId xmlns:p14="http://schemas.microsoft.com/office/powerpoint/2010/main" val="1351849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Beam-Beam MD (Beam-Beam team)</a:t>
            </a:r>
            <a:endParaRPr lang="en-GB" dirty="0"/>
          </a:p>
        </p:txBody>
      </p:sp>
      <p:sp>
        <p:nvSpPr>
          <p:cNvPr id="7" name="Content Placeholder 6"/>
          <p:cNvSpPr>
            <a:spLocks noGrp="1"/>
          </p:cNvSpPr>
          <p:nvPr>
            <p:ph idx="1"/>
          </p:nvPr>
        </p:nvSpPr>
        <p:spPr/>
        <p:txBody>
          <a:bodyPr/>
          <a:lstStyle/>
          <a:p>
            <a:pPr marL="0" indent="0">
              <a:buNone/>
            </a:pPr>
            <a:r>
              <a:rPr lang="en-US" sz="1600" dirty="0" smtClean="0"/>
              <a:t>Started at 6 AM due to issues with RF over night:</a:t>
            </a:r>
          </a:p>
          <a:p>
            <a:pPr marL="0" indent="0">
              <a:buNone/>
            </a:pPr>
            <a:r>
              <a:rPr lang="en-US" sz="1600" dirty="0"/>
              <a:t/>
            </a:r>
            <a:br>
              <a:rPr lang="en-US" sz="1600" dirty="0"/>
            </a:br>
            <a:r>
              <a:rPr lang="en-US" sz="1600" dirty="0"/>
              <a:t>We had 1 train of 72 bunches spaced by 25 ns colliding head-on in IP1 and IP5 with a beta* = 1m and a half crossing angle of 145 </a:t>
            </a:r>
            <a:r>
              <a:rPr lang="en-US" sz="1600" dirty="0" err="1"/>
              <a:t>urad</a:t>
            </a:r>
            <a:r>
              <a:rPr lang="en-US" sz="1600" dirty="0"/>
              <a:t>. </a:t>
            </a:r>
            <a:br>
              <a:rPr lang="en-US" sz="1600" dirty="0"/>
            </a:br>
            <a:r>
              <a:rPr lang="en-US" sz="1600" dirty="0"/>
              <a:t/>
            </a:r>
            <a:br>
              <a:rPr lang="en-US" sz="1600" dirty="0"/>
            </a:br>
            <a:r>
              <a:rPr lang="en-US" sz="1600" dirty="0"/>
              <a:t>We reduce the crossing angles in IP1 and IP5 </a:t>
            </a:r>
            <a:r>
              <a:rPr lang="en-US" sz="1600" dirty="0" smtClean="0"/>
              <a:t>simultaneously </a:t>
            </a:r>
            <a:r>
              <a:rPr lang="en-US" sz="1600" dirty="0"/>
              <a:t>in steps of 10% (145-130-117-106-96-87-72-65 </a:t>
            </a:r>
            <a:r>
              <a:rPr lang="en-US" sz="1600" dirty="0" err="1"/>
              <a:t>urad</a:t>
            </a:r>
            <a:r>
              <a:rPr lang="en-US" sz="1600" dirty="0"/>
              <a:t>), we observe the </a:t>
            </a:r>
            <a:r>
              <a:rPr lang="en-US" sz="1600" dirty="0" err="1"/>
              <a:t>bbb</a:t>
            </a:r>
            <a:r>
              <a:rPr lang="en-US" sz="1600" dirty="0"/>
              <a:t> losses and record luminous spots from ATLAS. </a:t>
            </a:r>
            <a:br>
              <a:rPr lang="en-US" sz="1600" dirty="0"/>
            </a:br>
            <a:r>
              <a:rPr lang="en-US" sz="1600" dirty="0"/>
              <a:t>Losses are observed for each step clearly on Beam 1 while Beam 2 seems transparent to the reduction of crossing angle. </a:t>
            </a:r>
            <a:br>
              <a:rPr lang="en-US" sz="1600" dirty="0"/>
            </a:br>
            <a:r>
              <a:rPr lang="en-US" sz="1600" dirty="0"/>
              <a:t/>
            </a:r>
            <a:br>
              <a:rPr lang="en-US" sz="1600" dirty="0"/>
            </a:br>
            <a:r>
              <a:rPr lang="en-US" sz="1600" dirty="0">
                <a:solidFill>
                  <a:srgbClr val="FF0000"/>
                </a:solidFill>
              </a:rPr>
              <a:t>Onset of losses at around 106-96 </a:t>
            </a:r>
            <a:r>
              <a:rPr lang="en-US" sz="1600" dirty="0" err="1">
                <a:solidFill>
                  <a:srgbClr val="FF0000"/>
                </a:solidFill>
              </a:rPr>
              <a:t>urad</a:t>
            </a:r>
            <a:r>
              <a:rPr lang="en-US" sz="1600" dirty="0">
                <a:solidFill>
                  <a:srgbClr val="FF0000"/>
                </a:solidFill>
              </a:rPr>
              <a:t>. </a:t>
            </a:r>
            <a:br>
              <a:rPr lang="en-US" sz="1600" dirty="0">
                <a:solidFill>
                  <a:srgbClr val="FF0000"/>
                </a:solidFill>
              </a:rPr>
            </a:br>
            <a:r>
              <a:rPr lang="en-US" sz="1600" dirty="0">
                <a:solidFill>
                  <a:srgbClr val="FF0000"/>
                </a:solidFill>
              </a:rPr>
              <a:t>The onset of losses is consistent with experiments performed with 50ns beams, which indicates that DA losses occur at a normalized separation of 5 sigma</a:t>
            </a:r>
            <a:r>
              <a:rPr lang="en-US" sz="1600" dirty="0"/>
              <a:t>. The total losses on beam 2 is about 1/3 of the total losses observed on beam1. </a:t>
            </a:r>
            <a:br>
              <a:rPr lang="en-US" sz="1600" dirty="0"/>
            </a:br>
            <a:r>
              <a:rPr lang="en-US" sz="1600" dirty="0"/>
              <a:t/>
            </a:r>
            <a:br>
              <a:rPr lang="en-US" sz="1600" dirty="0"/>
            </a:br>
            <a:r>
              <a:rPr lang="en-US" sz="1600" dirty="0"/>
              <a:t>The positive effect of the lower intensity seems also visible giving smooth loss rates for the different crossing angles </a:t>
            </a:r>
            <a:r>
              <a:rPr lang="en-US" sz="1600" dirty="0" err="1"/>
              <a:t>wrt</a:t>
            </a:r>
            <a:r>
              <a:rPr lang="en-US" sz="1600" dirty="0"/>
              <a:t> to the sharper ones observed for the 50 ns case. </a:t>
            </a:r>
            <a:endParaRPr lang="en-GB" dirty="0"/>
          </a:p>
        </p:txBody>
      </p:sp>
      <p:sp>
        <p:nvSpPr>
          <p:cNvPr id="5" name="Date Placeholder 4"/>
          <p:cNvSpPr>
            <a:spLocks noGrp="1"/>
          </p:cNvSpPr>
          <p:nvPr>
            <p:ph type="dt" sz="half" idx="10"/>
          </p:nvPr>
        </p:nvSpPr>
        <p:spPr/>
        <p:txBody>
          <a:bodyPr/>
          <a:lstStyle/>
          <a:p>
            <a:fld id="{4B9D4380-6F19-4A7E-93F2-E14642744991}" type="datetime1">
              <a:rPr lang="en-GB" smtClean="0"/>
              <a:t>14/12/2012</a:t>
            </a:fld>
            <a:endParaRPr lang="en-US" dirty="0"/>
          </a:p>
        </p:txBody>
      </p:sp>
      <p:sp>
        <p:nvSpPr>
          <p:cNvPr id="3" name="Footer Placeholder 2"/>
          <p:cNvSpPr>
            <a:spLocks noGrp="1"/>
          </p:cNvSpPr>
          <p:nvPr>
            <p:ph type="ftr" sz="quarter" idx="11"/>
          </p:nvPr>
        </p:nvSpPr>
        <p:spPr/>
        <p:txBody>
          <a:bodyPr/>
          <a:lstStyle/>
          <a:p>
            <a:r>
              <a:rPr lang="en-US" smtClean="0"/>
              <a:t>LHC Morning Meeting - G. Arduini</a:t>
            </a:r>
            <a:endParaRPr lang="en-US" dirty="0"/>
          </a:p>
        </p:txBody>
      </p:sp>
      <p:sp>
        <p:nvSpPr>
          <p:cNvPr id="4" name="Slide Number Placeholder 3"/>
          <p:cNvSpPr>
            <a:spLocks noGrp="1"/>
          </p:cNvSpPr>
          <p:nvPr>
            <p:ph type="sldNum" sz="quarter" idx="12"/>
          </p:nvPr>
        </p:nvSpPr>
        <p:spPr/>
        <p:txBody>
          <a:bodyPr/>
          <a:lstStyle/>
          <a:p>
            <a:fld id="{20D66058-8582-419F-AA3B-A79C8D77E78A}" type="slidenum">
              <a:rPr lang="en-US" smtClean="0"/>
              <a:pPr/>
              <a:t>4</a:t>
            </a:fld>
            <a:endParaRPr lang="en-US"/>
          </a:p>
        </p:txBody>
      </p:sp>
    </p:spTree>
    <p:extLst>
      <p:ext uri="{BB962C8B-B14F-4D97-AF65-F5344CB8AC3E}">
        <p14:creationId xmlns:p14="http://schemas.microsoft.com/office/powerpoint/2010/main" val="2418800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Date Placeholder 3"/>
          <p:cNvSpPr>
            <a:spLocks noGrp="1"/>
          </p:cNvSpPr>
          <p:nvPr>
            <p:ph type="dt" sz="half" idx="10"/>
          </p:nvPr>
        </p:nvSpPr>
        <p:spPr/>
        <p:txBody>
          <a:bodyPr/>
          <a:lstStyle/>
          <a:p>
            <a:fld id="{A90DF66D-7345-4F19-BF7B-E480E373C532}" type="datetime1">
              <a:rPr lang="en-GB" smtClean="0"/>
              <a:t>14/12/2012</a:t>
            </a:fld>
            <a:endParaRPr lang="en-GB"/>
          </a:p>
        </p:txBody>
      </p:sp>
      <p:sp>
        <p:nvSpPr>
          <p:cNvPr id="5" name="Footer Placeholder 4"/>
          <p:cNvSpPr>
            <a:spLocks noGrp="1"/>
          </p:cNvSpPr>
          <p:nvPr>
            <p:ph type="ftr" sz="quarter" idx="11"/>
          </p:nvPr>
        </p:nvSpPr>
        <p:spPr/>
        <p:txBody>
          <a:bodyPr/>
          <a:lstStyle/>
          <a:p>
            <a:r>
              <a:rPr lang="en-US" smtClean="0"/>
              <a:t>LHC Morning Meeting - G. Arduini</a:t>
            </a:r>
            <a:endParaRPr lang="en-GB" dirty="0"/>
          </a:p>
        </p:txBody>
      </p:sp>
      <p:sp>
        <p:nvSpPr>
          <p:cNvPr id="6" name="Slide Number Placeholder 5"/>
          <p:cNvSpPr>
            <a:spLocks noGrp="1"/>
          </p:cNvSpPr>
          <p:nvPr>
            <p:ph type="sldNum" sz="quarter" idx="12"/>
          </p:nvPr>
        </p:nvSpPr>
        <p:spPr/>
        <p:txBody>
          <a:bodyPr/>
          <a:lstStyle/>
          <a:p>
            <a:fld id="{B2ED15F2-B5DC-4D70-8B9E-4287CA2479A2}" type="slidenum">
              <a:rPr lang="en-GB" smtClean="0"/>
              <a:pPr/>
              <a:t>5</a:t>
            </a:fld>
            <a:endParaRPr lang="en-GB"/>
          </a:p>
        </p:txBody>
      </p:sp>
      <p:pic>
        <p:nvPicPr>
          <p:cNvPr id="1026" name="Picture 2" descr="http://elogbook.cern.ch/eLogbook/attach_reader?attach_id=132307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0586" y="990600"/>
            <a:ext cx="7662827" cy="52578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rot="16200000">
            <a:off x="694511" y="2718143"/>
            <a:ext cx="1110343" cy="21336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00"/>
                </a:solidFill>
              </a:rPr>
              <a:t>145 </a:t>
            </a:r>
            <a:r>
              <a:rPr lang="en-US" sz="1200" b="1" dirty="0" err="1" smtClean="0">
                <a:solidFill>
                  <a:srgbClr val="FFFF00"/>
                </a:solidFill>
                <a:latin typeface="Symbol" pitchFamily="18" charset="2"/>
              </a:rPr>
              <a:t>m</a:t>
            </a:r>
            <a:r>
              <a:rPr lang="en-US" sz="1200" b="1" dirty="0" err="1" smtClean="0">
                <a:solidFill>
                  <a:srgbClr val="FFFF00"/>
                </a:solidFill>
              </a:rPr>
              <a:t>rad</a:t>
            </a:r>
            <a:endParaRPr lang="en-US" sz="1200" b="1" dirty="0">
              <a:solidFill>
                <a:srgbClr val="FFFF00"/>
              </a:solidFill>
            </a:endParaRPr>
          </a:p>
        </p:txBody>
      </p:sp>
      <p:sp>
        <p:nvSpPr>
          <p:cNvPr id="10" name="Rectangle 9"/>
          <p:cNvSpPr/>
          <p:nvPr/>
        </p:nvSpPr>
        <p:spPr>
          <a:xfrm rot="16200000">
            <a:off x="1685111" y="2571194"/>
            <a:ext cx="1110343" cy="21336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00"/>
                </a:solidFill>
              </a:rPr>
              <a:t>130 </a:t>
            </a:r>
            <a:r>
              <a:rPr lang="en-US" sz="1200" b="1" dirty="0" err="1" smtClean="0">
                <a:solidFill>
                  <a:srgbClr val="FFFF00"/>
                </a:solidFill>
                <a:latin typeface="Symbol" pitchFamily="18" charset="2"/>
              </a:rPr>
              <a:t>m</a:t>
            </a:r>
            <a:r>
              <a:rPr lang="en-US" sz="1200" b="1" dirty="0" err="1" smtClean="0">
                <a:solidFill>
                  <a:srgbClr val="FFFF00"/>
                </a:solidFill>
              </a:rPr>
              <a:t>rad</a:t>
            </a:r>
            <a:endParaRPr lang="en-US" sz="1200" b="1" dirty="0">
              <a:solidFill>
                <a:srgbClr val="FFFF00"/>
              </a:solidFill>
            </a:endParaRPr>
          </a:p>
        </p:txBody>
      </p:sp>
      <p:sp>
        <p:nvSpPr>
          <p:cNvPr id="11" name="Rectangle 10"/>
          <p:cNvSpPr/>
          <p:nvPr/>
        </p:nvSpPr>
        <p:spPr>
          <a:xfrm rot="16200000">
            <a:off x="2370911" y="2462344"/>
            <a:ext cx="1110343" cy="21336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00"/>
                </a:solidFill>
              </a:rPr>
              <a:t>117 </a:t>
            </a:r>
            <a:r>
              <a:rPr lang="en-US" sz="1200" b="1" dirty="0" err="1" smtClean="0">
                <a:solidFill>
                  <a:srgbClr val="FFFF00"/>
                </a:solidFill>
                <a:latin typeface="Symbol" pitchFamily="18" charset="2"/>
              </a:rPr>
              <a:t>m</a:t>
            </a:r>
            <a:r>
              <a:rPr lang="en-US" sz="1200" b="1" dirty="0" err="1" smtClean="0">
                <a:solidFill>
                  <a:srgbClr val="FFFF00"/>
                </a:solidFill>
              </a:rPr>
              <a:t>rad</a:t>
            </a:r>
            <a:endParaRPr lang="en-US" sz="1200" b="1" dirty="0">
              <a:solidFill>
                <a:srgbClr val="FFFF00"/>
              </a:solidFill>
            </a:endParaRPr>
          </a:p>
        </p:txBody>
      </p:sp>
      <p:sp>
        <p:nvSpPr>
          <p:cNvPr id="12" name="Rectangle 11"/>
          <p:cNvSpPr/>
          <p:nvPr/>
        </p:nvSpPr>
        <p:spPr>
          <a:xfrm rot="16200000">
            <a:off x="3132911" y="2315378"/>
            <a:ext cx="1110343" cy="21336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00"/>
                </a:solidFill>
              </a:rPr>
              <a:t>106 </a:t>
            </a:r>
            <a:r>
              <a:rPr lang="en-US" sz="1200" b="1" dirty="0" err="1" smtClean="0">
                <a:solidFill>
                  <a:srgbClr val="FFFF00"/>
                </a:solidFill>
                <a:latin typeface="Symbol" pitchFamily="18" charset="2"/>
              </a:rPr>
              <a:t>m</a:t>
            </a:r>
            <a:r>
              <a:rPr lang="en-US" sz="1200" b="1" dirty="0" err="1" smtClean="0">
                <a:solidFill>
                  <a:srgbClr val="FFFF00"/>
                </a:solidFill>
              </a:rPr>
              <a:t>rad</a:t>
            </a:r>
            <a:endParaRPr lang="en-US" sz="1200" b="1" dirty="0">
              <a:solidFill>
                <a:srgbClr val="FFFF00"/>
              </a:solidFill>
            </a:endParaRPr>
          </a:p>
        </p:txBody>
      </p:sp>
      <p:sp>
        <p:nvSpPr>
          <p:cNvPr id="13" name="Rectangle 12"/>
          <p:cNvSpPr/>
          <p:nvPr/>
        </p:nvSpPr>
        <p:spPr>
          <a:xfrm rot="16200000">
            <a:off x="3663589" y="2241901"/>
            <a:ext cx="963388" cy="21336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00"/>
                </a:solidFill>
              </a:rPr>
              <a:t>9</a:t>
            </a:r>
            <a:r>
              <a:rPr lang="en-US" sz="1200" b="1" dirty="0" smtClean="0">
                <a:solidFill>
                  <a:srgbClr val="FFFF00"/>
                </a:solidFill>
              </a:rPr>
              <a:t>6 </a:t>
            </a:r>
            <a:r>
              <a:rPr lang="en-US" sz="1200" b="1" dirty="0" err="1" smtClean="0">
                <a:solidFill>
                  <a:srgbClr val="FFFF00"/>
                </a:solidFill>
                <a:latin typeface="Symbol" pitchFamily="18" charset="2"/>
              </a:rPr>
              <a:t>m</a:t>
            </a:r>
            <a:r>
              <a:rPr lang="en-US" sz="1200" b="1" dirty="0" err="1" smtClean="0">
                <a:solidFill>
                  <a:srgbClr val="FFFF00"/>
                </a:solidFill>
              </a:rPr>
              <a:t>rad</a:t>
            </a:r>
            <a:endParaRPr lang="en-US" sz="1200" b="1" dirty="0">
              <a:solidFill>
                <a:srgbClr val="FFFF00"/>
              </a:solidFill>
            </a:endParaRPr>
          </a:p>
        </p:txBody>
      </p:sp>
      <p:sp>
        <p:nvSpPr>
          <p:cNvPr id="14" name="Rectangle 13"/>
          <p:cNvSpPr/>
          <p:nvPr/>
        </p:nvSpPr>
        <p:spPr>
          <a:xfrm rot="16200000">
            <a:off x="4281356" y="2016029"/>
            <a:ext cx="947052" cy="21336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00"/>
                </a:solidFill>
              </a:rPr>
              <a:t>87 </a:t>
            </a:r>
            <a:r>
              <a:rPr lang="en-US" sz="1200" b="1" dirty="0" err="1" smtClean="0">
                <a:solidFill>
                  <a:srgbClr val="FFFF00"/>
                </a:solidFill>
                <a:latin typeface="Symbol" pitchFamily="18" charset="2"/>
              </a:rPr>
              <a:t>m</a:t>
            </a:r>
            <a:r>
              <a:rPr lang="en-US" sz="1200" b="1" dirty="0" err="1" smtClean="0">
                <a:solidFill>
                  <a:srgbClr val="FFFF00"/>
                </a:solidFill>
              </a:rPr>
              <a:t>rad</a:t>
            </a:r>
            <a:endParaRPr lang="en-US" sz="1200" b="1" dirty="0">
              <a:solidFill>
                <a:srgbClr val="FFFF00"/>
              </a:solidFill>
            </a:endParaRPr>
          </a:p>
        </p:txBody>
      </p:sp>
      <p:sp>
        <p:nvSpPr>
          <p:cNvPr id="15" name="Rectangle 14"/>
          <p:cNvSpPr/>
          <p:nvPr/>
        </p:nvSpPr>
        <p:spPr>
          <a:xfrm rot="16200000">
            <a:off x="5043357" y="1760209"/>
            <a:ext cx="947052" cy="21336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00"/>
                </a:solidFill>
              </a:rPr>
              <a:t>72 </a:t>
            </a:r>
            <a:r>
              <a:rPr lang="en-US" sz="1200" b="1" dirty="0" err="1" smtClean="0">
                <a:solidFill>
                  <a:srgbClr val="FFFF00"/>
                </a:solidFill>
                <a:latin typeface="Symbol" pitchFamily="18" charset="2"/>
              </a:rPr>
              <a:t>m</a:t>
            </a:r>
            <a:r>
              <a:rPr lang="en-US" sz="1200" b="1" dirty="0" err="1" smtClean="0">
                <a:solidFill>
                  <a:srgbClr val="FFFF00"/>
                </a:solidFill>
              </a:rPr>
              <a:t>rad</a:t>
            </a:r>
            <a:endParaRPr lang="en-US" sz="1200" b="1" dirty="0">
              <a:solidFill>
                <a:srgbClr val="FFFF00"/>
              </a:solidFill>
            </a:endParaRPr>
          </a:p>
        </p:txBody>
      </p:sp>
      <p:sp>
        <p:nvSpPr>
          <p:cNvPr id="16" name="Rectangle 15"/>
          <p:cNvSpPr/>
          <p:nvPr/>
        </p:nvSpPr>
        <p:spPr>
          <a:xfrm rot="16200000">
            <a:off x="5652957" y="1433646"/>
            <a:ext cx="947052" cy="21336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00"/>
                </a:solidFill>
              </a:rPr>
              <a:t>65 </a:t>
            </a:r>
            <a:r>
              <a:rPr lang="en-US" sz="1200" b="1" dirty="0" err="1" smtClean="0">
                <a:solidFill>
                  <a:srgbClr val="FFFF00"/>
                </a:solidFill>
                <a:latin typeface="Symbol" pitchFamily="18" charset="2"/>
              </a:rPr>
              <a:t>m</a:t>
            </a:r>
            <a:r>
              <a:rPr lang="en-US" sz="1200" b="1" dirty="0" err="1" smtClean="0">
                <a:solidFill>
                  <a:srgbClr val="FFFF00"/>
                </a:solidFill>
              </a:rPr>
              <a:t>rad</a:t>
            </a:r>
            <a:endParaRPr lang="en-US" sz="1200" b="1" dirty="0">
              <a:solidFill>
                <a:srgbClr val="FFFF00"/>
              </a:solidFill>
            </a:endParaRPr>
          </a:p>
        </p:txBody>
      </p:sp>
    </p:spTree>
    <p:extLst>
      <p:ext uri="{BB962C8B-B14F-4D97-AF65-F5344CB8AC3E}">
        <p14:creationId xmlns:p14="http://schemas.microsoft.com/office/powerpoint/2010/main" val="3738449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Beam-beam (T. Baer)</a:t>
            </a:r>
            <a:endParaRPr lang="en-GB" dirty="0"/>
          </a:p>
        </p:txBody>
      </p:sp>
      <p:pic>
        <p:nvPicPr>
          <p:cNvPr id="3074" name="Picture 2" descr="http://elogbook.cern.ch/eLogbook/attach_reader?attach_id=132309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381000" y="1219200"/>
            <a:ext cx="8334375" cy="333375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sz="half" idx="2"/>
          </p:nvPr>
        </p:nvSpPr>
        <p:spPr>
          <a:xfrm>
            <a:off x="457200" y="4724400"/>
            <a:ext cx="8229600" cy="1401763"/>
          </a:xfrm>
        </p:spPr>
        <p:txBody>
          <a:bodyPr/>
          <a:lstStyle/>
          <a:p>
            <a:r>
              <a:rPr lang="en-US" dirty="0" smtClean="0"/>
              <a:t>Effect of beam-beam kick after dumping B2 only</a:t>
            </a:r>
            <a:endParaRPr lang="en-GB" dirty="0"/>
          </a:p>
        </p:txBody>
      </p:sp>
      <p:sp>
        <p:nvSpPr>
          <p:cNvPr id="4" name="Date Placeholder 3"/>
          <p:cNvSpPr>
            <a:spLocks noGrp="1"/>
          </p:cNvSpPr>
          <p:nvPr>
            <p:ph type="dt" sz="half" idx="10"/>
          </p:nvPr>
        </p:nvSpPr>
        <p:spPr/>
        <p:txBody>
          <a:bodyPr/>
          <a:lstStyle/>
          <a:p>
            <a:fld id="{A90DF66D-7345-4F19-BF7B-E480E373C532}" type="datetime1">
              <a:rPr lang="en-GB" smtClean="0"/>
              <a:t>14/12/2012</a:t>
            </a:fld>
            <a:endParaRPr lang="en-GB"/>
          </a:p>
        </p:txBody>
      </p:sp>
      <p:sp>
        <p:nvSpPr>
          <p:cNvPr id="5" name="Footer Placeholder 4"/>
          <p:cNvSpPr>
            <a:spLocks noGrp="1"/>
          </p:cNvSpPr>
          <p:nvPr>
            <p:ph type="ftr" sz="quarter" idx="11"/>
          </p:nvPr>
        </p:nvSpPr>
        <p:spPr/>
        <p:txBody>
          <a:bodyPr/>
          <a:lstStyle/>
          <a:p>
            <a:r>
              <a:rPr lang="en-US" smtClean="0"/>
              <a:t>LHC Morning Meeting - G. Arduini</a:t>
            </a:r>
            <a:endParaRPr lang="en-GB" dirty="0"/>
          </a:p>
        </p:txBody>
      </p:sp>
      <p:sp>
        <p:nvSpPr>
          <p:cNvPr id="6" name="Slide Number Placeholder 5"/>
          <p:cNvSpPr>
            <a:spLocks noGrp="1"/>
          </p:cNvSpPr>
          <p:nvPr>
            <p:ph type="sldNum" sz="quarter" idx="12"/>
          </p:nvPr>
        </p:nvSpPr>
        <p:spPr/>
        <p:txBody>
          <a:bodyPr/>
          <a:lstStyle/>
          <a:p>
            <a:fld id="{B2ED15F2-B5DC-4D70-8B9E-4287CA2479A2}" type="slidenum">
              <a:rPr lang="en-GB" smtClean="0"/>
              <a:pPr/>
              <a:t>6</a:t>
            </a:fld>
            <a:endParaRPr lang="en-GB"/>
          </a:p>
        </p:txBody>
      </p:sp>
    </p:spTree>
    <p:extLst>
      <p:ext uri="{BB962C8B-B14F-4D97-AF65-F5344CB8AC3E}">
        <p14:creationId xmlns:p14="http://schemas.microsoft.com/office/powerpoint/2010/main" val="1481140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UFOs (T. Baer)</a:t>
            </a:r>
            <a:endParaRPr lang="en-GB" dirty="0"/>
          </a:p>
        </p:txBody>
      </p:sp>
      <p:pic>
        <p:nvPicPr>
          <p:cNvPr id="5122" name="Picture 2" descr="http://elogbook.cern.ch/eLogbook/attach_reader?attach_id=1323129"/>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304800" y="990600"/>
            <a:ext cx="8647748" cy="342900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0"/>
          <p:cNvSpPr>
            <a:spLocks noGrp="1"/>
          </p:cNvSpPr>
          <p:nvPr>
            <p:ph sz="half" idx="2"/>
          </p:nvPr>
        </p:nvSpPr>
        <p:spPr>
          <a:xfrm>
            <a:off x="228600" y="4648200"/>
            <a:ext cx="8458200" cy="1477963"/>
          </a:xfrm>
        </p:spPr>
        <p:txBody>
          <a:bodyPr/>
          <a:lstStyle/>
          <a:p>
            <a:r>
              <a:rPr lang="en-US" dirty="0"/>
              <a:t>for this fill: 8 UFOs in ~3hours at flat top. This is about twice more than for 1374b 50ns fills.</a:t>
            </a:r>
            <a:endParaRPr lang="en-GB" dirty="0"/>
          </a:p>
        </p:txBody>
      </p:sp>
      <p:sp>
        <p:nvSpPr>
          <p:cNvPr id="5" name="Date Placeholder 4"/>
          <p:cNvSpPr>
            <a:spLocks noGrp="1"/>
          </p:cNvSpPr>
          <p:nvPr>
            <p:ph type="dt" sz="half" idx="10"/>
          </p:nvPr>
        </p:nvSpPr>
        <p:spPr/>
        <p:txBody>
          <a:bodyPr/>
          <a:lstStyle/>
          <a:p>
            <a:fld id="{B4C8E7F0-B3B2-4711-9383-6412E3C81093}" type="datetime1">
              <a:rPr lang="en-GB" smtClean="0"/>
              <a:t>14/12/2012</a:t>
            </a:fld>
            <a:endParaRPr lang="en-GB"/>
          </a:p>
        </p:txBody>
      </p:sp>
      <p:sp>
        <p:nvSpPr>
          <p:cNvPr id="6" name="Footer Placeholder 5"/>
          <p:cNvSpPr>
            <a:spLocks noGrp="1"/>
          </p:cNvSpPr>
          <p:nvPr>
            <p:ph type="ftr" sz="quarter" idx="11"/>
          </p:nvPr>
        </p:nvSpPr>
        <p:spPr/>
        <p:txBody>
          <a:bodyPr/>
          <a:lstStyle/>
          <a:p>
            <a:r>
              <a:rPr lang="en-US" smtClean="0"/>
              <a:t>LHC Morning Meeting - G. Arduini</a:t>
            </a:r>
            <a:endParaRPr lang="en-GB" dirty="0"/>
          </a:p>
        </p:txBody>
      </p:sp>
      <p:sp>
        <p:nvSpPr>
          <p:cNvPr id="7" name="Slide Number Placeholder 6"/>
          <p:cNvSpPr>
            <a:spLocks noGrp="1"/>
          </p:cNvSpPr>
          <p:nvPr>
            <p:ph type="sldNum" sz="quarter" idx="12"/>
          </p:nvPr>
        </p:nvSpPr>
        <p:spPr/>
        <p:txBody>
          <a:bodyPr/>
          <a:lstStyle/>
          <a:p>
            <a:fld id="{6BFDEA4C-89A7-439A-B75B-C919C7F639B4}" type="slidenum">
              <a:rPr lang="en-GB" smtClean="0"/>
              <a:pPr/>
              <a:t>7</a:t>
            </a:fld>
            <a:endParaRPr lang="en-GB"/>
          </a:p>
        </p:txBody>
      </p:sp>
    </p:spTree>
    <p:extLst>
      <p:ext uri="{BB962C8B-B14F-4D97-AF65-F5344CB8AC3E}">
        <p14:creationId xmlns:p14="http://schemas.microsoft.com/office/powerpoint/2010/main" val="4265441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Heat load evolution</a:t>
            </a:r>
            <a:endParaRPr lang="en-GB" dirty="0"/>
          </a:p>
        </p:txBody>
      </p:sp>
      <p:pic>
        <p:nvPicPr>
          <p:cNvPr id="6146" name="Picture 2" descr="http://elogbook.cern.ch/eLogbook/attach_reader?attach_id=1323228"/>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654665" y="2677921"/>
            <a:ext cx="5584335" cy="3646679"/>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half" idx="2"/>
          </p:nvPr>
        </p:nvSpPr>
        <p:spPr>
          <a:xfrm>
            <a:off x="457200" y="1036637"/>
            <a:ext cx="8229600" cy="944563"/>
          </a:xfrm>
        </p:spPr>
        <p:txBody>
          <a:bodyPr/>
          <a:lstStyle/>
          <a:p>
            <a:r>
              <a:rPr lang="en-US" sz="2400" dirty="0" smtClean="0"/>
              <a:t>12:00-13:20 Fill with 12+2x72 bunches after loss map intermezzo to understand abnormal pattern observed in collision. Kept this for a short period (~1/2 hour) given the low heat load</a:t>
            </a:r>
            <a:endParaRPr lang="en-GB" sz="2400" dirty="0"/>
          </a:p>
        </p:txBody>
      </p:sp>
      <p:sp>
        <p:nvSpPr>
          <p:cNvPr id="5" name="Date Placeholder 4"/>
          <p:cNvSpPr>
            <a:spLocks noGrp="1"/>
          </p:cNvSpPr>
          <p:nvPr>
            <p:ph type="dt" sz="half" idx="10"/>
          </p:nvPr>
        </p:nvSpPr>
        <p:spPr/>
        <p:txBody>
          <a:bodyPr/>
          <a:lstStyle/>
          <a:p>
            <a:fld id="{B4C8E7F0-B3B2-4711-9383-6412E3C81093}" type="datetime1">
              <a:rPr lang="en-GB" smtClean="0"/>
              <a:t>14/12/2012</a:t>
            </a:fld>
            <a:endParaRPr lang="en-GB"/>
          </a:p>
        </p:txBody>
      </p:sp>
      <p:sp>
        <p:nvSpPr>
          <p:cNvPr id="6" name="Footer Placeholder 5"/>
          <p:cNvSpPr>
            <a:spLocks noGrp="1"/>
          </p:cNvSpPr>
          <p:nvPr>
            <p:ph type="ftr" sz="quarter" idx="11"/>
          </p:nvPr>
        </p:nvSpPr>
        <p:spPr/>
        <p:txBody>
          <a:bodyPr/>
          <a:lstStyle/>
          <a:p>
            <a:r>
              <a:rPr lang="en-US" smtClean="0"/>
              <a:t>LHC Morning Meeting - G. Arduini</a:t>
            </a:r>
            <a:endParaRPr lang="en-GB" dirty="0"/>
          </a:p>
        </p:txBody>
      </p:sp>
      <p:sp>
        <p:nvSpPr>
          <p:cNvPr id="7" name="Slide Number Placeholder 6"/>
          <p:cNvSpPr>
            <a:spLocks noGrp="1"/>
          </p:cNvSpPr>
          <p:nvPr>
            <p:ph type="sldNum" sz="quarter" idx="12"/>
          </p:nvPr>
        </p:nvSpPr>
        <p:spPr/>
        <p:txBody>
          <a:bodyPr/>
          <a:lstStyle/>
          <a:p>
            <a:fld id="{6BFDEA4C-89A7-439A-B75B-C919C7F639B4}" type="slidenum">
              <a:rPr lang="en-GB" smtClean="0"/>
              <a:pPr/>
              <a:t>8</a:t>
            </a:fld>
            <a:endParaRPr lang="en-GB"/>
          </a:p>
        </p:txBody>
      </p:sp>
      <p:sp>
        <p:nvSpPr>
          <p:cNvPr id="9" name="Rectangle 8"/>
          <p:cNvSpPr/>
          <p:nvPr/>
        </p:nvSpPr>
        <p:spPr>
          <a:xfrm rot="16200000">
            <a:off x="2247900" y="3086099"/>
            <a:ext cx="1447802" cy="3048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00"/>
                </a:solidFill>
              </a:rPr>
              <a:t>12+72 (RF dump)</a:t>
            </a:r>
            <a:endParaRPr lang="en-US" sz="1200" b="1" dirty="0">
              <a:solidFill>
                <a:srgbClr val="FFFF00"/>
              </a:solidFill>
            </a:endParaRPr>
          </a:p>
        </p:txBody>
      </p:sp>
      <p:sp>
        <p:nvSpPr>
          <p:cNvPr id="10" name="Rectangle 9"/>
          <p:cNvSpPr/>
          <p:nvPr/>
        </p:nvSpPr>
        <p:spPr>
          <a:xfrm rot="16200000">
            <a:off x="3086099" y="3086100"/>
            <a:ext cx="1447801" cy="3048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00"/>
                </a:solidFill>
              </a:rPr>
              <a:t>12+72 BB MD</a:t>
            </a:r>
            <a:endParaRPr lang="en-US" sz="1200" b="1" dirty="0">
              <a:solidFill>
                <a:srgbClr val="FFFF00"/>
              </a:solidFill>
            </a:endParaRPr>
          </a:p>
        </p:txBody>
      </p:sp>
      <p:sp>
        <p:nvSpPr>
          <p:cNvPr id="11" name="Rectangle 10"/>
          <p:cNvSpPr/>
          <p:nvPr/>
        </p:nvSpPr>
        <p:spPr>
          <a:xfrm rot="16200000">
            <a:off x="4838699" y="2705100"/>
            <a:ext cx="990601" cy="3048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00"/>
                </a:solidFill>
              </a:rPr>
              <a:t>12+2x72</a:t>
            </a:r>
            <a:endParaRPr lang="en-US" sz="1200" b="1" dirty="0">
              <a:solidFill>
                <a:srgbClr val="FFFF00"/>
              </a:solidFill>
            </a:endParaRPr>
          </a:p>
        </p:txBody>
      </p:sp>
    </p:spTree>
    <p:extLst>
      <p:ext uri="{BB962C8B-B14F-4D97-AF65-F5344CB8AC3E}">
        <p14:creationId xmlns:p14="http://schemas.microsoft.com/office/powerpoint/2010/main" val="3533866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GB" dirty="0"/>
          </a:p>
        </p:txBody>
      </p:sp>
      <p:sp>
        <p:nvSpPr>
          <p:cNvPr id="9" name="Content Placeholder 8"/>
          <p:cNvSpPr>
            <a:spLocks noGrp="1"/>
          </p:cNvSpPr>
          <p:nvPr>
            <p:ph idx="1"/>
          </p:nvPr>
        </p:nvSpPr>
        <p:spPr>
          <a:xfrm>
            <a:off x="228600" y="990600"/>
            <a:ext cx="8686800" cy="1447800"/>
          </a:xfrm>
        </p:spPr>
        <p:txBody>
          <a:bodyPr/>
          <a:lstStyle/>
          <a:p>
            <a:r>
              <a:rPr lang="en-US" sz="2000" dirty="0" smtClean="0"/>
              <a:t>Squeeze and attempt collision.</a:t>
            </a:r>
          </a:p>
          <a:p>
            <a:r>
              <a:rPr lang="en-US" sz="2000" dirty="0" smtClean="0"/>
              <a:t>Abnormal loss pattern indicating violation of the collimation hierarchy at the end of the squeeze, not seen at the end of the ramp. Cannot go through the squeeze with high intensity until understood</a:t>
            </a:r>
          </a:p>
          <a:p>
            <a:r>
              <a:rPr lang="en-US" sz="2000" dirty="0" smtClean="0"/>
              <a:t>Beams dumped while going to collision (SW </a:t>
            </a:r>
            <a:r>
              <a:rPr lang="en-US" sz="2000" dirty="0" err="1" smtClean="0"/>
              <a:t>intlk</a:t>
            </a:r>
            <a:r>
              <a:rPr lang="en-US" sz="2000" dirty="0" smtClean="0"/>
              <a:t>)</a:t>
            </a:r>
            <a:endParaRPr lang="en-GB" sz="2000" dirty="0"/>
          </a:p>
        </p:txBody>
      </p:sp>
      <p:sp>
        <p:nvSpPr>
          <p:cNvPr id="5" name="Date Placeholder 4"/>
          <p:cNvSpPr>
            <a:spLocks noGrp="1"/>
          </p:cNvSpPr>
          <p:nvPr>
            <p:ph type="dt" sz="half" idx="10"/>
          </p:nvPr>
        </p:nvSpPr>
        <p:spPr/>
        <p:txBody>
          <a:bodyPr/>
          <a:lstStyle/>
          <a:p>
            <a:fld id="{B4C8E7F0-B3B2-4711-9383-6412E3C81093}" type="datetime1">
              <a:rPr lang="en-GB" smtClean="0"/>
              <a:t>14/12/2012</a:t>
            </a:fld>
            <a:endParaRPr lang="en-GB"/>
          </a:p>
        </p:txBody>
      </p:sp>
      <p:sp>
        <p:nvSpPr>
          <p:cNvPr id="6" name="Footer Placeholder 5"/>
          <p:cNvSpPr>
            <a:spLocks noGrp="1"/>
          </p:cNvSpPr>
          <p:nvPr>
            <p:ph type="ftr" sz="quarter" idx="11"/>
          </p:nvPr>
        </p:nvSpPr>
        <p:spPr/>
        <p:txBody>
          <a:bodyPr/>
          <a:lstStyle/>
          <a:p>
            <a:r>
              <a:rPr lang="en-US" smtClean="0"/>
              <a:t>LHC Morning Meeting - G. Arduini</a:t>
            </a:r>
            <a:endParaRPr lang="en-GB" dirty="0"/>
          </a:p>
        </p:txBody>
      </p:sp>
      <p:sp>
        <p:nvSpPr>
          <p:cNvPr id="7" name="Slide Number Placeholder 6"/>
          <p:cNvSpPr>
            <a:spLocks noGrp="1"/>
          </p:cNvSpPr>
          <p:nvPr>
            <p:ph type="sldNum" sz="quarter" idx="12"/>
          </p:nvPr>
        </p:nvSpPr>
        <p:spPr/>
        <p:txBody>
          <a:bodyPr/>
          <a:lstStyle/>
          <a:p>
            <a:fld id="{6BFDEA4C-89A7-439A-B75B-C919C7F639B4}" type="slidenum">
              <a:rPr lang="en-GB" smtClean="0"/>
              <a:pPr/>
              <a:t>9</a:t>
            </a:fld>
            <a:endParaRPr lang="en-GB"/>
          </a:p>
        </p:txBody>
      </p:sp>
      <p:pic>
        <p:nvPicPr>
          <p:cNvPr id="1026" name="Picture 2" descr="http://elogbook.cern.ch/eLogbook/attach_reader?attach_id=13232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7285" y="3089910"/>
            <a:ext cx="4120515" cy="338709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285" y="3048000"/>
            <a:ext cx="4120515" cy="3387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800098" y="4038599"/>
            <a:ext cx="1943102" cy="440056"/>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00"/>
                </a:solidFill>
              </a:rPr>
              <a:t>Flat-top B2 losses</a:t>
            </a:r>
            <a:endParaRPr lang="en-US" sz="1200" b="1" dirty="0">
              <a:solidFill>
                <a:srgbClr val="FFFF00"/>
              </a:solidFill>
            </a:endParaRPr>
          </a:p>
        </p:txBody>
      </p:sp>
      <p:sp>
        <p:nvSpPr>
          <p:cNvPr id="13" name="Rectangle 12"/>
          <p:cNvSpPr/>
          <p:nvPr/>
        </p:nvSpPr>
        <p:spPr>
          <a:xfrm>
            <a:off x="6035991" y="3598543"/>
            <a:ext cx="1943102" cy="440056"/>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00"/>
                </a:solidFill>
              </a:rPr>
              <a:t>End of squeeze B1+B2 losses</a:t>
            </a:r>
            <a:endParaRPr lang="en-US" sz="1200" b="1" dirty="0">
              <a:solidFill>
                <a:srgbClr val="FFFF00"/>
              </a:solidFill>
            </a:endParaRPr>
          </a:p>
        </p:txBody>
      </p:sp>
    </p:spTree>
    <p:extLst>
      <p:ext uri="{BB962C8B-B14F-4D97-AF65-F5344CB8AC3E}">
        <p14:creationId xmlns:p14="http://schemas.microsoft.com/office/powerpoint/2010/main" val="906431253"/>
      </p:ext>
    </p:extLst>
  </p:cSld>
  <p:clrMapOvr>
    <a:masterClrMapping/>
  </p:clrMapOvr>
</p:sld>
</file>

<file path=ppt/theme/theme1.xml><?xml version="1.0" encoding="utf-8"?>
<a:theme xmlns:a="http://schemas.openxmlformats.org/drawingml/2006/main" name="LHCpresentations">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plate6">
  <a:themeElements>
    <a:clrScheme name="Custom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DADEFE"/>
      </a:accent4>
      <a:accent5>
        <a:srgbClr val="1F497D"/>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txDef>
      <a:spPr>
        <a:noFill/>
      </a:spPr>
      <a:bodyPr wrap="square" rtlCol="0">
        <a:spAutoFit/>
      </a:bodyPr>
      <a:lstStyle>
        <a:defPPr>
          <a:defRPr dirty="0" err="1" smtClean="0"/>
        </a:defPPr>
      </a:lstStyle>
    </a:txDef>
  </a:objectDefaults>
  <a:extraClrSchemeLst>
    <a:extraClrScheme>
      <a:clrScheme name="Template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6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32566</TotalTime>
  <Words>736</Words>
  <Application>Microsoft Office PowerPoint</Application>
  <PresentationFormat>On-screen Show (4:3)</PresentationFormat>
  <Paragraphs>130</Paragraphs>
  <Slides>20</Slides>
  <Notes>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LHCpresentations</vt:lpstr>
      <vt:lpstr>Template6</vt:lpstr>
      <vt:lpstr>PowerPoint Presentation</vt:lpstr>
      <vt:lpstr>PowerPoint Presentation</vt:lpstr>
      <vt:lpstr>PowerPoint Presentation</vt:lpstr>
      <vt:lpstr>Beam-Beam MD (Beam-Beam team)</vt:lpstr>
      <vt:lpstr>PowerPoint Presentation</vt:lpstr>
      <vt:lpstr>Beam-beam (T. Baer)</vt:lpstr>
      <vt:lpstr>UFOs (T. Baer)</vt:lpstr>
      <vt:lpstr>Heat load evolution</vt:lpstr>
      <vt:lpstr>PowerPoint Presentation</vt:lpstr>
      <vt:lpstr>PowerPoint Presentation</vt:lpstr>
      <vt:lpstr>PowerPoint Presentation</vt:lpstr>
      <vt:lpstr>PowerPoint Presentation</vt:lpstr>
      <vt:lpstr>PowerPoint Presentation</vt:lpstr>
      <vt:lpstr>Exhausted cryo team</vt:lpstr>
      <vt:lpstr>Loss pattern (inj. + ramp)</vt:lpstr>
      <vt:lpstr>Emittances (B1)</vt:lpstr>
      <vt:lpstr>Heat load</vt:lpstr>
      <vt:lpstr>PowerPoint Presentation</vt:lpstr>
      <vt:lpstr>4TeV Arc UFOs with 25ns</vt:lpstr>
      <vt:lpstr>Plan</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Gianluigi Arduini</dc:creator>
  <cp:lastModifiedBy>Gianluigi Arduini</cp:lastModifiedBy>
  <cp:revision>2841</cp:revision>
  <dcterms:created xsi:type="dcterms:W3CDTF">2010-04-25T23:23:07Z</dcterms:created>
  <dcterms:modified xsi:type="dcterms:W3CDTF">2012-12-14T07:24:14Z</dcterms:modified>
</cp:coreProperties>
</file>