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4"/>
  </p:notesMasterIdLst>
  <p:sldIdLst>
    <p:sldId id="1223" r:id="rId2"/>
    <p:sldId id="1238" r:id="rId3"/>
    <p:sldId id="1222" r:id="rId4"/>
    <p:sldId id="1239" r:id="rId5"/>
    <p:sldId id="1240" r:id="rId6"/>
    <p:sldId id="1241" r:id="rId7"/>
    <p:sldId id="1242" r:id="rId8"/>
    <p:sldId id="1243" r:id="rId9"/>
    <p:sldId id="1244" r:id="rId10"/>
    <p:sldId id="1245" r:id="rId11"/>
    <p:sldId id="1214" r:id="rId12"/>
    <p:sldId id="1233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66FF33"/>
    <a:srgbClr val="008000"/>
    <a:srgbClr val="FFFFCC"/>
    <a:srgbClr val="FF00FF"/>
    <a:srgbClr val="3333FF"/>
    <a:srgbClr val="FF9900"/>
    <a:srgbClr val="CC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706" autoAdjust="0"/>
  </p:normalViewPr>
  <p:slideViewPr>
    <p:cSldViewPr>
      <p:cViewPr>
        <p:scale>
          <a:sx n="75" d="100"/>
          <a:sy n="75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/>
              <a:t>09/12/2012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09/12/2012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09/12/2012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/>
              <a:t>09/12/2012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752600"/>
          </a:xfrm>
        </p:spPr>
        <p:txBody>
          <a:bodyPr/>
          <a:lstStyle/>
          <a:p>
            <a:r>
              <a:rPr lang="en-US" dirty="0" smtClean="0"/>
              <a:t>Scrubbing progress - 09/12/2012</a:t>
            </a:r>
          </a:p>
          <a:p>
            <a:endParaRPr lang="en-US" dirty="0" smtClean="0"/>
          </a:p>
          <a:p>
            <a:r>
              <a:rPr lang="en-US" sz="2800" dirty="0" smtClean="0"/>
              <a:t>G.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H. Bartosik, G. Iadarola, G. Rumolo, Cryogenics, Operation Vacuum teams</a:t>
            </a:r>
          </a:p>
          <a:p>
            <a:r>
              <a:rPr lang="en-US" sz="2800" dirty="0" smtClean="0"/>
              <a:t>Machine Coordinators: J. Uythoven J. Wenninger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667000" y="6553200"/>
            <a:ext cx="6477000" cy="152400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168275"/>
          </a:xfrm>
        </p:spPr>
        <p:txBody>
          <a:bodyPr/>
          <a:lstStyle/>
          <a:p>
            <a:fld id="{20D66058-8582-419F-AA3B-A79C8D77E7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133600" cy="168275"/>
          </a:xfrm>
        </p:spPr>
        <p:txBody>
          <a:bodyPr/>
          <a:lstStyle/>
          <a:p>
            <a:fld id="{4B9D4380-6F19-4A7E-93F2-E14642744991}" type="datetime1">
              <a:rPr lang="en-GB" smtClean="0"/>
              <a:t>09/12/2012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evolution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 descr="http://elogbook.cern.ch/eLogbook/attach_reader?attach_id=13210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73" y="990600"/>
            <a:ext cx="658765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3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Keep on scrubbing at 450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r>
              <a:rPr lang="en-US" sz="2400" dirty="0" smtClean="0"/>
              <a:t>Request of access:</a:t>
            </a:r>
          </a:p>
          <a:p>
            <a:pPr lvl="1"/>
            <a:r>
              <a:rPr lang="en-US" sz="2000" dirty="0" smtClean="0"/>
              <a:t>ATLAS (water leak) </a:t>
            </a:r>
          </a:p>
          <a:p>
            <a:pPr lvl="1"/>
            <a:r>
              <a:rPr lang="en-US" sz="2000" dirty="0" smtClean="0"/>
              <a:t>lost </a:t>
            </a:r>
            <a:r>
              <a:rPr lang="en-US" sz="2000" dirty="0"/>
              <a:t>the communication with QPS DQAMC of </a:t>
            </a:r>
            <a:r>
              <a:rPr lang="en-US" sz="2000" dirty="0" smtClean="0"/>
              <a:t>B19L5</a:t>
            </a:r>
          </a:p>
          <a:p>
            <a:pPr marL="0" lvl="1" indent="0">
              <a:buNone/>
            </a:pPr>
            <a:r>
              <a:rPr lang="en-US" sz="2400" dirty="0">
                <a:sym typeface="Wingdings" pitchFamily="2" charset="2"/>
              </a:rPr>
              <a:t> tomorrow </a:t>
            </a:r>
            <a:r>
              <a:rPr lang="en-US" sz="2400" dirty="0" smtClean="0">
                <a:sym typeface="Wingdings" pitchFamily="2" charset="2"/>
              </a:rPr>
              <a:t>morning</a:t>
            </a:r>
            <a:endParaRPr lang="en-US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09/12/2012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752600"/>
          </a:xfrm>
        </p:spPr>
        <p:txBody>
          <a:bodyPr/>
          <a:lstStyle/>
          <a:p>
            <a:r>
              <a:rPr lang="en-US" sz="2000" dirty="0"/>
              <a:t>09:18 Start pre-cycle after loss of </a:t>
            </a:r>
            <a:r>
              <a:rPr lang="en-US" sz="2000" dirty="0" err="1"/>
              <a:t>cryo</a:t>
            </a:r>
            <a:r>
              <a:rPr lang="en-US" sz="2000" dirty="0"/>
              <a:t> conditions in matching section R8.</a:t>
            </a:r>
          </a:p>
          <a:p>
            <a:r>
              <a:rPr lang="en-US" sz="2000" dirty="0"/>
              <a:t>New regulation of the 120 A DFB </a:t>
            </a:r>
            <a:r>
              <a:rPr lang="en-US" sz="2000" dirty="0" err="1" smtClean="0"/>
              <a:t>cryo</a:t>
            </a:r>
            <a:r>
              <a:rPr lang="en-US" sz="2000" dirty="0" smtClean="0"/>
              <a:t>-cooling and investigations on the issue of the sudden loss on the </a:t>
            </a:r>
            <a:r>
              <a:rPr lang="en-US" sz="2000" dirty="0" err="1" smtClean="0"/>
              <a:t>cryo</a:t>
            </a:r>
            <a:r>
              <a:rPr lang="en-US" sz="2000" dirty="0" smtClean="0"/>
              <a:t> maintain (bug suspected)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10:36-12:34 </a:t>
            </a:r>
            <a:r>
              <a:rPr lang="en-US" sz="2000" dirty="0">
                <a:sym typeface="Wingdings" pitchFamily="2" charset="2"/>
              </a:rPr>
              <a:t>Filling.</a:t>
            </a:r>
            <a:r>
              <a:rPr lang="en-GB" sz="2000" dirty="0">
                <a:sym typeface="Wingdings" pitchFamily="2" charset="2"/>
              </a:rPr>
              <a:t> Got to 1452 bunches/beam.</a:t>
            </a:r>
          </a:p>
          <a:p>
            <a:r>
              <a:rPr lang="en-US" sz="2000" dirty="0">
                <a:sym typeface="Wingdings" pitchFamily="2" charset="2"/>
              </a:rPr>
              <a:t>12:35 RF trip (M2B2) beam dump. Spurious </a:t>
            </a:r>
            <a:r>
              <a:rPr lang="en-US" sz="2000" dirty="0" smtClean="0">
                <a:sym typeface="Wingdings" pitchFamily="2" charset="2"/>
              </a:rPr>
              <a:t>interlock </a:t>
            </a:r>
          </a:p>
          <a:p>
            <a:endParaRPr lang="en-US" sz="2000" dirty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http://elogbook.cern.ch/eLogbook/attach_reader?attach_id=132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81993"/>
            <a:ext cx="34861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32004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dirty="0" smtClean="0"/>
              <a:t>VGP.80.5L4.R had an electrical glitch. Reading jumped from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mbar to 1000 mbar in 1 sec then switch on again.</a:t>
            </a:r>
          </a:p>
          <a:p>
            <a:r>
              <a:rPr lang="en-US" sz="2000" dirty="0" smtClean="0">
                <a:sym typeface="Wingdings" pitchFamily="2" charset="2"/>
              </a:rPr>
              <a:t>More redundancy?</a:t>
            </a:r>
          </a:p>
          <a:p>
            <a:r>
              <a:rPr lang="en-US" sz="2000" dirty="0" smtClean="0">
                <a:sym typeface="Wingdings" pitchFamily="2" charset="2"/>
              </a:rPr>
              <a:t>No loss of </a:t>
            </a:r>
            <a:r>
              <a:rPr lang="en-US" sz="2000" dirty="0" err="1" smtClean="0">
                <a:sym typeface="Wingdings" pitchFamily="2" charset="2"/>
              </a:rPr>
              <a:t>cryo</a:t>
            </a:r>
            <a:r>
              <a:rPr lang="en-US" sz="2000" dirty="0" smtClean="0">
                <a:sym typeface="Wingdings" pitchFamily="2" charset="2"/>
              </a:rPr>
              <a:t> maintain likely due to the lower intensity/heat load</a:t>
            </a:r>
          </a:p>
          <a:p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28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19200"/>
          </a:xfrm>
        </p:spPr>
        <p:txBody>
          <a:bodyPr/>
          <a:lstStyle/>
          <a:p>
            <a:r>
              <a:rPr lang="en-US" sz="2800" dirty="0" smtClean="0"/>
              <a:t>Heat load evolution: still no significant reduction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 descr="http://elogbook.cern.ch/eLogbook/attach_reader?attach_id=1320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49321"/>
            <a:ext cx="5584335" cy="36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1981200"/>
            <a:ext cx="2590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Tavian, G. Iadarola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1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13:43 Start fill again</a:t>
            </a:r>
          </a:p>
          <a:p>
            <a:r>
              <a:rPr lang="en-US" sz="2000" dirty="0" smtClean="0"/>
              <a:t>15:49 2028 Bunches/beam. Stop here for a while.</a:t>
            </a:r>
          </a:p>
          <a:p>
            <a:r>
              <a:rPr lang="en-US" sz="2000" dirty="0" smtClean="0"/>
              <a:t>17:20 Restart filling up to 2460 bunches/beam</a:t>
            </a:r>
          </a:p>
          <a:p>
            <a:r>
              <a:rPr lang="en-US" sz="2000" dirty="0"/>
              <a:t>Reduction of the heat load below 20 W/half-cell corresponding to </a:t>
            </a:r>
            <a:r>
              <a:rPr lang="en-US" sz="2000" dirty="0" smtClean="0"/>
              <a:t>&lt;200 </a:t>
            </a:r>
            <a:r>
              <a:rPr lang="en-US" sz="2000" dirty="0" err="1"/>
              <a:t>mW</a:t>
            </a:r>
            <a:r>
              <a:rPr lang="en-US" sz="2000" dirty="0"/>
              <a:t>/m/aperture by 19:30 </a:t>
            </a:r>
            <a:r>
              <a:rPr lang="en-US" sz="2000" dirty="0">
                <a:sym typeface="Wingdings" pitchFamily="2" charset="2"/>
              </a:rPr>
              <a:t> dumped beams at 19:50</a:t>
            </a:r>
            <a:endParaRPr lang="en-US" sz="2000" dirty="0" smtClean="0"/>
          </a:p>
          <a:p>
            <a:endParaRPr lang="en-GB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09/12/2012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" name="Picture 2" descr="http://elogbook.cern.ch/eLogbook/attach_reader?attach_id=1321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26" y="2905611"/>
            <a:ext cx="5118974" cy="33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85837" y="5642818"/>
            <a:ext cx="2590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Tavian, G. Iadarola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33400" y="1951038"/>
            <a:ext cx="8229600" cy="639762"/>
          </a:xfrm>
        </p:spPr>
        <p:txBody>
          <a:bodyPr/>
          <a:lstStyle/>
          <a:p>
            <a:r>
              <a:rPr lang="en-US" sz="2000" b="0" dirty="0"/>
              <a:t>D</a:t>
            </a:r>
            <a:r>
              <a:rPr lang="en-US" sz="2000" b="0" dirty="0" smtClean="0"/>
              <a:t>uring </a:t>
            </a:r>
            <a:r>
              <a:rPr lang="en-US" sz="2000" b="0" dirty="0"/>
              <a:t>injection of current </a:t>
            </a:r>
            <a:r>
              <a:rPr lang="en-US" sz="2000" b="0" dirty="0" smtClean="0"/>
              <a:t>fill TDI vacuum could </a:t>
            </a:r>
            <a:r>
              <a:rPr lang="en-US" sz="2000" b="0" dirty="0"/>
              <a:t>be kept at a reasonable pressure level </a:t>
            </a:r>
            <a:r>
              <a:rPr lang="en-US" sz="2000" b="0" dirty="0" smtClean="0"/>
              <a:t>moving </a:t>
            </a:r>
            <a:r>
              <a:rPr lang="en-US" sz="2000" b="0" dirty="0"/>
              <a:t>the TDI out after each </a:t>
            </a:r>
            <a:r>
              <a:rPr lang="en-US" sz="2000" b="0" dirty="0" smtClean="0"/>
              <a:t>injection. It was not done in the morning. This led to the dump in the morning yesterday. Monitoring of the vacuum at TDI and TCTV BLM R8 on long running sums. </a:t>
            </a:r>
            <a:endParaRPr lang="en-GB" sz="2000" b="0" dirty="0"/>
          </a:p>
        </p:txBody>
      </p:sp>
      <p:pic>
        <p:nvPicPr>
          <p:cNvPr id="3074" name="Picture 2" descr="http://elogbook.cern.ch/eLogbook/attach_reader?attach_id=13209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48000"/>
            <a:ext cx="4444198" cy="2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076" name="Picture 4" descr="http://elogbook.cern.ch/eLogbook/attach_reader?attach_id=13209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9" y="3047999"/>
            <a:ext cx="4444198" cy="27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8800" y="2362200"/>
            <a:ext cx="2590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Lechner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3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elogbook.cern.ch/eLogbook/attach_reader?attach_id=13211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028" y="3429000"/>
            <a:ext cx="443417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81000" y="1219201"/>
            <a:ext cx="8305800" cy="990600"/>
          </a:xfrm>
        </p:spPr>
        <p:txBody>
          <a:bodyPr/>
          <a:lstStyle/>
          <a:p>
            <a:r>
              <a:rPr lang="en-US" sz="2400" dirty="0" smtClean="0"/>
              <a:t>Another fill over night until 3 AM:</a:t>
            </a:r>
          </a:p>
          <a:p>
            <a:pPr lvl="1"/>
            <a:r>
              <a:rPr lang="en-US" sz="2000" dirty="0" smtClean="0"/>
              <a:t>Up to 2740 bunches.</a:t>
            </a:r>
          </a:p>
          <a:p>
            <a:r>
              <a:rPr lang="en-US" sz="2400" dirty="0" smtClean="0"/>
              <a:t>Loss of </a:t>
            </a:r>
            <a:r>
              <a:rPr lang="en-US" sz="2400" dirty="0" err="1" smtClean="0"/>
              <a:t>cryo</a:t>
            </a:r>
            <a:r>
              <a:rPr lang="en-US" sz="2400" dirty="0" smtClean="0"/>
              <a:t> maintain after the dump. Temporary fix to be tested for next dump (forcing one of the temperature data 120 A Q6.R8 at the moment of dump)</a:t>
            </a:r>
            <a:endParaRPr lang="en-GB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09/12/2012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1219200"/>
          </a:xfrm>
        </p:spPr>
        <p:txBody>
          <a:bodyPr/>
          <a:lstStyle/>
          <a:p>
            <a:r>
              <a:rPr lang="en-US" sz="2400" dirty="0" smtClean="0"/>
              <a:t>Unexplained (likely not due to electron cloud) blow-up at the end of first train and beginning of the following ones. Some measurements taken with shorter trains with large spacing. To be investigated today.</a:t>
            </a:r>
            <a:endParaRPr lang="en-GB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09/12/2012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194" name="Picture 2" descr="http://elogbook.cern.ch/eLogbook/attach_reader?attach_id=13211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52717" r="8334" b="10443"/>
          <a:stretch/>
        </p:blipFill>
        <p:spPr bwMode="auto">
          <a:xfrm>
            <a:off x="4518745" y="2750188"/>
            <a:ext cx="4239817" cy="16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logbook.cern.ch/eLogbook/attach_reader?attach_id=13211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52409" r="8439" b="10597"/>
          <a:stretch/>
        </p:blipFill>
        <p:spPr bwMode="auto">
          <a:xfrm>
            <a:off x="4518745" y="4572010"/>
            <a:ext cx="4239817" cy="16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logbook.cern.ch/eLogbook/attach_reader?attach_id=132118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52409" r="8313" b="10443"/>
          <a:stretch/>
        </p:blipFill>
        <p:spPr bwMode="auto">
          <a:xfrm>
            <a:off x="152400" y="4565031"/>
            <a:ext cx="4225936" cy="16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25953" y="3203894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B1V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1" y="5181600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B2V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5143500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B2H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2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218" name="Picture 2" descr="http://elogbook.cern.ch/eLogbook/attach_reader?attach_id=132119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 t="52128" r="8333" b="10877"/>
          <a:stretch/>
        </p:blipFill>
        <p:spPr bwMode="auto">
          <a:xfrm>
            <a:off x="304800" y="4343400"/>
            <a:ext cx="421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logbook.cern.ch/eLogbook/attach_reader?attach_id=132119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52174" r="8538" b="10387"/>
          <a:stretch/>
        </p:blipFill>
        <p:spPr bwMode="auto">
          <a:xfrm>
            <a:off x="4777399" y="2037245"/>
            <a:ext cx="4214201" cy="169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logbook.cern.ch/eLogbook/attach_reader?attach_id=132119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52128" r="8333" b="9476"/>
          <a:stretch/>
        </p:blipFill>
        <p:spPr bwMode="auto">
          <a:xfrm>
            <a:off x="4800600" y="4356100"/>
            <a:ext cx="41910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49953" y="2590800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B1V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3401" y="4568506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B2V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530406"/>
            <a:ext cx="685799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B2H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05:45 – new fill (lost 1 hour for POPS problem).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09/12/2012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42" name="Picture 2" descr="4ba5652d-e25f-4c9c-8c38-4ff2accd5a23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584335" cy="36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67200" y="1828800"/>
            <a:ext cx="3276600" cy="68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H. 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Bartosik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, L. 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5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32218</TotalTime>
  <Words>495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Lifetime evolution</vt:lpstr>
      <vt:lpstr>Plan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2804</cp:revision>
  <dcterms:created xsi:type="dcterms:W3CDTF">2010-04-25T23:23:07Z</dcterms:created>
  <dcterms:modified xsi:type="dcterms:W3CDTF">2012-12-09T08:52:06Z</dcterms:modified>
</cp:coreProperties>
</file>